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44" r:id="rId3"/>
    <p:sldId id="334" r:id="rId4"/>
    <p:sldId id="335" r:id="rId5"/>
    <p:sldId id="290" r:id="rId6"/>
    <p:sldId id="284" r:id="rId7"/>
    <p:sldId id="283" r:id="rId8"/>
    <p:sldId id="291" r:id="rId9"/>
    <p:sldId id="292" r:id="rId10"/>
    <p:sldId id="336" r:id="rId11"/>
    <p:sldId id="360" r:id="rId12"/>
    <p:sldId id="361" r:id="rId13"/>
    <p:sldId id="350" r:id="rId14"/>
    <p:sldId id="358" r:id="rId15"/>
    <p:sldId id="331" r:id="rId16"/>
    <p:sldId id="319" r:id="rId17"/>
    <p:sldId id="346" r:id="rId18"/>
    <p:sldId id="347" r:id="rId19"/>
    <p:sldId id="321" r:id="rId20"/>
    <p:sldId id="300" r:id="rId21"/>
    <p:sldId id="357" r:id="rId22"/>
    <p:sldId id="322" r:id="rId23"/>
    <p:sldId id="328" r:id="rId24"/>
    <p:sldId id="309" r:id="rId25"/>
    <p:sldId id="354" r:id="rId26"/>
    <p:sldId id="355" r:id="rId27"/>
    <p:sldId id="356" r:id="rId28"/>
    <p:sldId id="359" r:id="rId29"/>
    <p:sldId id="314" r:id="rId30"/>
    <p:sldId id="351" r:id="rId31"/>
    <p:sldId id="352" r:id="rId32"/>
    <p:sldId id="353" r:id="rId33"/>
    <p:sldId id="343" r:id="rId34"/>
    <p:sldId id="313" r:id="rId35"/>
    <p:sldId id="306" r:id="rId36"/>
    <p:sldId id="329" r:id="rId37"/>
    <p:sldId id="342" r:id="rId38"/>
    <p:sldId id="345" r:id="rId39"/>
    <p:sldId id="307" r:id="rId40"/>
    <p:sldId id="310" r:id="rId41"/>
  </p:sldIdLst>
  <p:sldSz cx="9144000" cy="6858000" type="screen4x3"/>
  <p:notesSz cx="7008813" cy="9294813"/>
  <p:defaultTextStyle>
    <a:defPPr>
      <a:defRPr lang="en-GB"/>
    </a:defPPr>
    <a:lvl1pPr algn="l" defTabSz="457200" rtl="0" fontAlgn="base">
      <a:lnSpc>
        <a:spcPct val="93000"/>
      </a:lnSpc>
      <a:spcBef>
        <a:spcPts val="700"/>
      </a:spcBef>
      <a:spcAft>
        <a:spcPct val="0"/>
      </a:spcAft>
      <a:buClr>
        <a:srgbClr val="000000"/>
      </a:buClr>
      <a:buSzPct val="100000"/>
      <a:buFont typeface="Arial" pitchFamily="-106" charset="0"/>
      <a:buChar char="–"/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1pPr>
    <a:lvl2pPr marL="457200" algn="l" defTabSz="457200" rtl="0" fontAlgn="base">
      <a:lnSpc>
        <a:spcPct val="93000"/>
      </a:lnSpc>
      <a:spcBef>
        <a:spcPts val="700"/>
      </a:spcBef>
      <a:spcAft>
        <a:spcPct val="0"/>
      </a:spcAft>
      <a:buClr>
        <a:srgbClr val="000000"/>
      </a:buClr>
      <a:buSzPct val="100000"/>
      <a:buFont typeface="Arial" pitchFamily="-106" charset="0"/>
      <a:buChar char="–"/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2pPr>
    <a:lvl3pPr marL="914400" algn="l" defTabSz="457200" rtl="0" fontAlgn="base">
      <a:lnSpc>
        <a:spcPct val="93000"/>
      </a:lnSpc>
      <a:spcBef>
        <a:spcPts val="700"/>
      </a:spcBef>
      <a:spcAft>
        <a:spcPct val="0"/>
      </a:spcAft>
      <a:buClr>
        <a:srgbClr val="000000"/>
      </a:buClr>
      <a:buSzPct val="100000"/>
      <a:buFont typeface="Arial" pitchFamily="-106" charset="0"/>
      <a:buChar char="–"/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3pPr>
    <a:lvl4pPr marL="1371600" algn="l" defTabSz="457200" rtl="0" fontAlgn="base">
      <a:lnSpc>
        <a:spcPct val="93000"/>
      </a:lnSpc>
      <a:spcBef>
        <a:spcPts val="700"/>
      </a:spcBef>
      <a:spcAft>
        <a:spcPct val="0"/>
      </a:spcAft>
      <a:buClr>
        <a:srgbClr val="000000"/>
      </a:buClr>
      <a:buSzPct val="100000"/>
      <a:buFont typeface="Arial" pitchFamily="-106" charset="0"/>
      <a:buChar char="–"/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4pPr>
    <a:lvl5pPr marL="1828800" algn="l" defTabSz="457200" rtl="0" fontAlgn="base">
      <a:lnSpc>
        <a:spcPct val="93000"/>
      </a:lnSpc>
      <a:spcBef>
        <a:spcPts val="700"/>
      </a:spcBef>
      <a:spcAft>
        <a:spcPct val="0"/>
      </a:spcAft>
      <a:buClr>
        <a:srgbClr val="000000"/>
      </a:buClr>
      <a:buSzPct val="100000"/>
      <a:buFont typeface="Arial" pitchFamily="-106" charset="0"/>
      <a:buChar char="–"/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sz="2600" kern="1200">
        <a:solidFill>
          <a:srgbClr val="000000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DA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-896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21013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/>
            </a:lvl1pPr>
          </a:lstStyle>
          <a:p>
            <a:endParaRPr lang="en-GB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3970338" y="0"/>
            <a:ext cx="3021012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/>
            </a:lvl1pPr>
          </a:lstStyle>
          <a:p>
            <a:endParaRPr lang="en-GB"/>
          </a:p>
        </p:txBody>
      </p:sp>
      <p:sp>
        <p:nvSpPr>
          <p:cNvPr id="2062" name="Rectangle 1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30738" cy="347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63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5"/>
            <a:ext cx="5589588" cy="416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ftr"/>
          </p:nvPr>
        </p:nvSpPr>
        <p:spPr bwMode="auto">
          <a:xfrm>
            <a:off x="0" y="8829675"/>
            <a:ext cx="3021013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/>
            </a:lvl1pPr>
          </a:lstStyle>
          <a:p>
            <a:endParaRPr lang="en-GB"/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sldNum"/>
          </p:nvPr>
        </p:nvSpPr>
        <p:spPr bwMode="auto">
          <a:xfrm>
            <a:off x="3970338" y="8829675"/>
            <a:ext cx="3021012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/>
            </a:lvl1pPr>
          </a:lstStyle>
          <a:p>
            <a:fld id="{F25B26A5-36E8-0D4D-98DE-6C5FD49DF007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06903C-A87A-344F-BF4A-BC620B5478CC}" type="slidenum">
              <a:rPr lang="en-GB"/>
              <a:pPr/>
              <a:t>1</a:t>
            </a:fld>
            <a:endParaRPr lang="en-GB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81100" y="696913"/>
            <a:ext cx="4648200" cy="34877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1675" y="4416425"/>
            <a:ext cx="5591175" cy="41671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2E11B39-CBDC-244C-843D-9B9CF1F4A4F1}" type="slidenum">
              <a:rPr lang="en-GB"/>
              <a:pPr/>
              <a:t>7</a:t>
            </a:fld>
            <a:endParaRPr lang="en-GB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79513" y="696913"/>
            <a:ext cx="4646612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701675" y="4416425"/>
            <a:ext cx="5591175" cy="41671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F6A099-4CEF-D04E-AB9A-70CC09C708EB}" type="slidenum">
              <a:rPr lang="en-GB"/>
              <a:pPr/>
              <a:t>8</a:t>
            </a:fld>
            <a:endParaRPr lang="en-GB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35500" cy="3478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594350" cy="41703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0B0E87-6F0B-334D-8370-2D89CE55AFF8}" type="slidenum">
              <a:rPr lang="en-GB"/>
              <a:pPr/>
              <a:t>9</a:t>
            </a:fld>
            <a:endParaRPr lang="en-GB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35500" cy="3478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594350" cy="41703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275017-A507-214E-AD5D-1D62F55B41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EAE77F-D0F9-1A46-B4D3-E8C4EC560A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0063" y="152400"/>
            <a:ext cx="2281237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3" y="152400"/>
            <a:ext cx="6692900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FDE14D-3580-724C-8A1D-3D87FC6B93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" y="152400"/>
            <a:ext cx="9126537" cy="749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>
          <a:xfrm>
            <a:off x="3124200" y="6245225"/>
            <a:ext cx="2878138" cy="4587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553200" y="6245225"/>
            <a:ext cx="2116138" cy="458788"/>
          </a:xfrm>
        </p:spPr>
        <p:txBody>
          <a:bodyPr/>
          <a:lstStyle>
            <a:lvl1pPr>
              <a:defRPr smtClean="0"/>
            </a:lvl1pPr>
          </a:lstStyle>
          <a:p>
            <a:fld id="{7CFF48DE-D507-7540-99FC-26CDBF7CD2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514C32-687D-2742-9E62-69E1E054B9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98950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0" y="1143000"/>
            <a:ext cx="4298950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094738-462E-9449-B571-FB60207648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38597F-8E19-DB41-BC35-F4390C041A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B41702-06EB-6849-B36F-8CD0F2D5F3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F73807-9117-5247-A126-34F9544021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15E5F9-CE41-8B45-93BF-764313AEDF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831F2B-3DDD-C043-9615-8356CB8AD5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4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 userDrawn="1"/>
        </p:nvPicPr>
        <p:blipFill>
          <a:blip r:embed="rId15"/>
          <a:stretch>
            <a:fillRect/>
          </a:stretch>
        </p:blipFill>
        <p:spPr bwMode="auto">
          <a:xfrm>
            <a:off x="0" y="6172321"/>
            <a:ext cx="919917" cy="6856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" y="152400"/>
            <a:ext cx="9126537" cy="74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750300" cy="505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  <a:endParaRPr lang="en-GB" dirty="0" smtClean="0"/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</a:t>
            </a:r>
            <a:r>
              <a:rPr lang="en-GB" dirty="0" smtClean="0"/>
              <a:t>Level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lvl1pPr>
          </a:lstStyle>
          <a:p>
            <a:fld id="{445EBE44-96A2-F543-AA00-3BA42075F1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HAO_trans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43901" y="6248400"/>
            <a:ext cx="800099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+mj-lt"/>
          <a:ea typeface="+mj-ea"/>
          <a:cs typeface="+mj-cs"/>
        </a:defRPr>
      </a:lvl1pPr>
      <a:lvl2pPr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2pPr>
      <a:lvl3pPr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3pPr>
      <a:lvl4pPr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4pPr>
      <a:lvl5pPr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5pPr>
      <a:lvl6pPr marL="457200"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6pPr>
      <a:lvl7pPr marL="914400"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7pPr>
      <a:lvl8pPr marL="1371600"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8pPr>
      <a:lvl9pPr marL="1828800" algn="ctr" defTabSz="457200" rtl="0" fontAlgn="base">
        <a:lnSpc>
          <a:spcPct val="71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Arial" pitchFamily="-106" charset="0"/>
        <a:defRPr sz="3200">
          <a:solidFill>
            <a:srgbClr val="333399"/>
          </a:solidFill>
          <a:latin typeface="Arial" pitchFamily="-106" charset="0"/>
          <a:ea typeface="ＭＳ Ｐゴシック" pitchFamily="-106" charset="-128"/>
        </a:defRPr>
      </a:lvl9pPr>
    </p:titleStyle>
    <p:bodyStyle>
      <a:lvl1pPr marL="325438" indent="-325438" algn="l" defTabSz="457200" rtl="0" fontAlgn="base">
        <a:lnSpc>
          <a:spcPct val="100000"/>
        </a:lnSpc>
        <a:spcBef>
          <a:spcPts val="800"/>
        </a:spcBef>
        <a:spcAft>
          <a:spcPct val="0"/>
        </a:spcAft>
        <a:buClr>
          <a:srgbClr val="333399"/>
        </a:buClr>
        <a:buSzPct val="100000"/>
        <a:buFont typeface="Wingdings" pitchFamily="-106" charset="2"/>
        <a:buChar char=""/>
        <a:defRPr sz="2400">
          <a:solidFill>
            <a:srgbClr val="333399"/>
          </a:solidFill>
          <a:latin typeface="+mn-lt"/>
          <a:ea typeface="+mn-ea"/>
          <a:cs typeface="+mn-cs"/>
        </a:defRPr>
      </a:lvl1pPr>
      <a:lvl2pPr marL="725488" indent="-268288" algn="l" defTabSz="457200" rtl="0" fontAlgn="base">
        <a:lnSpc>
          <a:spcPct val="10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–"/>
        <a:defRPr sz="2200">
          <a:solidFill>
            <a:srgbClr val="000000"/>
          </a:solidFill>
          <a:latin typeface="+mn-lt"/>
          <a:ea typeface="ＭＳ Ｐゴシック" pitchFamily="-106" charset="-128"/>
        </a:defRPr>
      </a:lvl2pPr>
      <a:lvl3pPr marL="1143000" indent="-228600" algn="l" defTabSz="457200" rtl="0" fontAlgn="base">
        <a:lnSpc>
          <a:spcPct val="10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•"/>
        <a:defRPr sz="2000">
          <a:solidFill>
            <a:srgbClr val="000000"/>
          </a:solidFill>
          <a:latin typeface="+mn-lt"/>
          <a:ea typeface="ＭＳ Ｐゴシック" pitchFamily="-106" charset="-128"/>
        </a:defRPr>
      </a:lvl3pPr>
      <a:lvl4pPr marL="1600200" indent="-228600" algn="l" defTabSz="457200" rtl="0" fontAlgn="base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–"/>
        <a:defRPr sz="2000">
          <a:solidFill>
            <a:srgbClr val="000000"/>
          </a:solidFill>
          <a:latin typeface="+mn-lt"/>
          <a:ea typeface="ＭＳ Ｐゴシック" pitchFamily="-106" charset="-128"/>
        </a:defRPr>
      </a:lvl4pPr>
      <a:lvl5pPr marL="2057400" indent="-228600" algn="l" defTabSz="457200" rtl="0" fontAlgn="base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»"/>
        <a:defRPr sz="2000">
          <a:solidFill>
            <a:srgbClr val="000000"/>
          </a:solidFill>
          <a:latin typeface="+mn-lt"/>
          <a:ea typeface="ＭＳ Ｐゴシック" pitchFamily="-106" charset="-128"/>
        </a:defRPr>
      </a:lvl5pPr>
      <a:lvl6pPr marL="25146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»"/>
        <a:defRPr sz="2000">
          <a:solidFill>
            <a:srgbClr val="000000"/>
          </a:solidFill>
          <a:latin typeface="+mn-lt"/>
          <a:ea typeface="ＭＳ Ｐゴシック" pitchFamily="-106" charset="-128"/>
        </a:defRPr>
      </a:lvl6pPr>
      <a:lvl7pPr marL="29718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»"/>
        <a:defRPr sz="2000">
          <a:solidFill>
            <a:srgbClr val="000000"/>
          </a:solidFill>
          <a:latin typeface="+mn-lt"/>
          <a:ea typeface="ＭＳ Ｐゴシック" pitchFamily="-106" charset="-128"/>
        </a:defRPr>
      </a:lvl7pPr>
      <a:lvl8pPr marL="34290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»"/>
        <a:defRPr sz="2000">
          <a:solidFill>
            <a:srgbClr val="000000"/>
          </a:solidFill>
          <a:latin typeface="+mn-lt"/>
          <a:ea typeface="ＭＳ Ｐゴシック" pitchFamily="-106" charset="-128"/>
        </a:defRPr>
      </a:lvl8pPr>
      <a:lvl9pPr marL="3886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6" charset="0"/>
        <a:buChar char="»"/>
        <a:defRPr sz="2000">
          <a:solidFill>
            <a:srgbClr val="000000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ocuments/Powerpoint/KIS_2011/Harvey_Price_SPD_Rempel/I_3072_sm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ocuments/Powerpoint/KIS_2011/Harvey_Price_SPD_Rempel/B_T_Vx_Vz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video" Target="file://localhost/Users/rempel/Documents/Powerpoint/KIS_2011/Harvey_Price_SPD_Rempel/fine_str_6_3072_sm.mov" TargetMode="Externa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df"/><Relationship Id="rId3" Type="http://schemas.openxmlformats.org/officeDocument/2006/relationships/image" Target="../media/image3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df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1.pdf"/><Relationship Id="rId5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ocuments/Powerpoint/KIS_2011/Harvey_Price_SPD_Rempel/spt_74x9_pot_again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video" Target="file://localhost/Users/rempel/Documents/Powerpoint/KIS_2011/Harvey_Price_SPD_Rempel/spt_74x9_18h_sm.mov" TargetMode="External"/><Relationship Id="rId2" Type="http://schemas.openxmlformats.org/officeDocument/2006/relationships/video" Target="file://localhost/Users/rempel/Documents/Powerpoint/KIS_2011/Harvey_Price_SPD_Rempel/I_B3_vbc_512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video" Target="file://localhost/Users/rempel/Documents/Powerpoint/KIS_2011/Harvey_Price_SPD_Rempel/f1_animation.mpeg" TargetMode="External"/><Relationship Id="rId2" Type="http://schemas.openxmlformats.org/officeDocument/2006/relationships/video" Target="file://localhost/Users/rempel/Documents/Powerpoint/KIS_2011/Harvey_Price_SPD_Rempel/f12_animation.mpe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ocuments/Powerpoint/KIS_2011/Harvey_Price_SPD_Rempel/vrvz_768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7.pdf"/><Relationship Id="rId5" Type="http://schemas.openxmlformats.org/officeDocument/2006/relationships/image" Target="../media/image75.pn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d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ata/Movies/sunspot/observation/HD2006Dec01-04_Spot_Emerge_s600_p160_h1033-0843_c264_720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ocuments/Powerpoint/KIS_2011/Harvey_Price_SPD_Rempel/BzVzB_fast_1024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df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empel/Documents/Powerpoint/KIS_2011/Harvey_Price_SPD_Rempel/scharmer_2011_color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1" Type="http://schemas.openxmlformats.org/officeDocument/2006/relationships/video" Target="file://localhost/Users/rempel/Documents/Powerpoint/KIS_2011/Harvey_Price_SPD_Rempel/ic_1152_s.mpg" TargetMode="Externa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0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9.jpeg"/><Relationship Id="rId8" Type="http://schemas.openxmlformats.org/officeDocument/2006/relationships/image" Target="../media/image21.png"/><Relationship Id="rId9" Type="http://schemas.openxmlformats.org/officeDocument/2006/relationships/image" Target="../media/image22.jpeg"/><Relationship Id="rId1" Type="http://schemas.openxmlformats.org/officeDocument/2006/relationships/video" Target="file://localhost/Users/rempel/Documents/Powerpoint/KIS_2011/Harvey_Price_SPD_Rempel/Bz_B_long.mov" TargetMode="Externa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9915" y="0"/>
            <a:ext cx="8144169" cy="1225550"/>
          </a:xfrm>
          <a:prstGeom prst="rect">
            <a:avLst/>
          </a:prstGeom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25" y="1301750"/>
            <a:ext cx="8572500" cy="15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25" y="5886450"/>
            <a:ext cx="8572500" cy="15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721518" y="6096000"/>
            <a:ext cx="770096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05000"/>
              </a:lnSpc>
              <a:spcBef>
                <a:spcPct val="0"/>
              </a:spcBef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dirty="0" smtClean="0">
                <a:ea typeface="Times New Roman" pitchFamily="-106" charset="0"/>
                <a:cs typeface="Times New Roman" pitchFamily="-106" charset="0"/>
              </a:rPr>
              <a:t>The </a:t>
            </a:r>
            <a:r>
              <a:rPr lang="en-GB" sz="1400" dirty="0">
                <a:ea typeface="Times New Roman" pitchFamily="-106" charset="0"/>
                <a:cs typeface="Times New Roman" pitchFamily="-106" charset="0"/>
              </a:rPr>
              <a:t>National </a:t>
            </a:r>
            <a:r>
              <a:rPr lang="en-GB" sz="1400" dirty="0" err="1">
                <a:ea typeface="Times New Roman" pitchFamily="-106" charset="0"/>
                <a:cs typeface="Times New Roman" pitchFamily="-106" charset="0"/>
              </a:rPr>
              <a:t>Center</a:t>
            </a:r>
            <a:r>
              <a:rPr lang="en-GB" sz="1400" dirty="0">
                <a:ea typeface="Times New Roman" pitchFamily="-106" charset="0"/>
                <a:cs typeface="Times New Roman" pitchFamily="-106" charset="0"/>
              </a:rPr>
              <a:t> for Atmospheric Research is operated by the University Corporation for Atmospheric </a:t>
            </a:r>
            <a:r>
              <a:rPr lang="en-GB" sz="1400" dirty="0" smtClean="0">
                <a:ea typeface="Times New Roman" pitchFamily="-106" charset="0"/>
                <a:cs typeface="Times New Roman" pitchFamily="-106" charset="0"/>
              </a:rPr>
              <a:t>Research under </a:t>
            </a:r>
            <a:r>
              <a:rPr lang="en-GB" sz="1400" dirty="0">
                <a:ea typeface="Times New Roman" pitchFamily="-106" charset="0"/>
                <a:cs typeface="Times New Roman" pitchFamily="-106" charset="0"/>
              </a:rPr>
              <a:t>sponsorship of the National Science Foundation</a:t>
            </a:r>
            <a:r>
              <a:rPr lang="en-GB" sz="1400" dirty="0" smtClean="0">
                <a:ea typeface="Times New Roman" pitchFamily="-106" charset="0"/>
                <a:cs typeface="Times New Roman" pitchFamily="-106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319213" y="3581401"/>
            <a:ext cx="6400800" cy="1781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2743200"/>
          </a:xfrm>
          <a:ln/>
        </p:spPr>
        <p:txBody>
          <a:bodyPr lIns="90000" tIns="46800" rIns="90000" bIns="46800">
            <a:normAutofit fontScale="90000"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smtClean="0"/>
              <a:t>Numerical simulations of sunspots</a:t>
            </a:r>
            <a:br>
              <a:rPr lang="en-US" sz="3600" dirty="0" smtClean="0"/>
            </a:br>
            <a:r>
              <a:rPr lang="en-US" sz="1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sunspot fine structure to the scale of active regions</a:t>
            </a:r>
            <a:br>
              <a:rPr lang="en-US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Matthias Rempel </a:t>
            </a:r>
            <a:br>
              <a:rPr lang="en-GB" sz="2800" dirty="0" smtClean="0"/>
            </a:br>
            <a:r>
              <a:rPr lang="en-GB" sz="2000" dirty="0" smtClean="0"/>
              <a:t>(HAO/NCAR)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444" dirty="0" smtClean="0"/>
              <a:t>Collaborators: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M. </a:t>
            </a:r>
            <a:r>
              <a:rPr lang="en-GB" sz="2000" dirty="0" err="1" smtClean="0"/>
              <a:t>Knölker</a:t>
            </a:r>
            <a:r>
              <a:rPr lang="en-GB" sz="2000" dirty="0" smtClean="0"/>
              <a:t> (HAO), M. </a:t>
            </a:r>
            <a:r>
              <a:rPr lang="en-GB" sz="2000" dirty="0" err="1" smtClean="0"/>
              <a:t>Schüssler</a:t>
            </a:r>
            <a:r>
              <a:rPr lang="en-GB" sz="2000" dirty="0" smtClean="0"/>
              <a:t>, R. Cameron, L. </a:t>
            </a:r>
            <a:r>
              <a:rPr lang="en-GB" sz="2000" dirty="0" err="1" smtClean="0"/>
              <a:t>Bharti</a:t>
            </a:r>
            <a:r>
              <a:rPr lang="en-GB" sz="2000" dirty="0" smtClean="0"/>
              <a:t> (MPS, Germany), </a:t>
            </a:r>
            <a:br>
              <a:rPr lang="en-GB" sz="2000" dirty="0" smtClean="0"/>
            </a:br>
            <a:r>
              <a:rPr lang="en-GB" sz="2000" dirty="0" smtClean="0"/>
              <a:t>M. Cheung (LMSAL), A. </a:t>
            </a:r>
            <a:r>
              <a:rPr lang="en-GB" sz="2000" dirty="0" err="1" smtClean="0"/>
              <a:t>Tritschler</a:t>
            </a:r>
            <a:r>
              <a:rPr lang="en-GB" sz="2000" dirty="0" smtClean="0"/>
              <a:t>, H. </a:t>
            </a:r>
            <a:r>
              <a:rPr lang="en-GB" sz="2000" dirty="0" err="1" smtClean="0"/>
              <a:t>Uitenbroek</a:t>
            </a:r>
            <a:r>
              <a:rPr lang="en-GB" sz="2000" dirty="0" smtClean="0"/>
              <a:t> (NSO), SDO Science </a:t>
            </a:r>
            <a:r>
              <a:rPr lang="en-GB" sz="2000" dirty="0" err="1" smtClean="0"/>
              <a:t>Center</a:t>
            </a:r>
            <a:r>
              <a:rPr lang="en-GB" sz="2000" dirty="0" smtClean="0"/>
              <a:t> Team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800" dirty="0" smtClean="0">
                <a:ea typeface="Arial" pitchFamily="-106" charset="0"/>
                <a:cs typeface="Arial" pitchFamily="-106" charset="0"/>
              </a:rPr>
              <a:t/>
            </a:r>
            <a:br>
              <a:rPr lang="en-GB" sz="2800" dirty="0" smtClean="0">
                <a:ea typeface="Arial" pitchFamily="-106" charset="0"/>
                <a:cs typeface="Arial" pitchFamily="-106" charset="0"/>
              </a:rPr>
            </a:br>
            <a:endParaRPr lang="en-GB" sz="2400" dirty="0"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152400" y="1166813"/>
            <a:ext cx="335280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/>
          <a:p>
            <a:pPr algn="l">
              <a:lnSpc>
                <a:spcPct val="80000"/>
              </a:lnSpc>
              <a:buNone/>
            </a:pPr>
            <a:r>
              <a:rPr lang="en-US" sz="1700" u="sng" dirty="0" smtClean="0">
                <a:latin typeface="Arial" charset="0"/>
              </a:rPr>
              <a:t>Resolution</a:t>
            </a:r>
            <a:r>
              <a:rPr lang="en-US" sz="1700" u="sng" dirty="0">
                <a:latin typeface="Arial" charset="0"/>
              </a:rPr>
              <a:t>:</a:t>
            </a:r>
            <a:endParaRPr lang="en-US" sz="1700" u="sng" dirty="0" smtClean="0">
              <a:latin typeface="Arial" charset="0"/>
            </a:endParaRPr>
          </a:p>
          <a:p>
            <a:pPr algn="l">
              <a:lnSpc>
                <a:spcPct val="80000"/>
              </a:lnSpc>
              <a:buNone/>
            </a:pPr>
            <a:r>
              <a:rPr lang="en-US" sz="1700" dirty="0" smtClean="0">
                <a:latin typeface="Arial" charset="0"/>
              </a:rPr>
              <a:t>16x16x12 </a:t>
            </a:r>
            <a:r>
              <a:rPr lang="en-US" sz="1700" dirty="0">
                <a:latin typeface="Arial" charset="0"/>
              </a:rPr>
              <a:t>km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(3072x3072x512</a:t>
            </a:r>
            <a:r>
              <a:rPr lang="en-US" sz="1700" dirty="0" smtClean="0">
                <a:latin typeface="Arial" charset="0"/>
              </a:rPr>
              <a:t>)</a:t>
            </a:r>
          </a:p>
          <a:p>
            <a:pPr algn="l">
              <a:lnSpc>
                <a:spcPct val="80000"/>
              </a:lnSpc>
              <a:buNone/>
            </a:pPr>
            <a:endParaRPr lang="en-US" sz="1700" dirty="0" smtClean="0">
              <a:latin typeface="Arial" charset="0"/>
            </a:endParaRPr>
          </a:p>
          <a:p>
            <a:pPr algn="l">
              <a:lnSpc>
                <a:spcPct val="80000"/>
              </a:lnSpc>
              <a:buNone/>
            </a:pPr>
            <a:r>
              <a:rPr lang="en-US" sz="1700" u="sng" dirty="0">
                <a:latin typeface="Arial" charset="0"/>
              </a:rPr>
              <a:t>Computing resource: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NSF-</a:t>
            </a:r>
            <a:r>
              <a:rPr lang="en-US" sz="1700" dirty="0" err="1">
                <a:latin typeface="Arial" charset="0"/>
              </a:rPr>
              <a:t>Teragrid</a:t>
            </a:r>
            <a:endParaRPr lang="en-US" sz="1700" u="sng" dirty="0">
              <a:latin typeface="Arial" charset="0"/>
            </a:endParaRP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Cray-XT5 (Kraken, NICS)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3072-12288 cores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1 solar hour 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 ~ 3 days (on 12288 CPUs)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 ~ 800,000 CPU hours</a:t>
            </a:r>
          </a:p>
          <a:p>
            <a:pPr algn="l">
              <a:lnSpc>
                <a:spcPct val="80000"/>
              </a:lnSpc>
              <a:buNone/>
            </a:pPr>
            <a:r>
              <a:rPr lang="en-US" sz="1700" dirty="0">
                <a:latin typeface="Arial" charset="0"/>
              </a:rPr>
              <a:t> ~ 10 TB data (3 TB/day !)</a:t>
            </a:r>
            <a:endParaRPr lang="en-US" sz="1700" dirty="0" smtClean="0">
              <a:latin typeface="Arial" charset="0"/>
            </a:endParaRPr>
          </a:p>
          <a:p>
            <a:pPr algn="l">
              <a:lnSpc>
                <a:spcPct val="80000"/>
              </a:lnSpc>
              <a:buNone/>
            </a:pPr>
            <a:endParaRPr lang="en-US" sz="1700" dirty="0" smtClean="0">
              <a:latin typeface="Arial" charset="0"/>
            </a:endParaRPr>
          </a:p>
          <a:p>
            <a:pPr algn="l">
              <a:lnSpc>
                <a:spcPct val="80000"/>
              </a:lnSpc>
              <a:buNone/>
            </a:pPr>
            <a:r>
              <a:rPr lang="en-US" sz="1700" u="sng" dirty="0">
                <a:latin typeface="Arial" charset="0"/>
              </a:rPr>
              <a:t>Data handling major challenge!</a:t>
            </a:r>
            <a:endParaRPr lang="en-US" sz="1700" u="sng" dirty="0" smtClean="0">
              <a:latin typeface="Arial" charset="0"/>
            </a:endParaRPr>
          </a:p>
          <a:p>
            <a:pPr algn="l">
              <a:lnSpc>
                <a:spcPct val="80000"/>
              </a:lnSpc>
              <a:buNone/>
            </a:pPr>
            <a:r>
              <a:rPr lang="en-US" sz="1700" dirty="0" smtClean="0">
                <a:latin typeface="Arial" charset="0"/>
              </a:rPr>
              <a:t>Achieved </a:t>
            </a:r>
            <a:r>
              <a:rPr lang="en-US" sz="1700" dirty="0">
                <a:latin typeface="Arial" charset="0"/>
              </a:rPr>
              <a:t>data rates larger than</a:t>
            </a:r>
            <a:r>
              <a:rPr lang="en-US" sz="1700" dirty="0" smtClean="0">
                <a:latin typeface="Arial" charset="0"/>
              </a:rPr>
              <a:t/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SDO </a:t>
            </a:r>
            <a:r>
              <a:rPr lang="en-US" sz="1700" dirty="0">
                <a:latin typeface="Arial" charset="0"/>
              </a:rPr>
              <a:t>mission!</a:t>
            </a:r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Sunspot fine structure </a:t>
            </a:r>
            <a:br>
              <a:rPr lang="en-US" smtClean="0"/>
            </a:br>
            <a:r>
              <a:rPr lang="en-US" sz="1800" smtClean="0"/>
              <a:t>highest resolution, short time scales, shallow domains</a:t>
            </a:r>
          </a:p>
        </p:txBody>
      </p:sp>
      <p:pic>
        <p:nvPicPr>
          <p:cNvPr id="21508" name="Picture 4" descr="/Users/rempel/Data/spt_np2_3072/movies/I_3072_sm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0668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_4096_ng_s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z_250_0_4096_ng_s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versus Reality</a:t>
            </a:r>
            <a:endParaRPr lang="en-US" dirty="0"/>
          </a:p>
        </p:txBody>
      </p:sp>
      <p:pic>
        <p:nvPicPr>
          <p:cNvPr id="4" name="Picture 3" descr="Rempel_ng_cl_v1.png"/>
          <p:cNvPicPr>
            <a:picLocks noChangeAspect="1"/>
          </p:cNvPicPr>
          <p:nvPr/>
        </p:nvPicPr>
        <p:blipFill>
          <a:blip r:embed="rId2"/>
          <a:srcRect t="8789" b="8789"/>
          <a:stretch>
            <a:fillRect/>
          </a:stretch>
        </p:blipFill>
        <p:spPr>
          <a:xfrm>
            <a:off x="1524000" y="762000"/>
            <a:ext cx="582435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versus Reality</a:t>
            </a:r>
            <a:endParaRPr lang="en-US" dirty="0"/>
          </a:p>
        </p:txBody>
      </p:sp>
      <p:pic>
        <p:nvPicPr>
          <p:cNvPr id="4" name="Picture 3" descr="Rempel_ng_cl_v1.png"/>
          <p:cNvPicPr>
            <a:picLocks noChangeAspect="1"/>
          </p:cNvPicPr>
          <p:nvPr/>
        </p:nvPicPr>
        <p:blipFill>
          <a:blip r:embed="rId2"/>
          <a:srcRect t="8789" b="8789"/>
          <a:stretch>
            <a:fillRect/>
          </a:stretch>
        </p:blipFill>
        <p:spPr>
          <a:xfrm>
            <a:off x="1524000" y="762000"/>
            <a:ext cx="5824350" cy="4800600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4" idx="0"/>
          </p:cNvCxnSpPr>
          <p:nvPr/>
        </p:nvCxnSpPr>
        <p:spPr bwMode="auto">
          <a:xfrm>
            <a:off x="4419600" y="7620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stCxn id="4" idx="0"/>
          </p:cNvCxnSpPr>
          <p:nvPr/>
        </p:nvCxnSpPr>
        <p:spPr bwMode="auto">
          <a:xfrm rot="16200000" flipH="1">
            <a:off x="2065687" y="3132488"/>
            <a:ext cx="4876800" cy="135825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886200" y="6019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H="1">
            <a:off x="1371600" y="2743200"/>
            <a:ext cx="2819400" cy="9906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6200000" flipH="1">
            <a:off x="2098483" y="3162300"/>
            <a:ext cx="4800600" cy="1588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538348" y="5679595"/>
            <a:ext cx="7221886" cy="815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200" dirty="0" smtClean="0"/>
              <a:t>Simulation (non-grey)		Observation (Dunn Telescope)</a:t>
            </a:r>
          </a:p>
          <a:p>
            <a:pPr>
              <a:buNone/>
            </a:pPr>
            <a:r>
              <a:rPr lang="en-US" sz="2200" dirty="0" smtClean="0"/>
              <a:t>12x12x8 km				F. </a:t>
            </a:r>
            <a:r>
              <a:rPr lang="en-US" sz="2200" dirty="0" err="1" smtClean="0"/>
              <a:t>Woeger</a:t>
            </a:r>
            <a:r>
              <a:rPr lang="en-US" sz="2200" dirty="0" smtClean="0"/>
              <a:t> (NSO)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_T_Vx_Vz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1219200"/>
            <a:ext cx="7772400" cy="4876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Vertical cut through center of spot (upper most 3 Mm)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29600" y="1447800"/>
            <a:ext cx="593106" cy="4164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|B|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Vx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Vz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" y="152400"/>
            <a:ext cx="9126537" cy="533400"/>
          </a:xfrm>
        </p:spPr>
        <p:txBody>
          <a:bodyPr/>
          <a:lstStyle/>
          <a:p>
            <a:r>
              <a:rPr lang="en-US" dirty="0" smtClean="0"/>
              <a:t>Sunspot fine structure (at tau=1)</a:t>
            </a:r>
            <a:endParaRPr lang="en-US" dirty="0"/>
          </a:p>
        </p:txBody>
      </p:sp>
      <p:pic>
        <p:nvPicPr>
          <p:cNvPr id="6" name="Picture 5" descr="plot_6_finestru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65277"/>
            <a:ext cx="7570973" cy="6192723"/>
          </a:xfrm>
          <a:prstGeom prst="rect">
            <a:avLst/>
          </a:prstGeom>
        </p:spPr>
      </p:pic>
      <p:pic>
        <p:nvPicPr>
          <p:cNvPr id="4" name="fine_str_6_3072_sm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37829" y="1325318"/>
            <a:ext cx="7105390" cy="4614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Azimuthal averages (at tau=1) </a:t>
            </a:r>
            <a:endParaRPr lang="en-US" dirty="0"/>
          </a:p>
        </p:txBody>
      </p:sp>
      <p:pic>
        <p:nvPicPr>
          <p:cNvPr id="5" name="Picture 4" descr="I_vr_B_inc_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88" y="914400"/>
            <a:ext cx="7187424" cy="575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Correlations in flow channels</a:t>
            </a:r>
            <a:endParaRPr lang="en-US" dirty="0"/>
          </a:p>
        </p:txBody>
      </p:sp>
      <p:pic>
        <p:nvPicPr>
          <p:cNvPr id="5" name="Picture 4" descr="correlations_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88" y="838200"/>
            <a:ext cx="7187424" cy="575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Filament cross sections (</a:t>
            </a:r>
            <a:r>
              <a:rPr lang="en-US" smtClean="0"/>
              <a:t>inner penumbra)</a:t>
            </a:r>
            <a:endParaRPr lang="en-US" dirty="0"/>
          </a:p>
        </p:txBody>
      </p:sp>
      <p:pic>
        <p:nvPicPr>
          <p:cNvPr id="3" name="Picture 2" descr="f17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" y="762000"/>
            <a:ext cx="8077200" cy="588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93700" y="1143000"/>
            <a:ext cx="8750300" cy="50546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Why do we study sunspots</a:t>
            </a:r>
          </a:p>
          <a:p>
            <a:r>
              <a:rPr lang="en-US" dirty="0" smtClean="0"/>
              <a:t>Numerical approach</a:t>
            </a:r>
          </a:p>
          <a:p>
            <a:pPr lvl="1"/>
            <a:r>
              <a:rPr lang="en-US" dirty="0" smtClean="0"/>
              <a:t>Main challenges</a:t>
            </a:r>
          </a:p>
          <a:p>
            <a:pPr lvl="1"/>
            <a:r>
              <a:rPr lang="en-US" dirty="0" smtClean="0"/>
              <a:t>Numerical scheme</a:t>
            </a:r>
          </a:p>
          <a:p>
            <a:r>
              <a:rPr lang="en-US" dirty="0" smtClean="0"/>
              <a:t>Sunspot models</a:t>
            </a:r>
          </a:p>
          <a:p>
            <a:pPr lvl="1"/>
            <a:r>
              <a:rPr lang="en-US" dirty="0" smtClean="0"/>
              <a:t>Sunspot fine structure</a:t>
            </a:r>
          </a:p>
          <a:p>
            <a:pPr lvl="2"/>
            <a:r>
              <a:rPr lang="en-US" dirty="0" err="1" smtClean="0"/>
              <a:t>Umbral</a:t>
            </a:r>
            <a:r>
              <a:rPr lang="en-US" dirty="0" smtClean="0"/>
              <a:t> dots, penumbral filaments, </a:t>
            </a:r>
            <a:r>
              <a:rPr lang="en-US" dirty="0" err="1" smtClean="0"/>
              <a:t>Evershed</a:t>
            </a:r>
            <a:r>
              <a:rPr lang="en-US" dirty="0" smtClean="0"/>
              <a:t> flow</a:t>
            </a:r>
          </a:p>
          <a:p>
            <a:pPr lvl="1"/>
            <a:r>
              <a:rPr lang="en-US" dirty="0" smtClean="0"/>
              <a:t>Subsurface structure</a:t>
            </a:r>
          </a:p>
          <a:p>
            <a:pPr lvl="2"/>
            <a:r>
              <a:rPr lang="en-US" dirty="0" smtClean="0"/>
              <a:t>Magnetic structure and stability, large scale flows, </a:t>
            </a:r>
            <a:r>
              <a:rPr lang="en-US" dirty="0" err="1" smtClean="0"/>
              <a:t>helioseismology</a:t>
            </a:r>
            <a:endParaRPr lang="en-US" dirty="0" smtClean="0"/>
          </a:p>
          <a:p>
            <a:pPr lvl="1"/>
            <a:r>
              <a:rPr lang="en-US" dirty="0" smtClean="0"/>
              <a:t>Sunspot formation</a:t>
            </a:r>
          </a:p>
          <a:p>
            <a:pPr lvl="2"/>
            <a:r>
              <a:rPr lang="en-US" dirty="0" smtClean="0"/>
              <a:t>Flux emergence in upper most 16 Mm of convection zone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0" y="3810000"/>
            <a:ext cx="4352474" cy="2638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u="sng" dirty="0" smtClean="0"/>
              <a:t>Approximate force balance</a:t>
            </a:r>
          </a:p>
          <a:p>
            <a:pPr>
              <a:buNone/>
            </a:pPr>
            <a:r>
              <a:rPr lang="en-US" sz="2000" dirty="0" smtClean="0"/>
              <a:t>Vertical: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Radial: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u="sng" dirty="0" smtClean="0"/>
              <a:t>Translation invariant along filaments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properties in regions with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z</a:t>
            </a:r>
            <a:r>
              <a:rPr lang="en-US" dirty="0" smtClean="0"/>
              <a:t> &amp; V</a:t>
            </a:r>
            <a:r>
              <a:rPr lang="en-US" baseline="-25000" dirty="0" smtClean="0"/>
              <a:t>R</a:t>
            </a:r>
            <a:r>
              <a:rPr lang="en-US" dirty="0" smtClean="0"/>
              <a:t> &gt;0</a:t>
            </a:r>
            <a:endParaRPr lang="en-US" dirty="0"/>
          </a:p>
        </p:txBody>
      </p:sp>
      <p:pic>
        <p:nvPicPr>
          <p:cNvPr id="4" name="Picture 3" descr="vert_bal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51" y="4267200"/>
            <a:ext cx="2359649" cy="762000"/>
          </a:xfrm>
          <a:prstGeom prst="rect">
            <a:avLst/>
          </a:prstGeom>
        </p:spPr>
      </p:pic>
      <p:pic>
        <p:nvPicPr>
          <p:cNvPr id="5" name="Picture 4" descr="horiz_bal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334000"/>
            <a:ext cx="2362200" cy="64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8149" y="3825975"/>
            <a:ext cx="2293792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u="sng" dirty="0" smtClean="0">
                <a:solidFill>
                  <a:schemeClr val="tx1"/>
                </a:solidFill>
              </a:rPr>
              <a:t>Induction equation</a:t>
            </a:r>
          </a:p>
          <a:p>
            <a:pPr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Stretching:</a:t>
            </a:r>
          </a:p>
          <a:p>
            <a:pPr>
              <a:buNone/>
            </a:pPr>
            <a:r>
              <a:rPr lang="en-US" sz="2000" dirty="0" smtClean="0"/>
              <a:t>Advection: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Divergence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7" name="Picture 6" descr="induc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035" y="4191000"/>
            <a:ext cx="2106683" cy="506871"/>
          </a:xfrm>
          <a:prstGeom prst="rect">
            <a:avLst/>
          </a:prstGeom>
        </p:spPr>
      </p:pic>
      <p:pic>
        <p:nvPicPr>
          <p:cNvPr id="8" name="Picture 7" descr="isr_1.png"/>
          <p:cNvPicPr>
            <a:picLocks noChangeAspect="1"/>
          </p:cNvPicPr>
          <p:nvPr/>
        </p:nvPicPr>
        <p:blipFill>
          <a:blip r:embed="rId5"/>
          <a:srcRect b="4878"/>
          <a:stretch>
            <a:fillRect/>
          </a:stretch>
        </p:blipFill>
        <p:spPr>
          <a:xfrm>
            <a:off x="7981863" y="4987488"/>
            <a:ext cx="820660" cy="301939"/>
          </a:xfrm>
          <a:prstGeom prst="rect">
            <a:avLst/>
          </a:prstGeom>
        </p:spPr>
      </p:pic>
      <p:pic>
        <p:nvPicPr>
          <p:cNvPr id="9" name="Picture 8" descr="iar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810" y="5351261"/>
            <a:ext cx="990600" cy="305458"/>
          </a:xfrm>
          <a:prstGeom prst="rect">
            <a:avLst/>
          </a:prstGeom>
        </p:spPr>
      </p:pic>
      <p:pic>
        <p:nvPicPr>
          <p:cNvPr id="13" name="Picture 12" descr="filament_avr_3072_new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79" y="906412"/>
            <a:ext cx="8700839" cy="289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4447" y="2276349"/>
            <a:ext cx="390852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B</a:t>
            </a:r>
            <a:r>
              <a:rPr lang="en-US" sz="1400" baseline="-25000" dirty="0" smtClean="0"/>
              <a:t>R</a:t>
            </a:r>
            <a:endParaRPr lang="en-US" sz="1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89894" y="2939928"/>
            <a:ext cx="364261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err="1" smtClean="0"/>
              <a:t>B</a:t>
            </a:r>
            <a:r>
              <a:rPr lang="en-US" sz="1400" baseline="-25000" dirty="0" err="1" smtClean="0"/>
              <a:t>z</a:t>
            </a:r>
            <a:endParaRPr lang="en-US" sz="14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38125" y="1246644"/>
            <a:ext cx="553407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3366FF"/>
                </a:solidFill>
              </a:rPr>
              <a:t>V</a:t>
            </a:r>
            <a:r>
              <a:rPr lang="en-US" sz="1400" baseline="-25000" dirty="0" smtClean="0">
                <a:solidFill>
                  <a:srgbClr val="3366FF"/>
                </a:solidFill>
              </a:rPr>
              <a:t>R</a:t>
            </a:r>
            <a:r>
              <a:rPr lang="en-US" sz="1400" dirty="0" smtClean="0">
                <a:solidFill>
                  <a:srgbClr val="3366FF"/>
                </a:solidFill>
              </a:rPr>
              <a:t>/2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318" y="2276991"/>
            <a:ext cx="377085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err="1" smtClean="0">
                <a:solidFill>
                  <a:srgbClr val="3366FF"/>
                </a:solidFill>
              </a:rPr>
              <a:t>V</a:t>
            </a:r>
            <a:r>
              <a:rPr lang="en-US" sz="1400" baseline="-25000" dirty="0" err="1" smtClean="0">
                <a:solidFill>
                  <a:srgbClr val="3366FF"/>
                </a:solidFill>
              </a:rPr>
              <a:t>z</a:t>
            </a:r>
            <a:endParaRPr lang="en-US" sz="1400" baseline="-250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9103" y="1622042"/>
            <a:ext cx="291090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4430" y="1238015"/>
            <a:ext cx="713055" cy="642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/>
              <a:t>V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*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z</a:t>
            </a:r>
            <a:endParaRPr lang="en-US" sz="1600" baseline="-25000" dirty="0" smtClean="0"/>
          </a:p>
          <a:p>
            <a:pPr>
              <a:buNone/>
            </a:pPr>
            <a:r>
              <a:rPr lang="en-US" sz="1600" dirty="0" smtClean="0">
                <a:solidFill>
                  <a:srgbClr val="3366FF"/>
                </a:solidFill>
              </a:rPr>
              <a:t>V</a:t>
            </a:r>
            <a:r>
              <a:rPr lang="en-US" sz="1600" baseline="-25000" dirty="0" smtClean="0">
                <a:solidFill>
                  <a:srgbClr val="3366FF"/>
                </a:solidFill>
              </a:rPr>
              <a:t>R</a:t>
            </a:r>
            <a:r>
              <a:rPr lang="en-US" sz="1600" dirty="0" smtClean="0">
                <a:solidFill>
                  <a:srgbClr val="3366FF"/>
                </a:solidFill>
              </a:rPr>
              <a:t>*L</a:t>
            </a:r>
            <a:r>
              <a:rPr lang="en-US" sz="1600" baseline="-25000" dirty="0" smtClean="0">
                <a:solidFill>
                  <a:srgbClr val="3366FF"/>
                </a:solidFill>
              </a:rPr>
              <a:t>R</a:t>
            </a:r>
            <a:endParaRPr lang="en-US" sz="1600" baseline="-250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8909" y="2644404"/>
            <a:ext cx="735798" cy="642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>
                <a:solidFill>
                  <a:srgbClr val="FF0000"/>
                </a:solidFill>
              </a:rPr>
              <a:t>V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1600" dirty="0" smtClean="0">
                <a:solidFill>
                  <a:srgbClr val="FF0000"/>
                </a:solidFill>
              </a:rPr>
              <a:t>*</a:t>
            </a:r>
            <a:r>
              <a:rPr lang="en-US" sz="1600" dirty="0" err="1" smtClean="0">
                <a:solidFill>
                  <a:srgbClr val="FF0000"/>
                </a:solidFill>
              </a:rPr>
              <a:t>L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z</a:t>
            </a:r>
            <a:endParaRPr lang="en-US" sz="1600" baseline="-25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DA00"/>
                </a:solidFill>
              </a:rPr>
              <a:t>V</a:t>
            </a:r>
            <a:r>
              <a:rPr lang="en-US" sz="1600" baseline="-25000" dirty="0" smtClean="0">
                <a:solidFill>
                  <a:srgbClr val="00DA00"/>
                </a:solidFill>
              </a:rPr>
              <a:t>R</a:t>
            </a:r>
            <a:r>
              <a:rPr lang="en-US" sz="1600" dirty="0" smtClean="0">
                <a:solidFill>
                  <a:srgbClr val="00DA00"/>
                </a:solidFill>
              </a:rPr>
              <a:t>*A</a:t>
            </a:r>
            <a:r>
              <a:rPr lang="en-US" sz="1600" baseline="-25000" dirty="0" smtClean="0">
                <a:solidFill>
                  <a:srgbClr val="00DA00"/>
                </a:solidFill>
              </a:rPr>
              <a:t>R</a:t>
            </a:r>
            <a:endParaRPr lang="en-US" sz="1600" baseline="-25000" dirty="0">
              <a:solidFill>
                <a:srgbClr val="00DA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strength in flow-channels and NCP</a:t>
            </a:r>
            <a:endParaRPr lang="en-US" dirty="0"/>
          </a:p>
        </p:txBody>
      </p:sp>
      <p:pic>
        <p:nvPicPr>
          <p:cNvPr id="3" name="Picture 2" descr="NCP_Tritschler_2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558574" cy="2590800"/>
          </a:xfrm>
          <a:prstGeom prst="rect">
            <a:avLst/>
          </a:prstGeom>
        </p:spPr>
      </p:pic>
      <p:pic>
        <p:nvPicPr>
          <p:cNvPr id="4" name="Picture 3" descr="NC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810000"/>
            <a:ext cx="2133600" cy="2667000"/>
          </a:xfrm>
          <a:prstGeom prst="rect">
            <a:avLst/>
          </a:prstGeom>
        </p:spPr>
      </p:pic>
      <p:pic>
        <p:nvPicPr>
          <p:cNvPr id="5" name="Picture 4" descr="doppl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0"/>
            <a:ext cx="21336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810000"/>
            <a:ext cx="2216034" cy="2090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Observation: </a:t>
            </a:r>
          </a:p>
          <a:p>
            <a:pPr>
              <a:buNone/>
            </a:pPr>
            <a:r>
              <a:rPr lang="en-US" sz="1800" dirty="0" err="1" smtClean="0"/>
              <a:t>Tritschler</a:t>
            </a:r>
            <a:r>
              <a:rPr lang="en-US" sz="1800" dirty="0" smtClean="0"/>
              <a:t> </a:t>
            </a:r>
            <a:r>
              <a:rPr lang="en-US" sz="1800" dirty="0" err="1" smtClean="0"/>
              <a:t>etal</a:t>
            </a:r>
            <a:r>
              <a:rPr lang="en-US" sz="1800" dirty="0" smtClean="0"/>
              <a:t>. 2007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Forward modeling:</a:t>
            </a:r>
          </a:p>
          <a:p>
            <a:pPr marL="342900" indent="-342900">
              <a:buAutoNum type="alphaUcPeriod"/>
            </a:pPr>
            <a:r>
              <a:rPr lang="en-US" sz="1800" dirty="0" err="1" smtClean="0"/>
              <a:t>Tritschler</a:t>
            </a:r>
            <a:r>
              <a:rPr lang="en-US" sz="1800" dirty="0" smtClean="0"/>
              <a:t>, </a:t>
            </a:r>
          </a:p>
          <a:p>
            <a:pPr marL="342900" indent="-342900">
              <a:buNone/>
            </a:pPr>
            <a:r>
              <a:rPr lang="en-US" sz="1800" dirty="0" smtClean="0"/>
              <a:t>H. </a:t>
            </a:r>
            <a:r>
              <a:rPr lang="en-US" sz="1800" dirty="0" err="1" smtClean="0"/>
              <a:t>Uitenbroek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determines the </a:t>
            </a:r>
            <a:r>
              <a:rPr lang="en-US" dirty="0" err="1" smtClean="0"/>
              <a:t>Evershed</a:t>
            </a:r>
            <a:r>
              <a:rPr lang="en-US" dirty="0" smtClean="0"/>
              <a:t> flow velocity?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Balance between energy conversion by vertical and horizontal Lorentz forces:</a:t>
            </a:r>
          </a:p>
          <a:p>
            <a:endParaRPr lang="en-US" dirty="0" smtClean="0"/>
          </a:p>
          <a:p>
            <a:r>
              <a:rPr lang="en-US" dirty="0" smtClean="0"/>
              <a:t>Implies</a:t>
            </a:r>
          </a:p>
          <a:p>
            <a:r>
              <a:rPr lang="en-US" dirty="0" smtClean="0"/>
              <a:t>Vertical confinement of boundary layer requires:</a:t>
            </a:r>
          </a:p>
          <a:p>
            <a:endParaRPr lang="en-US" dirty="0" smtClean="0"/>
          </a:p>
          <a:p>
            <a:r>
              <a:rPr lang="en-US" dirty="0" smtClean="0"/>
              <a:t>Should expect </a:t>
            </a:r>
            <a:br>
              <a:rPr lang="en-US" dirty="0" smtClean="0"/>
            </a:br>
            <a:r>
              <a:rPr lang="en-US" dirty="0" err="1" smtClean="0"/>
              <a:t>Alfvenic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Evershed</a:t>
            </a:r>
            <a:r>
              <a:rPr lang="en-US" dirty="0" smtClean="0"/>
              <a:t> flow</a:t>
            </a:r>
          </a:p>
        </p:txBody>
      </p:sp>
      <p:pic>
        <p:nvPicPr>
          <p:cNvPr id="3" name="Picture 2" descr="f18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02057" y="3429000"/>
            <a:ext cx="5789543" cy="3429000"/>
          </a:xfrm>
          <a:prstGeom prst="rect">
            <a:avLst/>
          </a:prstGeom>
        </p:spPr>
      </p:pic>
      <p:pic>
        <p:nvPicPr>
          <p:cNvPr id="4" name="Picture 3" descr="en-balance_z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524000"/>
            <a:ext cx="2704767" cy="533400"/>
          </a:xfrm>
          <a:prstGeom prst="rect">
            <a:avLst/>
          </a:prstGeom>
        </p:spPr>
      </p:pic>
      <p:pic>
        <p:nvPicPr>
          <p:cNvPr id="6" name="Picture 5" descr="en-balance_zR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514600"/>
            <a:ext cx="1752600" cy="357012"/>
          </a:xfrm>
          <a:prstGeom prst="rect">
            <a:avLst/>
          </a:prstGeom>
        </p:spPr>
      </p:pic>
      <p:pic>
        <p:nvPicPr>
          <p:cNvPr id="7" name="Picture 6" descr="vz_conditi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429000"/>
            <a:ext cx="1981200" cy="344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structure of penumbra</a:t>
            </a:r>
            <a:endParaRPr lang="en-US" dirty="0"/>
          </a:p>
        </p:txBody>
      </p:sp>
      <p:pic>
        <p:nvPicPr>
          <p:cNvPr id="3" name="Picture 2" descr="f19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943995"/>
            <a:ext cx="9144000" cy="4970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6172200"/>
            <a:ext cx="2492915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u="sng" dirty="0" err="1" smtClean="0">
                <a:solidFill>
                  <a:srgbClr val="0000FF"/>
                </a:solidFill>
              </a:rPr>
              <a:t>www.vapor.ucar.edu</a:t>
            </a:r>
            <a:endParaRPr lang="en-US" sz="2000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4800600"/>
            <a:ext cx="5638800" cy="113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Scaling                           throughout penumbra     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Expect 50% of granulation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z</a:t>
            </a:r>
            <a:r>
              <a:rPr lang="en-US" sz="2000" baseline="30000" dirty="0" err="1" smtClean="0"/>
              <a:t>rms</a:t>
            </a:r>
            <a:r>
              <a:rPr lang="en-US" sz="2000" dirty="0" smtClean="0"/>
              <a:t> in penumbra 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Convection everywhere – how much should we see in observations?</a:t>
            </a:r>
            <a:endParaRPr lang="en-US" dirty="0"/>
          </a:p>
        </p:txBody>
      </p:sp>
      <p:pic>
        <p:nvPicPr>
          <p:cNvPr id="5" name="Picture 4" descr="vz_dist_func_hinode.png"/>
          <p:cNvPicPr>
            <a:picLocks noChangeAspect="1"/>
          </p:cNvPicPr>
          <p:nvPr/>
        </p:nvPicPr>
        <p:blipFill>
          <a:blip r:embed="rId3"/>
          <a:srcRect t="32412" r="49739"/>
          <a:stretch>
            <a:fillRect/>
          </a:stretch>
        </p:blipFill>
        <p:spPr>
          <a:xfrm>
            <a:off x="6705600" y="1066800"/>
            <a:ext cx="2309763" cy="4561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1136" y="5715000"/>
            <a:ext cx="3012864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Franz &amp; </a:t>
            </a:r>
            <a:r>
              <a:rPr lang="en-US" sz="1600" dirty="0" err="1" smtClean="0"/>
              <a:t>Schlichenmaier</a:t>
            </a:r>
            <a:r>
              <a:rPr lang="en-US" sz="1600" dirty="0" smtClean="0"/>
              <a:t> (2009)</a:t>
            </a:r>
            <a:endParaRPr lang="en-US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752600" y="4800600"/>
          <a:ext cx="1719943" cy="457200"/>
        </p:xfrm>
        <a:graphic>
          <a:graphicData uri="http://schemas.openxmlformats.org/presentationml/2006/ole">
            <p:oleObj spid="_x0000_s59394" name="Equation" r:id="rId4" imgW="1003300" imgH="266700" progId="Equation.3">
              <p:embed/>
            </p:oleObj>
          </a:graphicData>
        </a:graphic>
      </p:graphicFrame>
      <p:pic>
        <p:nvPicPr>
          <p:cNvPr id="9" name="Picture 8" descr="I_vzrms_r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066800"/>
            <a:ext cx="6294508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of overturning motions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50300" cy="3177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Detailed analysis in progress (</a:t>
            </a:r>
            <a:r>
              <a:rPr lang="en-US" dirty="0" err="1" smtClean="0"/>
              <a:t>Bharti</a:t>
            </a:r>
            <a:r>
              <a:rPr lang="en-US" dirty="0" smtClean="0"/>
              <a:t>, </a:t>
            </a:r>
            <a:r>
              <a:rPr lang="en-US" dirty="0" err="1" smtClean="0"/>
              <a:t>Schüssler</a:t>
            </a:r>
            <a:r>
              <a:rPr lang="en-US" dirty="0" smtClean="0"/>
              <a:t> &amp; Rempel, submitted)</a:t>
            </a:r>
          </a:p>
          <a:p>
            <a:pPr lvl="1"/>
            <a:r>
              <a:rPr lang="en-US" dirty="0" smtClean="0"/>
              <a:t>Visibility of </a:t>
            </a:r>
            <a:r>
              <a:rPr lang="en-US" dirty="0" err="1" smtClean="0"/>
              <a:t>downflows</a:t>
            </a:r>
            <a:r>
              <a:rPr lang="en-US" dirty="0" smtClean="0"/>
              <a:t> depends strongly on selected field line and distance from disc center</a:t>
            </a:r>
          </a:p>
          <a:p>
            <a:pPr lvl="2"/>
            <a:r>
              <a:rPr lang="en-US" dirty="0" smtClean="0"/>
              <a:t>Fe I 7090: 200 </a:t>
            </a:r>
            <a:r>
              <a:rPr lang="en-US" dirty="0" err="1" smtClean="0"/>
              <a:t>m/s</a:t>
            </a:r>
            <a:r>
              <a:rPr lang="en-US" dirty="0" smtClean="0"/>
              <a:t> (comparable to noise + uncertainty)</a:t>
            </a:r>
          </a:p>
          <a:p>
            <a:pPr lvl="2"/>
            <a:r>
              <a:rPr lang="en-US" dirty="0" smtClean="0"/>
              <a:t>C I 5380: 800 </a:t>
            </a:r>
            <a:r>
              <a:rPr lang="en-US" dirty="0" err="1" smtClean="0"/>
              <a:t>m/s</a:t>
            </a:r>
            <a:endParaRPr lang="en-US" dirty="0" smtClean="0"/>
          </a:p>
          <a:p>
            <a:pPr lvl="2"/>
            <a:r>
              <a:rPr lang="en-US" u="sng" dirty="0" smtClean="0"/>
              <a:t>Optimistic estimates</a:t>
            </a:r>
            <a:r>
              <a:rPr lang="en-US" dirty="0" smtClean="0"/>
              <a:t> (no blends, no </a:t>
            </a:r>
            <a:r>
              <a:rPr lang="en-US" dirty="0" err="1" smtClean="0"/>
              <a:t>straylight</a:t>
            </a:r>
            <a:r>
              <a:rPr lang="en-US" dirty="0" smtClean="0"/>
              <a:t>, no noise)</a:t>
            </a:r>
          </a:p>
          <a:p>
            <a:pPr lvl="2"/>
            <a:r>
              <a:rPr lang="en-US" dirty="0" smtClean="0"/>
              <a:t>Already moderate viewing angles of a few deg make a big difference (8 km/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Evershed</a:t>
            </a:r>
            <a:r>
              <a:rPr lang="en-US" dirty="0" smtClean="0"/>
              <a:t> flow near tau=1 in flow channels)  </a:t>
            </a:r>
          </a:p>
        </p:txBody>
      </p:sp>
      <p:pic>
        <p:nvPicPr>
          <p:cNvPr id="7" name="Picture 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43636" b="1272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43636" b="12727"/>
              <a:stretch>
                <a:fillRect/>
              </a:stretch>
            </p:blipFill>
          </mc:Fallback>
        </mc:AlternateContent>
        <p:spPr>
          <a:xfrm>
            <a:off x="0" y="3962400"/>
            <a:ext cx="4741333" cy="289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filB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43636" b="1136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43636" b="11364"/>
              <a:stretch>
                <a:fillRect/>
              </a:stretch>
            </p:blipFill>
          </mc:Fallback>
        </mc:AlternateContent>
        <p:spPr>
          <a:xfrm>
            <a:off x="4373997" y="3955142"/>
            <a:ext cx="4770003" cy="290285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in C I 5380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4876800"/>
            <a:ext cx="8064500" cy="1676400"/>
          </a:xfrm>
        </p:spPr>
        <p:txBody>
          <a:bodyPr/>
          <a:lstStyle/>
          <a:p>
            <a:r>
              <a:rPr lang="en-US" sz="2200" dirty="0" err="1" smtClean="0"/>
              <a:t>Dowflows</a:t>
            </a:r>
            <a:r>
              <a:rPr lang="en-US" sz="2200" dirty="0" smtClean="0"/>
              <a:t> ~ 2km/s preferentially in darker features</a:t>
            </a:r>
          </a:p>
          <a:p>
            <a:r>
              <a:rPr lang="en-US" sz="2200" dirty="0" smtClean="0"/>
              <a:t>Problems:</a:t>
            </a:r>
          </a:p>
          <a:p>
            <a:pPr lvl="1"/>
            <a:r>
              <a:rPr lang="en-US" sz="1800" dirty="0" err="1" smtClean="0"/>
              <a:t>Straylight</a:t>
            </a:r>
            <a:r>
              <a:rPr lang="en-US" sz="1800" dirty="0" smtClean="0"/>
              <a:t> compensation, line blends</a:t>
            </a:r>
          </a:p>
          <a:p>
            <a:pPr lvl="1"/>
            <a:r>
              <a:rPr lang="en-US" sz="1800" dirty="0" err="1" smtClean="0"/>
              <a:t>Evershed</a:t>
            </a:r>
            <a:r>
              <a:rPr lang="en-US" sz="1800" dirty="0" smtClean="0"/>
              <a:t> flow (both studies looked in blue shifted part of penumbra)</a:t>
            </a:r>
            <a:endParaRPr lang="en-US" sz="1800" dirty="0"/>
          </a:p>
        </p:txBody>
      </p:sp>
      <p:pic>
        <p:nvPicPr>
          <p:cNvPr id="7" name="Picture 6" descr="jos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4038600" cy="3568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4419600"/>
            <a:ext cx="653954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Joshi et al. 2011                                        </a:t>
            </a:r>
            <a:r>
              <a:rPr lang="en-US" sz="1800" dirty="0" err="1" smtClean="0"/>
              <a:t>Scharmer</a:t>
            </a:r>
            <a:r>
              <a:rPr lang="en-US" sz="1800" dirty="0" smtClean="0"/>
              <a:t> et al. 2011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7991" y="-9036050"/>
            <a:ext cx="372654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0"/>
            <a:ext cx="40386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extent of penumbra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850" y="4800600"/>
            <a:ext cx="8750300" cy="990600"/>
          </a:xfrm>
        </p:spPr>
        <p:txBody>
          <a:bodyPr/>
          <a:lstStyle/>
          <a:p>
            <a:r>
              <a:rPr lang="en-US" sz="2200" dirty="0" smtClean="0"/>
              <a:t>Top boundary conditions determines extent of penumbra</a:t>
            </a:r>
          </a:p>
          <a:p>
            <a:pPr lvl="1"/>
            <a:r>
              <a:rPr lang="en-US" sz="1800" dirty="0" smtClean="0"/>
              <a:t>Potential field + horizontal periodicity -&gt; no penumbra</a:t>
            </a:r>
          </a:p>
          <a:p>
            <a:pPr lvl="1"/>
            <a:r>
              <a:rPr lang="en-US" sz="1800" dirty="0" smtClean="0"/>
              <a:t>Still insufficient resolution for self-maintained penumbra (no indication over explored resolution range)?</a:t>
            </a:r>
          </a:p>
          <a:p>
            <a:pPr lvl="1"/>
            <a:r>
              <a:rPr lang="en-US" sz="1800" dirty="0" smtClean="0"/>
              <a:t>Artifact of horizontal periodicity? </a:t>
            </a:r>
            <a:endParaRPr lang="en-US" sz="1800" dirty="0"/>
          </a:p>
        </p:txBody>
      </p:sp>
      <p:pic>
        <p:nvPicPr>
          <p:cNvPr id="9" name="Picture 8" descr="Int_b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9" y="838200"/>
            <a:ext cx="3522394" cy="3886200"/>
          </a:xfrm>
          <a:prstGeom prst="rect">
            <a:avLst/>
          </a:prstGeom>
        </p:spPr>
      </p:pic>
      <p:pic>
        <p:nvPicPr>
          <p:cNvPr id="10" name="Picture 9" descr="I_vr_B_inc_b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195" y="829256"/>
            <a:ext cx="4689919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Penumbra formation/destruction through changes in top boundary condition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09" y="5067905"/>
            <a:ext cx="8750300" cy="1366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Only little hysteresis from within convection zone: </a:t>
            </a:r>
          </a:p>
          <a:p>
            <a:pPr lvl="1"/>
            <a:r>
              <a:rPr lang="en-US" dirty="0" smtClean="0"/>
              <a:t>Formation/destruction within 0.5 hours after boundary change</a:t>
            </a:r>
          </a:p>
          <a:p>
            <a:r>
              <a:rPr lang="en-US" dirty="0" smtClean="0"/>
              <a:t>Evidence in observations of flare responses</a:t>
            </a:r>
          </a:p>
          <a:p>
            <a:pPr lvl="1"/>
            <a:r>
              <a:rPr lang="en-US" dirty="0" smtClean="0"/>
              <a:t>see poster by H. Wang, C. Liu, N. Deng, P22.06</a:t>
            </a:r>
          </a:p>
        </p:txBody>
      </p:sp>
      <p:pic>
        <p:nvPicPr>
          <p:cNvPr id="4" name="spt_74x9_pot_agai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6514" y="956130"/>
            <a:ext cx="7484534" cy="4015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6537" cy="749300"/>
          </a:xfrm>
        </p:spPr>
        <p:txBody>
          <a:bodyPr/>
          <a:lstStyle/>
          <a:p>
            <a:r>
              <a:rPr lang="en-US" dirty="0" smtClean="0"/>
              <a:t>Bigger domains, longer time scales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733800"/>
            <a:ext cx="3662681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 smtClean="0"/>
              <a:t>Helioseismic</a:t>
            </a:r>
            <a:r>
              <a:rPr lang="en-US" sz="2000" dirty="0" smtClean="0"/>
              <a:t> forward modeling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b="1" u="sng" dirty="0" smtClean="0"/>
              <a:t>SDO Science Center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914400"/>
            <a:ext cx="2551099" cy="1134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Moat flows</a:t>
            </a:r>
          </a:p>
          <a:p>
            <a:pPr>
              <a:buNone/>
            </a:pPr>
            <a:r>
              <a:rPr lang="en-US" sz="2000" dirty="0" smtClean="0"/>
              <a:t>Long-term evolution</a:t>
            </a:r>
          </a:p>
          <a:p>
            <a:pPr>
              <a:buNone/>
            </a:pPr>
            <a:r>
              <a:rPr lang="en-US" sz="2000" dirty="0" smtClean="0"/>
              <a:t>Subsurface structure</a:t>
            </a:r>
          </a:p>
        </p:txBody>
      </p:sp>
      <p:pic>
        <p:nvPicPr>
          <p:cNvPr id="9" name="spt_74x9_18h_sm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" y="609600"/>
            <a:ext cx="5418666" cy="3048000"/>
          </a:xfrm>
          <a:prstGeom prst="rect">
            <a:avLst/>
          </a:prstGeom>
        </p:spPr>
      </p:pic>
      <p:pic>
        <p:nvPicPr>
          <p:cNvPr id="8" name="I_B3_vbc_512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105400" y="2819400"/>
            <a:ext cx="4038600" cy="403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92954"/>
            <a:ext cx="4930092" cy="2465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r>
              <a:rPr lang="en-US" smtClean="0"/>
              <a:t>Solar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3959258"/>
            <a:ext cx="5486400" cy="244154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Sunspots most prominent manifestation of large scale field on solar surface</a:t>
            </a:r>
          </a:p>
          <a:p>
            <a:pPr>
              <a:defRPr/>
            </a:pPr>
            <a:r>
              <a:rPr lang="en-US" dirty="0" smtClean="0"/>
              <a:t>Key for understanding solar interior (dynamo)</a:t>
            </a:r>
          </a:p>
          <a:p>
            <a:pPr>
              <a:defRPr/>
            </a:pPr>
            <a:r>
              <a:rPr lang="en-US" dirty="0" smtClean="0"/>
              <a:t>Key for understanding solar magnetic field and variability in photosphere and above</a:t>
            </a:r>
            <a:endParaRPr lang="en-US" dirty="0"/>
          </a:p>
        </p:txBody>
      </p:sp>
      <p:pic>
        <p:nvPicPr>
          <p:cNvPr id="15364" name="Picture 5" descr="Solar_internal_dy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416" y="3505199"/>
            <a:ext cx="2672937" cy="29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6557403" y="3450344"/>
            <a:ext cx="2351926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dirty="0" smtClean="0">
                <a:latin typeface="Arial" charset="0"/>
              </a:rPr>
              <a:t>HMI/AIA SDO, NASA </a:t>
            </a:r>
            <a:endParaRPr lang="en-US" sz="1800" dirty="0">
              <a:latin typeface="Arial" charset="0"/>
            </a:endParaRPr>
          </a:p>
        </p:txBody>
      </p:sp>
      <p:pic>
        <p:nvPicPr>
          <p:cNvPr id="9" name="Picture 8" descr="20110214_000000_Ic_1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7" y="642781"/>
            <a:ext cx="2708762" cy="2708762"/>
          </a:xfrm>
          <a:prstGeom prst="rect">
            <a:avLst/>
          </a:prstGeom>
        </p:spPr>
      </p:pic>
      <p:pic>
        <p:nvPicPr>
          <p:cNvPr id="10" name="Picture 9" descr="20110214_000000_M_1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577" y="642959"/>
            <a:ext cx="2719257" cy="2719257"/>
          </a:xfrm>
          <a:prstGeom prst="rect">
            <a:avLst/>
          </a:prstGeom>
        </p:spPr>
      </p:pic>
      <p:pic>
        <p:nvPicPr>
          <p:cNvPr id="11" name="Picture 10" descr="l_211_193_1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835" y="637623"/>
            <a:ext cx="2724012" cy="27240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6038" y="6504826"/>
            <a:ext cx="1698489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Credit: S. </a:t>
            </a:r>
            <a:r>
              <a:rPr lang="en-US" sz="1800" dirty="0" err="1" smtClean="0"/>
              <a:t>Brun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versus Reality</a:t>
            </a:r>
            <a:endParaRPr lang="en-US" dirty="0"/>
          </a:p>
        </p:txBody>
      </p:sp>
      <p:pic>
        <p:nvPicPr>
          <p:cNvPr id="3" name="Picture 2" descr="maps_ar1109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4" y="990054"/>
            <a:ext cx="4333606" cy="4877891"/>
          </a:xfrm>
          <a:prstGeom prst="rect">
            <a:avLst/>
          </a:prstGeom>
        </p:spPr>
      </p:pic>
      <p:pic>
        <p:nvPicPr>
          <p:cNvPr id="4" name="Picture 3" descr="mapsH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990600"/>
            <a:ext cx="4298789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versus Reality</a:t>
            </a:r>
            <a:endParaRPr lang="en-US" dirty="0"/>
          </a:p>
        </p:txBody>
      </p:sp>
      <p:pic>
        <p:nvPicPr>
          <p:cNvPr id="3" name="Picture 2" descr="maps_ar1109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394" y="990054"/>
            <a:ext cx="4333606" cy="4877912"/>
          </a:xfrm>
          <a:prstGeom prst="rect">
            <a:avLst/>
          </a:prstGeom>
        </p:spPr>
      </p:pic>
      <p:pic>
        <p:nvPicPr>
          <p:cNvPr id="4" name="Picture 3" descr="mapsH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990600"/>
            <a:ext cx="4298789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19800"/>
            <a:ext cx="6985519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NOAA 11092 (HMI)                 REMPEL 00008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surface origin of </a:t>
            </a:r>
            <a:r>
              <a:rPr lang="en-US" dirty="0" err="1" smtClean="0"/>
              <a:t>helioseismic</a:t>
            </a:r>
            <a:r>
              <a:rPr lang="en-US" dirty="0" smtClean="0"/>
              <a:t> signatures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143000"/>
            <a:ext cx="4406900" cy="3810000"/>
          </a:xfrm>
        </p:spPr>
        <p:txBody>
          <a:bodyPr/>
          <a:lstStyle/>
          <a:p>
            <a:r>
              <a:rPr lang="en-US" sz="2200" dirty="0" smtClean="0"/>
              <a:t>Wave speed perturbation &lt;10</a:t>
            </a:r>
            <a:r>
              <a:rPr lang="en-US" sz="2200" baseline="30000" dirty="0" smtClean="0"/>
              <a:t>-2</a:t>
            </a:r>
            <a:r>
              <a:rPr lang="en-US" sz="2200" dirty="0" smtClean="0"/>
              <a:t> in more than 3 Mm depth</a:t>
            </a:r>
          </a:p>
          <a:p>
            <a:r>
              <a:rPr lang="en-US" sz="2200" dirty="0" smtClean="0"/>
              <a:t>Most of signal originates from near surface layers</a:t>
            </a:r>
          </a:p>
          <a:p>
            <a:r>
              <a:rPr lang="en-US" sz="2200" dirty="0" smtClean="0"/>
              <a:t>Detailed knowledge of near surface structure required before the deep structure can be inferred </a:t>
            </a:r>
          </a:p>
          <a:p>
            <a:r>
              <a:rPr lang="en-US" sz="2200" dirty="0" smtClean="0"/>
              <a:t>Standard inversions fail when applied to simulation data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4298950" cy="2906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114800"/>
            <a:ext cx="1648437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200" dirty="0" smtClean="0"/>
              <a:t>Log10(V</a:t>
            </a:r>
            <a:r>
              <a:rPr lang="en-US" sz="2200" baseline="-25000" dirty="0" smtClean="0"/>
              <a:t>fast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15441" y="5116286"/>
            <a:ext cx="9028559" cy="930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See poster by D. Braun, A. Birch, M. Rempel &amp; T. Duvall</a:t>
            </a:r>
          </a:p>
          <a:p>
            <a:pPr>
              <a:buNone/>
            </a:pPr>
            <a:r>
              <a:rPr lang="en-US" b="1" dirty="0" smtClean="0"/>
              <a:t>P16.07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Longterm</a:t>
            </a:r>
            <a:r>
              <a:rPr lang="en-US" dirty="0" smtClean="0"/>
              <a:t> evolution and sunspot decay</a:t>
            </a:r>
            <a:br>
              <a:rPr lang="en-US" dirty="0" smtClean="0"/>
            </a:br>
            <a:r>
              <a:rPr lang="en-US" sz="2600" dirty="0" smtClean="0"/>
              <a:t>Role of bottom boundary condition</a:t>
            </a:r>
            <a:endParaRPr lang="en-US" sz="2600" dirty="0"/>
          </a:p>
        </p:txBody>
      </p:sp>
      <p:pic>
        <p:nvPicPr>
          <p:cNvPr id="4" name="f1_animation.mpe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371600"/>
            <a:ext cx="6858000" cy="2362200"/>
          </a:xfrm>
          <a:prstGeom prst="rect">
            <a:avLst/>
          </a:prstGeom>
        </p:spPr>
      </p:pic>
      <p:pic>
        <p:nvPicPr>
          <p:cNvPr id="5" name="f12_animation.mpeg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81000" y="3733800"/>
            <a:ext cx="68580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019800"/>
            <a:ext cx="3531774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-11.5 Mm        -3.3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914400"/>
            <a:ext cx="4959248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|B|                    |B|                      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2286000"/>
            <a:ext cx="1524000" cy="277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Fixed B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Open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flow structure</a:t>
            </a:r>
            <a:endParaRPr lang="en-US" dirty="0"/>
          </a:p>
        </p:txBody>
      </p:sp>
      <p:pic>
        <p:nvPicPr>
          <p:cNvPr id="5" name="vrvz_768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876300"/>
            <a:ext cx="76581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0" y="1828800"/>
            <a:ext cx="580407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V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0" y="4572000"/>
            <a:ext cx="555661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V</a:t>
            </a:r>
            <a:r>
              <a:rPr lang="en-US" baseline="-25000" dirty="0" smtClean="0"/>
              <a:t>Z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6096000"/>
            <a:ext cx="7086600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/>
              <a:t>z</a:t>
            </a:r>
            <a:r>
              <a:rPr lang="en-US" dirty="0" smtClean="0"/>
              <a:t> = -11.5 Mm            -3.3 Mm           -1.3 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flow structure</a:t>
            </a:r>
            <a:endParaRPr lang="en-US" dirty="0"/>
          </a:p>
        </p:txBody>
      </p:sp>
      <p:pic>
        <p:nvPicPr>
          <p:cNvPr id="3" name="Picture 2" descr="vrzmt_9Mm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r="45677" b="4997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r="45677" b="49976"/>
              <a:stretch>
                <a:fillRect/>
              </a:stretch>
            </p:blipFill>
          </mc:Fallback>
        </mc:AlternateContent>
        <p:spPr>
          <a:xfrm>
            <a:off x="3962400" y="-228600"/>
            <a:ext cx="3810000" cy="3657600"/>
          </a:xfrm>
          <a:prstGeom prst="rect">
            <a:avLst/>
          </a:prstGeom>
        </p:spPr>
      </p:pic>
      <p:pic>
        <p:nvPicPr>
          <p:cNvPr id="4" name="Picture 3" descr="vrzmt_16Mm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r="45677" b="4997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r="45677" b="49976"/>
              <a:stretch>
                <a:fillRect/>
              </a:stretch>
            </p:blipFill>
          </mc:Fallback>
        </mc:AlternateContent>
        <p:spPr>
          <a:xfrm>
            <a:off x="1295400" y="-1676400"/>
            <a:ext cx="2743200" cy="6541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581400"/>
            <a:ext cx="3491561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0            10           20           30    Mm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4800600"/>
            <a:ext cx="2693265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0             10           20    Mm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038600"/>
            <a:ext cx="4198585" cy="2368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Deep reaching outflow cell</a:t>
            </a:r>
            <a:br>
              <a:rPr lang="en-US" sz="2000" dirty="0" smtClean="0"/>
            </a:br>
            <a:r>
              <a:rPr lang="en-US" sz="2000" dirty="0" smtClean="0"/>
              <a:t>	~0.5 </a:t>
            </a:r>
            <a:r>
              <a:rPr lang="en-US" sz="2000" dirty="0" err="1" smtClean="0"/>
              <a:t>Vrms</a:t>
            </a: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Independent from </a:t>
            </a:r>
            <a:r>
              <a:rPr lang="en-US" sz="2000" dirty="0" err="1" smtClean="0"/>
              <a:t>Evershed</a:t>
            </a:r>
            <a:r>
              <a:rPr lang="en-US" sz="2000" dirty="0" smtClean="0"/>
              <a:t> flow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Weak inflow near spot in absence</a:t>
            </a:r>
            <a:br>
              <a:rPr lang="en-US" sz="2000" dirty="0" smtClean="0"/>
            </a:br>
            <a:r>
              <a:rPr lang="en-US" sz="2000" dirty="0" smtClean="0"/>
              <a:t>   of penumbra</a:t>
            </a:r>
          </a:p>
          <a:p>
            <a:pPr>
              <a:buFont typeface="Wingdings" charset="2"/>
              <a:buChar char="Ø"/>
            </a:pPr>
            <a:r>
              <a:rPr lang="en-US" sz="2000" dirty="0" err="1" smtClean="0"/>
              <a:t>Photospheric</a:t>
            </a:r>
            <a:r>
              <a:rPr lang="en-US" sz="2000" dirty="0" smtClean="0"/>
              <a:t> flow 300 - 600 </a:t>
            </a:r>
            <a:r>
              <a:rPr lang="en-US" sz="2000" dirty="0" err="1" smtClean="0"/>
              <a:t>m/s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in both cases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894326" y="1524000"/>
            <a:ext cx="124967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Penumbra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1447800"/>
            <a:ext cx="1249674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No </a:t>
            </a:r>
            <a:br>
              <a:rPr lang="en-US" sz="1800" dirty="0" smtClean="0"/>
            </a:br>
            <a:r>
              <a:rPr lang="en-US" sz="1800" dirty="0" smtClean="0"/>
              <a:t>Penumbra</a:t>
            </a:r>
            <a:endParaRPr lang="en-US" sz="1800" dirty="0"/>
          </a:p>
        </p:txBody>
      </p:sp>
      <p:pic>
        <p:nvPicPr>
          <p:cNvPr id="10" name="Picture 9" descr="vr_n_con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5334000"/>
            <a:ext cx="2819097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 rings around sunspots?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850" y="4320865"/>
            <a:ext cx="8750300" cy="1957995"/>
          </a:xfrm>
        </p:spPr>
        <p:txBody>
          <a:bodyPr/>
          <a:lstStyle/>
          <a:p>
            <a:r>
              <a:rPr lang="en-US" dirty="0" smtClean="0"/>
              <a:t>If there is any systematic variation of I present in the simulation it is not more than 0.05%</a:t>
            </a:r>
          </a:p>
          <a:p>
            <a:r>
              <a:rPr lang="en-US" dirty="0" smtClean="0"/>
              <a:t>Heat flux blocked by umbra does not enter simulation domain</a:t>
            </a:r>
          </a:p>
          <a:p>
            <a:r>
              <a:rPr lang="en-US" dirty="0" smtClean="0"/>
              <a:t>Temperature enhancement of 0.5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rms</a:t>
            </a:r>
            <a:r>
              <a:rPr lang="en-US" dirty="0" smtClean="0"/>
              <a:t> underneath penumbra </a:t>
            </a:r>
            <a:endParaRPr lang="en-US" dirty="0"/>
          </a:p>
        </p:txBody>
      </p:sp>
      <p:pic>
        <p:nvPicPr>
          <p:cNvPr id="4" name="Picture 3" descr="Int_var_mo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33" y="788833"/>
            <a:ext cx="7027155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emergence, sunspot formation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Observational evidence: </a:t>
            </a:r>
          </a:p>
          <a:p>
            <a:pPr lvl="1"/>
            <a:r>
              <a:rPr lang="en-US" dirty="0" smtClean="0"/>
              <a:t>Flux emergence</a:t>
            </a:r>
          </a:p>
          <a:p>
            <a:pPr lvl="1"/>
            <a:r>
              <a:rPr lang="en-US" dirty="0" smtClean="0"/>
              <a:t>Strong expansion</a:t>
            </a:r>
          </a:p>
          <a:p>
            <a:pPr lvl="1"/>
            <a:r>
              <a:rPr lang="en-US" dirty="0" smtClean="0"/>
              <a:t>Opposite polarities </a:t>
            </a:r>
            <a:br>
              <a:rPr lang="en-US" dirty="0" smtClean="0"/>
            </a:br>
            <a:r>
              <a:rPr lang="en-US" dirty="0" smtClean="0"/>
              <a:t>separate</a:t>
            </a:r>
          </a:p>
          <a:p>
            <a:pPr lvl="1"/>
            <a:r>
              <a:rPr lang="en-US" dirty="0" smtClean="0"/>
              <a:t>Concentration into</a:t>
            </a:r>
            <a:br>
              <a:rPr lang="en-US" dirty="0" smtClean="0"/>
            </a:br>
            <a:r>
              <a:rPr lang="en-US" dirty="0" smtClean="0"/>
              <a:t>strong spots</a:t>
            </a:r>
          </a:p>
          <a:p>
            <a:r>
              <a:rPr lang="en-US" dirty="0" smtClean="0"/>
              <a:t>Key problem:</a:t>
            </a:r>
          </a:p>
          <a:p>
            <a:pPr lvl="1"/>
            <a:r>
              <a:rPr lang="en-US" dirty="0" smtClean="0"/>
              <a:t>Strong expansion (density contrast ~10</a:t>
            </a:r>
            <a:r>
              <a:rPr lang="en-US" baseline="30000" dirty="0" smtClean="0"/>
              <a:t>6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B~ρ</a:t>
            </a:r>
            <a:r>
              <a:rPr lang="en-US" baseline="30000" dirty="0" smtClean="0"/>
              <a:t>ε</a:t>
            </a:r>
            <a:r>
              <a:rPr lang="en-US" dirty="0" smtClean="0"/>
              <a:t>   </a:t>
            </a:r>
            <a:r>
              <a:rPr lang="en-US" dirty="0" err="1" smtClean="0"/>
              <a:t>ε</a:t>
            </a:r>
            <a:r>
              <a:rPr lang="en-US" dirty="0" smtClean="0"/>
              <a:t> = 1/2 …. 2/3</a:t>
            </a:r>
          </a:p>
          <a:p>
            <a:pPr lvl="2"/>
            <a:r>
              <a:rPr lang="en-US" dirty="0" smtClean="0"/>
              <a:t>100 </a:t>
            </a:r>
            <a:r>
              <a:rPr lang="en-US" dirty="0" err="1" smtClean="0"/>
              <a:t>kG</a:t>
            </a:r>
            <a:r>
              <a:rPr lang="en-US" dirty="0" smtClean="0"/>
              <a:t> (BC) -&gt; 100 G</a:t>
            </a:r>
          </a:p>
          <a:p>
            <a:pPr lvl="1"/>
            <a:r>
              <a:rPr lang="en-US" dirty="0" smtClean="0"/>
              <a:t>How to get 3 </a:t>
            </a:r>
            <a:r>
              <a:rPr lang="en-US" dirty="0" err="1" smtClean="0"/>
              <a:t>kG</a:t>
            </a:r>
            <a:r>
              <a:rPr lang="en-US" dirty="0" smtClean="0"/>
              <a:t> out of this?</a:t>
            </a:r>
            <a:endParaRPr lang="en-US" dirty="0"/>
          </a:p>
        </p:txBody>
      </p:sp>
      <p:pic>
        <p:nvPicPr>
          <p:cNvPr id="9" name="HD2006Dec01-04_Spot_Emerge_s600_p160_h1033-0843_c264_720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8600" y="1143000"/>
            <a:ext cx="4800600" cy="2700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0" y="3886200"/>
            <a:ext cx="145424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 smtClean="0"/>
              <a:t>Hinode</a:t>
            </a:r>
            <a:r>
              <a:rPr lang="en-US" sz="1800" dirty="0" smtClean="0"/>
              <a:t> SOT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Flux emergence, sunspot formation</a:t>
            </a:r>
            <a:br>
              <a:rPr lang="en-US" dirty="0" smtClean="0"/>
            </a:br>
            <a:r>
              <a:rPr lang="en-US" sz="2200" dirty="0" smtClean="0"/>
              <a:t>largest domains (active region scale)</a:t>
            </a:r>
          </a:p>
        </p:txBody>
      </p:sp>
      <p:pic>
        <p:nvPicPr>
          <p:cNvPr id="27651" name="Picture 3" descr="/Users/rempel/Data/fem/movies/BzVzB_fast_1024.mov">
            <a:hlinkClick r:id="" action="ppaction://media"/>
          </p:cNvPr>
          <p:cNvPicPr/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47800" y="1219200"/>
            <a:ext cx="7336737" cy="5288487"/>
          </a:xfrm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76200" y="1371600"/>
            <a:ext cx="1412140" cy="145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sz="1400" dirty="0" err="1">
                <a:latin typeface="Arial" charset="0"/>
              </a:rPr>
              <a:t>Magnetogram</a:t>
            </a:r>
            <a:r>
              <a:rPr lang="en-US" sz="1400" dirty="0">
                <a:latin typeface="Arial" charset="0"/>
              </a:rPr>
              <a:t> </a:t>
            </a:r>
          </a:p>
          <a:p>
            <a:pPr algn="l">
              <a:buNone/>
            </a:pPr>
            <a:r>
              <a:rPr lang="en-US" sz="1400" dirty="0">
                <a:latin typeface="Arial" charset="0"/>
              </a:rPr>
              <a:t>(tau=1)</a:t>
            </a:r>
          </a:p>
          <a:p>
            <a:pPr algn="l"/>
            <a:endParaRPr lang="en-US" sz="1400" dirty="0" smtClean="0">
              <a:latin typeface="Arial" charset="0"/>
            </a:endParaRPr>
          </a:p>
          <a:p>
            <a:pPr algn="l">
              <a:buNone/>
            </a:pPr>
            <a:r>
              <a:rPr lang="en-US" sz="1400" dirty="0" smtClean="0">
                <a:latin typeface="Arial" charset="0"/>
              </a:rPr>
              <a:t>Domain </a:t>
            </a:r>
            <a:r>
              <a:rPr lang="en-US" sz="1400" dirty="0">
                <a:latin typeface="Arial" charset="0"/>
              </a:rPr>
              <a:t>size:</a:t>
            </a:r>
          </a:p>
          <a:p>
            <a:pPr algn="l">
              <a:buNone/>
            </a:pPr>
            <a:r>
              <a:rPr lang="en-US" sz="1400" dirty="0">
                <a:latin typeface="Arial" charset="0"/>
              </a:rPr>
              <a:t>150x75x16 Mm</a:t>
            </a: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0" y="5029200"/>
            <a:ext cx="1438275" cy="116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sz="1400" dirty="0">
                <a:latin typeface="Arial" charset="0"/>
              </a:rPr>
              <a:t>V</a:t>
            </a:r>
            <a:r>
              <a:rPr lang="en-US" sz="1400" baseline="-25000" dirty="0">
                <a:latin typeface="Arial" charset="0"/>
              </a:rPr>
              <a:t>Z </a:t>
            </a:r>
            <a:r>
              <a:rPr lang="en-US" sz="1400" dirty="0">
                <a:latin typeface="Arial" charset="0"/>
              </a:rPr>
              <a:t>/ |V|</a:t>
            </a:r>
          </a:p>
          <a:p>
            <a:pPr algn="l"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Up</a:t>
            </a:r>
            <a:r>
              <a:rPr lang="en-US" sz="1400" dirty="0">
                <a:latin typeface="Arial" charset="0"/>
              </a:rPr>
              <a:t>  </a:t>
            </a:r>
            <a:r>
              <a:rPr lang="en-US" sz="1400" dirty="0" smtClean="0">
                <a:solidFill>
                  <a:srgbClr val="3366FF"/>
                </a:solidFill>
                <a:latin typeface="Arial" charset="0"/>
              </a:rPr>
              <a:t>Down</a:t>
            </a:r>
            <a:endParaRPr lang="en-US" sz="1400" dirty="0" smtClean="0">
              <a:latin typeface="Arial" charset="0"/>
            </a:endParaRPr>
          </a:p>
          <a:p>
            <a:pPr algn="l">
              <a:buNone/>
            </a:pPr>
            <a:r>
              <a:rPr lang="en-US" sz="1400" dirty="0">
                <a:latin typeface="Arial" charset="0"/>
              </a:rPr>
              <a:t>|B</a:t>
            </a:r>
            <a:r>
              <a:rPr lang="en-US" sz="1400" dirty="0" smtClean="0">
                <a:latin typeface="Arial" charset="0"/>
              </a:rPr>
              <a:t>|</a:t>
            </a:r>
          </a:p>
          <a:p>
            <a:pPr algn="l">
              <a:buNone/>
            </a:pP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>
                <a:latin typeface="Arial" charset="0"/>
              </a:rPr>
              <a:t>vertical slice)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7137" y="6504826"/>
            <a:ext cx="2904949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Cheung &amp; Rempel in prep.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914400"/>
            <a:ext cx="871855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Overall, a coherent picture of sunspot structure from scales of fine structure (</a:t>
            </a:r>
            <a:r>
              <a:rPr lang="en-US" sz="2200" dirty="0" err="1" smtClean="0"/>
              <a:t>umbral</a:t>
            </a:r>
            <a:r>
              <a:rPr lang="en-US" sz="2200" dirty="0" smtClean="0"/>
              <a:t> dots, penumbral filaments) to scales of the moat region is emerging:</a:t>
            </a:r>
          </a:p>
          <a:p>
            <a:pPr lvl="1"/>
            <a:r>
              <a:rPr lang="en-US" sz="2000" dirty="0" smtClean="0"/>
              <a:t>Simulations from 96x32 to 16x12 km resolution</a:t>
            </a:r>
          </a:p>
          <a:p>
            <a:pPr lvl="1"/>
            <a:r>
              <a:rPr lang="en-US" sz="2000" dirty="0" smtClean="0"/>
              <a:t>Domain size up to 74 Mm wide and 16 Mm deep</a:t>
            </a:r>
          </a:p>
          <a:p>
            <a:pPr lvl="1"/>
            <a:r>
              <a:rPr lang="en-US" sz="2000" dirty="0" smtClean="0"/>
              <a:t>Up to 50 </a:t>
            </a:r>
            <a:r>
              <a:rPr lang="en-US" sz="2000" dirty="0" err="1" smtClean="0"/>
              <a:t>h</a:t>
            </a:r>
            <a:r>
              <a:rPr lang="en-US" sz="2000" dirty="0" smtClean="0"/>
              <a:t> duration</a:t>
            </a:r>
          </a:p>
          <a:p>
            <a:r>
              <a:rPr lang="en-US" dirty="0" smtClean="0"/>
              <a:t>Magneto-convective origin of fine structure numerically robust </a:t>
            </a:r>
          </a:p>
          <a:p>
            <a:pPr lvl="1"/>
            <a:r>
              <a:rPr lang="en-US" dirty="0" smtClean="0"/>
              <a:t>6x horizontal, 2.66x vertical resolution</a:t>
            </a:r>
          </a:p>
          <a:p>
            <a:r>
              <a:rPr lang="en-US" dirty="0" smtClean="0"/>
              <a:t>Extent of penumbra and long-term stability of sunspots subject to boundary conditions</a:t>
            </a:r>
          </a:p>
          <a:p>
            <a:pPr lvl="1"/>
            <a:r>
              <a:rPr lang="en-US" dirty="0" smtClean="0"/>
              <a:t>Top: Extent of penumbra</a:t>
            </a:r>
          </a:p>
          <a:p>
            <a:pPr lvl="1"/>
            <a:r>
              <a:rPr lang="en-US" dirty="0" smtClean="0"/>
              <a:t>Bottom: Long-term stability and decay</a:t>
            </a:r>
          </a:p>
          <a:p>
            <a:r>
              <a:rPr lang="en-US" dirty="0" smtClean="0"/>
              <a:t>Detailed comparison with observations</a:t>
            </a:r>
          </a:p>
          <a:p>
            <a:pPr lvl="1"/>
            <a:r>
              <a:rPr lang="en-US" dirty="0" smtClean="0"/>
              <a:t>Forward modeling of spectral lines and polarization signals in progress</a:t>
            </a:r>
          </a:p>
          <a:p>
            <a:r>
              <a:rPr lang="en-US" dirty="0" smtClean="0"/>
              <a:t>Explore sunspot formation and decay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Plasma lab for studying magneto-convection</a:t>
            </a:r>
            <a:endParaRPr lang="en-US" dirty="0"/>
          </a:p>
        </p:txBody>
      </p:sp>
      <p:pic>
        <p:nvPicPr>
          <p:cNvPr id="16387" name="Picture 5" descr="flowmap-spot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9796" y="797715"/>
            <a:ext cx="4664377" cy="443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988" y="827704"/>
            <a:ext cx="22733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0" y="3136954"/>
            <a:ext cx="4055166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sz="1800" dirty="0">
                <a:latin typeface="Arial" charset="0"/>
              </a:rPr>
              <a:t>Sunspot fine </a:t>
            </a:r>
            <a:r>
              <a:rPr lang="en-US" sz="1800" dirty="0" smtClean="0">
                <a:latin typeface="Arial" charset="0"/>
              </a:rPr>
              <a:t>structure, SST (Sweden)</a:t>
            </a:r>
            <a:endParaRPr lang="en-US" sz="1800" dirty="0">
              <a:latin typeface="Arial" charset="0"/>
            </a:endParaRP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4096975" y="5271431"/>
            <a:ext cx="5047025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sz="1800" dirty="0" smtClean="0">
                <a:latin typeface="Arial" charset="0"/>
              </a:rPr>
              <a:t>Moat flow: F</a:t>
            </a:r>
            <a:r>
              <a:rPr lang="en-US" sz="1800" dirty="0">
                <a:latin typeface="Arial" charset="0"/>
              </a:rPr>
              <a:t>-mode</a:t>
            </a:r>
            <a:r>
              <a:rPr lang="en-US" sz="1800" dirty="0" smtClean="0">
                <a:latin typeface="Arial" charset="0"/>
              </a:rPr>
              <a:t> inversion (</a:t>
            </a:r>
            <a:r>
              <a:rPr lang="en-US" sz="1800" dirty="0" err="1">
                <a:latin typeface="Arial" charset="0"/>
              </a:rPr>
              <a:t>Gizon</a:t>
            </a:r>
            <a:r>
              <a:rPr lang="en-US" sz="1800" dirty="0">
                <a:latin typeface="Arial" charset="0"/>
              </a:rPr>
              <a:t> et al</a:t>
            </a:r>
            <a:r>
              <a:rPr lang="en-US" sz="1800" dirty="0" smtClean="0">
                <a:latin typeface="Arial" charset="0"/>
              </a:rPr>
              <a:t>. 2000)</a:t>
            </a:r>
            <a:endParaRPr lang="en-US" sz="1800" dirty="0">
              <a:latin typeface="Arial" charset="0"/>
            </a:endParaRPr>
          </a:p>
        </p:txBody>
      </p:sp>
      <p:pic>
        <p:nvPicPr>
          <p:cNvPr id="9" name="Picture 8" descr="mf_dopmap_limb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3657600"/>
            <a:ext cx="3780566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6248400"/>
            <a:ext cx="326325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 smtClean="0"/>
              <a:t>Evershed</a:t>
            </a:r>
            <a:r>
              <a:rPr lang="en-US" sz="1800" dirty="0" smtClean="0"/>
              <a:t> flow (M. Franz, KIS)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 where provided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NSF</a:t>
            </a:r>
          </a:p>
          <a:p>
            <a:pPr lvl="1"/>
            <a:r>
              <a:rPr lang="en-US" dirty="0" smtClean="0"/>
              <a:t>National Center for Atmospheric Research</a:t>
            </a:r>
          </a:p>
          <a:p>
            <a:pPr lvl="1"/>
            <a:r>
              <a:rPr lang="en-US" dirty="0" smtClean="0"/>
              <a:t>Texas Advanced Computing Center (TACC) </a:t>
            </a:r>
            <a:br>
              <a:rPr lang="en-US" dirty="0" smtClean="0"/>
            </a:br>
            <a:r>
              <a:rPr lang="en-US" dirty="0" smtClean="0"/>
              <a:t>University of Texas at Austin</a:t>
            </a:r>
          </a:p>
          <a:p>
            <a:pPr lvl="1"/>
            <a:r>
              <a:rPr lang="en-US" dirty="0" smtClean="0"/>
              <a:t>National Institute for Computational Sciences (NICS)</a:t>
            </a:r>
          </a:p>
          <a:p>
            <a:r>
              <a:rPr lang="en-US" dirty="0" smtClean="0"/>
              <a:t>NASA</a:t>
            </a:r>
          </a:p>
          <a:p>
            <a:pPr lvl="1"/>
            <a:r>
              <a:rPr lang="en-US" dirty="0" smtClean="0"/>
              <a:t>NASA Advanced Supercomputing (NAS) Facility</a:t>
            </a:r>
            <a:br>
              <a:rPr lang="en-US" dirty="0" smtClean="0"/>
            </a:br>
            <a:r>
              <a:rPr lang="en-US" dirty="0" smtClean="0"/>
              <a:t>NASA Ames Research Center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NCAR is sponsored by the National Science Foundation</a:t>
            </a:r>
          </a:p>
          <a:p>
            <a:r>
              <a:rPr lang="en-US" dirty="0" smtClean="0"/>
              <a:t>Research partially funded through SDO Science Center (NASA)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sunspots models: 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43000"/>
            <a:ext cx="6248400" cy="5054600"/>
          </a:xfrm>
        </p:spPr>
        <p:txBody>
          <a:bodyPr/>
          <a:lstStyle/>
          <a:p>
            <a:r>
              <a:rPr lang="en-US" dirty="0" smtClean="0"/>
              <a:t>Multi scale problem</a:t>
            </a:r>
          </a:p>
          <a:p>
            <a:pPr lvl="1"/>
            <a:r>
              <a:rPr lang="en-US" dirty="0" smtClean="0"/>
              <a:t>Typical size &gt; 20 Mm</a:t>
            </a:r>
          </a:p>
          <a:p>
            <a:pPr lvl="1"/>
            <a:r>
              <a:rPr lang="en-US" dirty="0" smtClean="0"/>
              <a:t>Fine structure &lt; 200 km</a:t>
            </a:r>
          </a:p>
          <a:p>
            <a:pPr lvl="2"/>
            <a:r>
              <a:rPr lang="en-US" dirty="0" smtClean="0"/>
              <a:t>Need &lt; 20 km resolution in </a:t>
            </a:r>
            <a:br>
              <a:rPr lang="en-US" dirty="0" smtClean="0"/>
            </a:br>
            <a:r>
              <a:rPr lang="en-US" dirty="0" smtClean="0"/>
              <a:t>numerical simulations</a:t>
            </a:r>
          </a:p>
          <a:p>
            <a:pPr lvl="1"/>
            <a:r>
              <a:rPr lang="en-US" dirty="0" smtClean="0"/>
              <a:t>Time scales required</a:t>
            </a:r>
          </a:p>
          <a:p>
            <a:pPr lvl="2"/>
            <a:r>
              <a:rPr lang="en-US" dirty="0" smtClean="0"/>
              <a:t>Hours (fine structure)</a:t>
            </a:r>
          </a:p>
          <a:p>
            <a:pPr lvl="2"/>
            <a:r>
              <a:rPr lang="en-US" dirty="0" smtClean="0"/>
              <a:t>Days (evolution, moat region)</a:t>
            </a:r>
          </a:p>
          <a:p>
            <a:pPr lvl="2"/>
            <a:r>
              <a:rPr lang="en-US" dirty="0" smtClean="0"/>
              <a:t>Numerical time steps ~ 0.1 sec</a:t>
            </a:r>
            <a:br>
              <a:rPr lang="en-US" dirty="0" smtClean="0"/>
            </a:br>
            <a:r>
              <a:rPr lang="en-US" dirty="0" smtClean="0"/>
              <a:t>(after limiting Alfven velocities) </a:t>
            </a:r>
          </a:p>
          <a:p>
            <a:r>
              <a:rPr lang="en-US" dirty="0" smtClean="0"/>
              <a:t>Challenging numerical problem</a:t>
            </a:r>
          </a:p>
          <a:p>
            <a:pPr lvl="1"/>
            <a:r>
              <a:rPr lang="en-US" dirty="0" smtClean="0"/>
              <a:t>Billions of grid points</a:t>
            </a:r>
          </a:p>
          <a:p>
            <a:pPr lvl="1"/>
            <a:r>
              <a:rPr lang="en-US" dirty="0" smtClean="0"/>
              <a:t>100,000 to 1,000,000 time steps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4953000"/>
            <a:ext cx="3044423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 smtClean="0"/>
              <a:t>Scharmer</a:t>
            </a:r>
            <a:r>
              <a:rPr lang="en-US" sz="1800" dirty="0" smtClean="0"/>
              <a:t> et al. (2011), SST</a:t>
            </a:r>
            <a:endParaRPr lang="en-US" sz="1800" dirty="0"/>
          </a:p>
        </p:txBody>
      </p:sp>
      <p:pic>
        <p:nvPicPr>
          <p:cNvPr id="8" name="scharmer_2011_colo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42114" y="914400"/>
            <a:ext cx="4201886" cy="4010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Numerical models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6850" y="1066799"/>
            <a:ext cx="8750300" cy="518897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400" dirty="0" smtClean="0"/>
              <a:t>Basic ingredients (</a:t>
            </a:r>
            <a:r>
              <a:rPr lang="en-US" dirty="0" smtClean="0"/>
              <a:t>Modified</a:t>
            </a:r>
            <a:r>
              <a:rPr lang="en-US" sz="2400" dirty="0" smtClean="0"/>
              <a:t> MURAM code, </a:t>
            </a:r>
            <a:r>
              <a:rPr lang="en-US" dirty="0" err="1" smtClean="0"/>
              <a:t>Vögler</a:t>
            </a:r>
            <a:r>
              <a:rPr lang="en-US" dirty="0" smtClean="0"/>
              <a:t> et al.</a:t>
            </a:r>
            <a:r>
              <a:rPr lang="en-US" sz="2400" dirty="0" smtClean="0"/>
              <a:t>)</a:t>
            </a:r>
            <a:endParaRPr lang="en-US" sz="2200" dirty="0" smtClean="0"/>
          </a:p>
          <a:p>
            <a:pPr lvl="1" eaLnBrk="1" hangingPunct="1"/>
            <a:r>
              <a:rPr lang="en-US" sz="2000" dirty="0" smtClean="0"/>
              <a:t>Single fluid MHD</a:t>
            </a:r>
          </a:p>
          <a:p>
            <a:pPr lvl="2"/>
            <a:r>
              <a:rPr lang="en-US" sz="1800" dirty="0" smtClean="0"/>
              <a:t>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order + </a:t>
            </a:r>
            <a:r>
              <a:rPr lang="en-US" sz="1800" dirty="0" err="1" smtClean="0"/>
              <a:t>hyperviscosity</a:t>
            </a:r>
            <a:r>
              <a:rPr lang="en-US" sz="1800" dirty="0" smtClean="0"/>
              <a:t> (slope limited diffusion scheme)</a:t>
            </a:r>
          </a:p>
          <a:p>
            <a:pPr lvl="2"/>
            <a:r>
              <a:rPr lang="en-US" sz="1800" dirty="0" smtClean="0"/>
              <a:t>Artificial limitation of Alfven velocities</a:t>
            </a:r>
          </a:p>
          <a:p>
            <a:pPr lvl="1" eaLnBrk="1" hangingPunct="1"/>
            <a:r>
              <a:rPr lang="en-US" sz="2000" dirty="0" smtClean="0"/>
              <a:t>3D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transfer (short characteristics in 24 directions)</a:t>
            </a:r>
          </a:p>
          <a:p>
            <a:pPr lvl="1" eaLnBrk="1" hangingPunct="1"/>
            <a:r>
              <a:rPr lang="en-US" sz="2000" dirty="0" smtClean="0"/>
              <a:t>OPAL equation of state (interpolation in table)</a:t>
            </a:r>
          </a:p>
          <a:p>
            <a:pPr lvl="1" eaLnBrk="1" hangingPunct="1"/>
            <a:r>
              <a:rPr lang="en-US" sz="2000" dirty="0" smtClean="0"/>
              <a:t>Scales to &gt;10,000 CPUs</a:t>
            </a:r>
          </a:p>
          <a:p>
            <a:pPr eaLnBrk="1" hangingPunct="1"/>
            <a:r>
              <a:rPr lang="en-US" sz="2400" dirty="0" smtClean="0"/>
              <a:t>Boundary conditions</a:t>
            </a:r>
          </a:p>
          <a:p>
            <a:pPr lvl="1"/>
            <a:r>
              <a:rPr lang="en-US" sz="2000" dirty="0" smtClean="0"/>
              <a:t>Horizontal: periodic</a:t>
            </a:r>
          </a:p>
          <a:p>
            <a:pPr lvl="1"/>
            <a:r>
              <a:rPr lang="en-US" sz="2000" dirty="0" smtClean="0"/>
              <a:t>Top:		- potential field (or prescribed inclination)</a:t>
            </a:r>
            <a:br>
              <a:rPr lang="en-US" sz="2000" dirty="0" smtClean="0"/>
            </a:br>
            <a:r>
              <a:rPr lang="en-US" sz="2000" dirty="0" smtClean="0"/>
              <a:t>        		- closed for flows</a:t>
            </a:r>
          </a:p>
          <a:p>
            <a:pPr lvl="1"/>
            <a:r>
              <a:rPr lang="en-US" sz="2000" dirty="0" smtClean="0"/>
              <a:t>Bottom: 	- vertical field (fixed in shallow domains)</a:t>
            </a:r>
            <a:br>
              <a:rPr lang="en-US" sz="2000" dirty="0" smtClean="0"/>
            </a:br>
            <a:r>
              <a:rPr lang="en-US" sz="2000" dirty="0" smtClean="0"/>
              <a:t>             	- open for convective flows </a:t>
            </a:r>
          </a:p>
          <a:p>
            <a:r>
              <a:rPr lang="en-US" sz="2400" dirty="0" smtClean="0"/>
              <a:t>Initial state</a:t>
            </a:r>
          </a:p>
          <a:p>
            <a:pPr lvl="1"/>
            <a:r>
              <a:rPr lang="en-US" sz="2000" dirty="0" smtClean="0"/>
              <a:t>Thermally relaxed HD simulation</a:t>
            </a:r>
          </a:p>
          <a:p>
            <a:pPr lvl="1"/>
            <a:r>
              <a:rPr lang="en-US" sz="2000" dirty="0" err="1" smtClean="0"/>
              <a:t>Axisymmetric</a:t>
            </a:r>
            <a:r>
              <a:rPr lang="en-US" sz="2000" dirty="0" smtClean="0"/>
              <a:t> magnetic field with typical sunspot flux/field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763" y="196850"/>
            <a:ext cx="9139237" cy="673100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Key questions of sunspot structure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6248400" cy="5148263"/>
          </a:xfrm>
        </p:spPr>
        <p:txBody>
          <a:bodyPr>
            <a:normAutofit fontScale="92500" lnSpcReduction="10000"/>
          </a:bodyPr>
          <a:lstStyle/>
          <a:p>
            <a:pPr marL="327025" indent="-327025" eaLnBrk="1" hangingPunct="1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dirty="0"/>
              <a:t>Energy transport in sunspots, fine structure</a:t>
            </a:r>
          </a:p>
          <a:p>
            <a:pPr marL="727075" lvl="1" indent="-327025" eaLnBrk="1" hangingPunct="1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err="1"/>
              <a:t>Umbral</a:t>
            </a:r>
            <a:r>
              <a:rPr lang="en-GB" sz="2000" dirty="0"/>
              <a:t> dots</a:t>
            </a:r>
          </a:p>
          <a:p>
            <a:pPr marL="727075" lvl="1" indent="-327025" eaLnBrk="1" hangingPunct="1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/>
              <a:t>Penumbral filaments</a:t>
            </a:r>
          </a:p>
          <a:p>
            <a:pPr marL="727075" lvl="1" indent="-327025" eaLnBrk="1" hangingPunct="1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/>
              <a:t>Light </a:t>
            </a:r>
            <a:r>
              <a:rPr lang="en-GB" sz="2000" dirty="0" smtClean="0"/>
              <a:t>bridges</a:t>
            </a:r>
          </a:p>
          <a:p>
            <a:pPr marL="727075" lvl="1" indent="-327025" eaLnBrk="1" hangingPunct="1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smtClean="0"/>
              <a:t>Origin of the </a:t>
            </a:r>
            <a:r>
              <a:rPr lang="en-GB" sz="2000" dirty="0" err="1" smtClean="0"/>
              <a:t>Evershed</a:t>
            </a:r>
            <a:r>
              <a:rPr lang="en-GB" sz="2000" dirty="0" smtClean="0"/>
              <a:t> flow</a:t>
            </a:r>
          </a:p>
          <a:p>
            <a:pPr marL="727075" lvl="1" indent="-327025" eaLnBrk="1" hangingPunct="1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smtClean="0">
                <a:solidFill>
                  <a:srgbClr val="008000"/>
                </a:solidFill>
              </a:rPr>
              <a:t>High resolution -&gt; sections of sunspots or shallow domains, short time scales</a:t>
            </a:r>
          </a:p>
          <a:p>
            <a:pPr marL="327025" indent="-327025" eaLnBrk="1" hangingPunct="1">
              <a:lnSpc>
                <a:spcPct val="103000"/>
              </a:lnSpc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dirty="0"/>
              <a:t>Subsurface structure, moat </a:t>
            </a:r>
            <a:r>
              <a:rPr lang="en-GB" sz="2400" dirty="0" smtClean="0"/>
              <a:t>flows, sunspot formation</a:t>
            </a:r>
          </a:p>
          <a:p>
            <a:pPr marL="727075" lvl="1" indent="-327025" eaLnBrk="1" hangingPunct="1">
              <a:lnSpc>
                <a:spcPct val="103000"/>
              </a:lnSpc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smtClean="0"/>
              <a:t>Subsurface </a:t>
            </a:r>
            <a:r>
              <a:rPr lang="en-GB" sz="2000" dirty="0"/>
              <a:t>field </a:t>
            </a:r>
            <a:r>
              <a:rPr lang="en-GB" sz="2000" dirty="0" smtClean="0"/>
              <a:t>strength/field topology?</a:t>
            </a:r>
          </a:p>
          <a:p>
            <a:pPr marL="727075" lvl="1" indent="-327025" eaLnBrk="1" hangingPunct="1">
              <a:lnSpc>
                <a:spcPct val="103000"/>
              </a:lnSpc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smtClean="0"/>
              <a:t>Evolution/Decay of sunspots</a:t>
            </a:r>
          </a:p>
          <a:p>
            <a:pPr marL="727075" lvl="1" indent="-327025" eaLnBrk="1" hangingPunct="1">
              <a:lnSpc>
                <a:spcPct val="103000"/>
              </a:lnSpc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smtClean="0"/>
              <a:t>Moat flows</a:t>
            </a:r>
          </a:p>
          <a:p>
            <a:pPr marL="727075" lvl="1" indent="-327025" eaLnBrk="1" hangingPunct="1">
              <a:lnSpc>
                <a:spcPct val="103000"/>
              </a:lnSpc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err="1" smtClean="0"/>
              <a:t>Helioseismic</a:t>
            </a:r>
            <a:r>
              <a:rPr lang="en-GB" sz="2000" dirty="0" smtClean="0"/>
              <a:t> forward modelling</a:t>
            </a:r>
          </a:p>
          <a:p>
            <a:pPr marL="727075" lvl="1" indent="-327025" eaLnBrk="1" hangingPunct="1">
              <a:lnSpc>
                <a:spcPct val="103000"/>
              </a:lnSpc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dirty="0" smtClean="0">
                <a:solidFill>
                  <a:srgbClr val="008000"/>
                </a:solidFill>
              </a:rPr>
              <a:t>Long time scales, deep domains -&gt; low resolution</a:t>
            </a:r>
            <a:endParaRPr lang="en-GB" sz="2000" dirty="0">
              <a:solidFill>
                <a:srgbClr val="008000"/>
              </a:solidFill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838200"/>
            <a:ext cx="204597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200400"/>
            <a:ext cx="1981200" cy="154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876800"/>
            <a:ext cx="1981200" cy="1531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05600" y="6400800"/>
            <a:ext cx="1439116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Parker (1979)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82314" y="2893634"/>
            <a:ext cx="1572065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/>
              <a:t>Scharmer</a:t>
            </a:r>
            <a:r>
              <a:rPr lang="en-US" sz="1600" dirty="0" smtClean="0"/>
              <a:t>, SST</a:t>
            </a:r>
            <a:endParaRPr lang="en-US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" y="228600"/>
            <a:ext cx="9131300" cy="533400"/>
          </a:xfrm>
          <a:ln/>
        </p:spPr>
        <p:txBody>
          <a:bodyPr/>
          <a:lstStyle/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Recent </a:t>
            </a:r>
            <a:r>
              <a:rPr lang="en-US" dirty="0" smtClean="0"/>
              <a:t>progress in MHD modeling of sunspots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990600"/>
            <a:ext cx="11430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t="1921" b="74409"/>
          <a:stretch>
            <a:fillRect/>
          </a:stretch>
        </p:blipFill>
        <p:spPr bwMode="auto">
          <a:xfrm>
            <a:off x="3124200" y="990600"/>
            <a:ext cx="3048000" cy="152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810000" y="5410200"/>
            <a:ext cx="45720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57200" y="2362200"/>
            <a:ext cx="2576744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600" dirty="0" err="1">
                <a:solidFill>
                  <a:srgbClr val="000099"/>
                </a:solidFill>
              </a:rPr>
              <a:t>Schüssler</a:t>
            </a:r>
            <a:r>
              <a:rPr lang="de-DE" sz="1600" dirty="0">
                <a:solidFill>
                  <a:srgbClr val="000099"/>
                </a:solidFill>
              </a:rPr>
              <a:t> &amp; </a:t>
            </a:r>
            <a:r>
              <a:rPr lang="de-DE" sz="1600" dirty="0" err="1">
                <a:solidFill>
                  <a:srgbClr val="000099"/>
                </a:solidFill>
              </a:rPr>
              <a:t>Vögler</a:t>
            </a:r>
            <a:r>
              <a:rPr lang="de-DE" sz="1600" dirty="0">
                <a:solidFill>
                  <a:srgbClr val="000099"/>
                </a:solidFill>
              </a:rPr>
              <a:t> (2006)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429000" y="2362200"/>
            <a:ext cx="2658247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800" dirty="0">
                <a:solidFill>
                  <a:srgbClr val="333399"/>
                </a:solidFill>
              </a:rPr>
              <a:t>Heinemann et al. (2007)</a:t>
            </a:r>
            <a:br>
              <a:rPr lang="de-DE" sz="1800" dirty="0">
                <a:solidFill>
                  <a:srgbClr val="333399"/>
                </a:solidFill>
              </a:rPr>
            </a:br>
            <a:r>
              <a:rPr lang="de-DE" sz="1800" dirty="0" err="1">
                <a:solidFill>
                  <a:srgbClr val="333399"/>
                </a:solidFill>
              </a:rPr>
              <a:t>Scharmer</a:t>
            </a:r>
            <a:r>
              <a:rPr lang="de-DE" sz="1800" dirty="0">
                <a:solidFill>
                  <a:srgbClr val="333399"/>
                </a:solidFill>
              </a:rPr>
              <a:t> et al. (2008)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429000" y="6324600"/>
            <a:ext cx="227311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000099"/>
                </a:solidFill>
              </a:rPr>
              <a:t>Rempel et al. (2009)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209800" y="1066800"/>
            <a:ext cx="184666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endParaRPr lang="en-US" sz="1800" dirty="0"/>
          </a:p>
        </p:txBody>
      </p:sp>
      <p:pic>
        <p:nvPicPr>
          <p:cNvPr id="11" name="ic_1152_s.mpg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33400" y="3124200"/>
            <a:ext cx="8077200" cy="3028950"/>
          </a:xfrm>
          <a:prstGeom prst="rect">
            <a:avLst/>
          </a:prstGeom>
        </p:spPr>
      </p:pic>
      <p:pic>
        <p:nvPicPr>
          <p:cNvPr id="12" name="Picture 11" descr="Kitiahvili200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990600"/>
            <a:ext cx="1828800" cy="1389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7000" y="2438400"/>
            <a:ext cx="244272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err="1" smtClean="0">
                <a:solidFill>
                  <a:srgbClr val="333399"/>
                </a:solidFill>
              </a:rPr>
              <a:t>Kitiashvili</a:t>
            </a:r>
            <a:r>
              <a:rPr lang="de-DE" sz="1800" dirty="0" smtClean="0">
                <a:solidFill>
                  <a:srgbClr val="333399"/>
                </a:solidFill>
              </a:rPr>
              <a:t> et al. (2009)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65125" y="5521325"/>
            <a:ext cx="1841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454900" y="457200"/>
            <a:ext cx="18097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99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04800"/>
            <a:ext cx="3276600" cy="976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143000"/>
            <a:ext cx="3048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 t="1942" b="74353"/>
          <a:stretch>
            <a:fillRect/>
          </a:stretch>
        </p:blipFill>
        <p:spPr bwMode="auto">
          <a:xfrm>
            <a:off x="1905000" y="457200"/>
            <a:ext cx="1066800" cy="642938"/>
          </a:xfrm>
          <a:prstGeom prst="rect">
            <a:avLst/>
          </a:prstGeom>
          <a:blipFill dpi="0" rotWithShape="0">
            <a:blip/>
            <a:srcRect t="1942" b="74353"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533400"/>
            <a:ext cx="550863" cy="474663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</p:pic>
      <p:pic>
        <p:nvPicPr>
          <p:cNvPr id="11" name="Picture 10" descr="Kitiahvili200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457200"/>
            <a:ext cx="914400" cy="694944"/>
          </a:xfrm>
          <a:prstGeom prst="rect">
            <a:avLst/>
          </a:prstGeom>
        </p:spPr>
      </p:pic>
      <p:pic>
        <p:nvPicPr>
          <p:cNvPr id="14" name="Bz_B_long.mov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9" name="Picture 8" descr="earth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34290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725488" marR="0" indent="-268288" algn="l" defTabSz="457200" rtl="0" eaLnBrk="1" fontAlgn="base" latinLnBrk="0" hangingPunct="1">
          <a:lnSpc>
            <a:spcPct val="93000"/>
          </a:lnSpc>
          <a:spcBef>
            <a:spcPts val="700"/>
          </a:spcBef>
          <a:spcAft>
            <a:spcPct val="0"/>
          </a:spcAft>
          <a:buClr>
            <a:srgbClr val="000000"/>
          </a:buClr>
          <a:buSzPct val="100000"/>
          <a:buFont typeface="Arial" pitchFamily="-106" charset="0"/>
          <a:buChar char="–"/>
          <a:tabLst/>
          <a:defRPr kumimoji="0" lang="en-GB" sz="2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725488" marR="0" indent="-268288" algn="l" defTabSz="457200" rtl="0" eaLnBrk="1" fontAlgn="base" latinLnBrk="0" hangingPunct="1">
          <a:lnSpc>
            <a:spcPct val="93000"/>
          </a:lnSpc>
          <a:spcBef>
            <a:spcPts val="700"/>
          </a:spcBef>
          <a:spcAft>
            <a:spcPct val="0"/>
          </a:spcAft>
          <a:buClr>
            <a:srgbClr val="000000"/>
          </a:buClr>
          <a:buSzPct val="100000"/>
          <a:buFont typeface="Arial" pitchFamily="-106" charset="0"/>
          <a:buChar char="–"/>
          <a:tabLst/>
          <a:defRPr kumimoji="0" lang="en-GB" sz="2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1611</Words>
  <Application>Microsoft Macintosh PowerPoint</Application>
  <PresentationFormat>On-screen Show (4:3)</PresentationFormat>
  <Paragraphs>265</Paragraphs>
  <Slides>40</Slides>
  <Notes>4</Notes>
  <HiddenSlides>0</HiddenSlides>
  <MMClips>14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Design</vt:lpstr>
      <vt:lpstr>Equation</vt:lpstr>
      <vt:lpstr>Numerical simulations of sunspots   From sunspot fine structure to the scale of active regions  Matthias Rempel  (HAO/NCAR)  Collaborators: M. Knölker (HAO), M. Schüssler, R. Cameron, L. Bharti (MPS, Germany),  M. Cheung (LMSAL), A. Tritschler, H. Uitenbroek (NSO), SDO Science Center Team    </vt:lpstr>
      <vt:lpstr>Outline</vt:lpstr>
      <vt:lpstr>Solar context</vt:lpstr>
      <vt:lpstr>Plasma lab for studying magneto-convection</vt:lpstr>
      <vt:lpstr>Numerical sunspots models: challenges</vt:lpstr>
      <vt:lpstr>Numerical models</vt:lpstr>
      <vt:lpstr>Key questions of sunspot structure</vt:lpstr>
      <vt:lpstr>Recent progress in MHD modeling of sunspots</vt:lpstr>
      <vt:lpstr>Slide 9</vt:lpstr>
      <vt:lpstr>Sunspot fine structure  highest resolution, short time scales, shallow domains</vt:lpstr>
      <vt:lpstr>Slide 11</vt:lpstr>
      <vt:lpstr>Slide 12</vt:lpstr>
      <vt:lpstr>Simulation versus Reality</vt:lpstr>
      <vt:lpstr>Simulation versus Reality</vt:lpstr>
      <vt:lpstr>Vertical cut through center of spot (upper most 3 Mm)</vt:lpstr>
      <vt:lpstr>Sunspot fine structure (at tau=1)</vt:lpstr>
      <vt:lpstr>Azimuthal averages (at tau=1) </vt:lpstr>
      <vt:lpstr>Correlations in flow channels</vt:lpstr>
      <vt:lpstr>Filament cross sections (inner penumbra)</vt:lpstr>
      <vt:lpstr>Average properties in regions with Vz &amp; VR &gt;0</vt:lpstr>
      <vt:lpstr>Field strength in flow-channels and NCP</vt:lpstr>
      <vt:lpstr>What determines the Evershed flow velocity?</vt:lpstr>
      <vt:lpstr>Magnetic field structure of penumbra</vt:lpstr>
      <vt:lpstr>Convection everywhere – how much should we see in observations?</vt:lpstr>
      <vt:lpstr>Visibility of overturning motions</vt:lpstr>
      <vt:lpstr>Observations in C I 5380</vt:lpstr>
      <vt:lpstr>Radial extent of penumbra</vt:lpstr>
      <vt:lpstr>Penumbra formation/destruction through changes in top boundary condition</vt:lpstr>
      <vt:lpstr>Bigger domains, longer time scales</vt:lpstr>
      <vt:lpstr>Simulation versus Reality</vt:lpstr>
      <vt:lpstr>Simulation versus Reality</vt:lpstr>
      <vt:lpstr>Near surface origin of helioseismic signatures</vt:lpstr>
      <vt:lpstr>Longterm evolution and sunspot decay Role of bottom boundary condition</vt:lpstr>
      <vt:lpstr>Deep flow structure</vt:lpstr>
      <vt:lpstr>Subsurface flow structure</vt:lpstr>
      <vt:lpstr>Bright rings around sunspots?</vt:lpstr>
      <vt:lpstr>Flux emergence, sunspot formation</vt:lpstr>
      <vt:lpstr>Flux emergence, sunspot formation largest domains (active region scale)</vt:lpstr>
      <vt:lpstr>Conclusions</vt:lpstr>
      <vt:lpstr>Computing resources where provided by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of the solar convection zone  Matthias Rempel  (HAO/NC</dc:title>
  <cp:lastModifiedBy>Matthias Rempel</cp:lastModifiedBy>
  <cp:revision>313</cp:revision>
  <dcterms:created xsi:type="dcterms:W3CDTF">2011-07-01T19:51:33Z</dcterms:created>
  <dcterms:modified xsi:type="dcterms:W3CDTF">2011-07-01T19:51:55Z</dcterms:modified>
</cp:coreProperties>
</file>