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58.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slides/slide25.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notesSlides/notesSlide3.xml" ContentType="application/vnd.openxmlformats-officedocument.presentationml.notesSlide+xml"/>
  <Default Extension="wmf" ContentType="image/x-wmf"/>
  <Override PartName="/ppt/notesSlides/notesSlide4.xml" ContentType="application/vnd.openxmlformats-officedocument.presentationml.notes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s/slide59.xml" ContentType="application/vnd.openxmlformats-officedocument.presentationml.slide+xml"/>
  <Override PartName="/ppt/slides/slide33.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56.xml" ContentType="application/vnd.openxmlformats-officedocument.presentationml.slide+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53.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Default Extension="gif" ContentType="image/gif"/>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61"/>
  </p:notesMasterIdLst>
  <p:sldIdLst>
    <p:sldId id="348" r:id="rId2"/>
    <p:sldId id="476" r:id="rId3"/>
    <p:sldId id="452" r:id="rId4"/>
    <p:sldId id="485" r:id="rId5"/>
    <p:sldId id="455" r:id="rId6"/>
    <p:sldId id="484" r:id="rId7"/>
    <p:sldId id="489" r:id="rId8"/>
    <p:sldId id="481" r:id="rId9"/>
    <p:sldId id="483" r:id="rId10"/>
    <p:sldId id="475" r:id="rId11"/>
    <p:sldId id="472" r:id="rId12"/>
    <p:sldId id="468" r:id="rId13"/>
    <p:sldId id="474" r:id="rId14"/>
    <p:sldId id="487" r:id="rId15"/>
    <p:sldId id="469" r:id="rId16"/>
    <p:sldId id="492" r:id="rId17"/>
    <p:sldId id="488" r:id="rId18"/>
    <p:sldId id="372" r:id="rId19"/>
    <p:sldId id="473" r:id="rId20"/>
    <p:sldId id="263" r:id="rId21"/>
    <p:sldId id="316" r:id="rId22"/>
    <p:sldId id="486" r:id="rId23"/>
    <p:sldId id="273" r:id="rId24"/>
    <p:sldId id="274" r:id="rId25"/>
    <p:sldId id="261" r:id="rId26"/>
    <p:sldId id="332" r:id="rId27"/>
    <p:sldId id="283" r:id="rId28"/>
    <p:sldId id="280" r:id="rId29"/>
    <p:sldId id="278" r:id="rId30"/>
    <p:sldId id="299" r:id="rId31"/>
    <p:sldId id="285" r:id="rId32"/>
    <p:sldId id="284" r:id="rId33"/>
    <p:sldId id="322" r:id="rId34"/>
    <p:sldId id="330" r:id="rId35"/>
    <p:sldId id="286" r:id="rId36"/>
    <p:sldId id="355" r:id="rId37"/>
    <p:sldId id="493" r:id="rId38"/>
    <p:sldId id="494" r:id="rId39"/>
    <p:sldId id="347" r:id="rId40"/>
    <p:sldId id="480" r:id="rId41"/>
    <p:sldId id="318" r:id="rId42"/>
    <p:sldId id="319" r:id="rId43"/>
    <p:sldId id="432" r:id="rId44"/>
    <p:sldId id="377" r:id="rId45"/>
    <p:sldId id="402" r:id="rId46"/>
    <p:sldId id="401" r:id="rId47"/>
    <p:sldId id="491" r:id="rId48"/>
    <p:sldId id="378" r:id="rId49"/>
    <p:sldId id="404" r:id="rId50"/>
    <p:sldId id="373" r:id="rId51"/>
    <p:sldId id="406" r:id="rId52"/>
    <p:sldId id="364" r:id="rId53"/>
    <p:sldId id="313" r:id="rId54"/>
    <p:sldId id="314" r:id="rId55"/>
    <p:sldId id="407" r:id="rId56"/>
    <p:sldId id="362" r:id="rId57"/>
    <p:sldId id="459" r:id="rId58"/>
    <p:sldId id="490" r:id="rId59"/>
    <p:sldId id="447" r:id="rId6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3300"/>
    <a:srgbClr val="0000FF"/>
    <a:srgbClr val="00FF00"/>
    <a:srgbClr val="11982A"/>
    <a:srgbClr val="FFFFFF"/>
    <a:srgbClr val="007300"/>
    <a:srgbClr val="1DE4FF"/>
    <a:srgbClr val="0033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Objects="1">
      <p:cViewPr>
        <p:scale>
          <a:sx n="100" d="100"/>
          <a:sy n="100" d="100"/>
        </p:scale>
        <p:origin x="-56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viewProps" Target="viewProps.xml"/><Relationship Id="rId60" Type="http://schemas.openxmlformats.org/officeDocument/2006/relationships/slide" Target="slides/slide59.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presProps" Target="presProps.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printerSettings" Target="printerSettings/printerSettings1.bin"/><Relationship Id="rId66" Type="http://schemas.openxmlformats.org/officeDocument/2006/relationships/tableStyles" Target="tableStyle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theme" Target="theme/theme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notesMaster" Target="notesMasters/notesMaster1.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ＭＳ Ｐゴシック" charset="-128"/>
                <a:cs typeface="ＭＳ Ｐゴシック" charset="-128"/>
              </a:defRPr>
            </a:lvl1pPr>
          </a:lstStyle>
          <a:p>
            <a:pPr>
              <a:defRPr/>
            </a:pPr>
            <a:fld id="{5A7E32C4-6FF2-A444-AF3C-9B3E31908170}" type="datetime1">
              <a:rPr lang="en-US"/>
              <a:pPr>
                <a:defRPr/>
              </a:pPr>
              <a:t>5/26/10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ＭＳ Ｐゴシック" charset="-128"/>
                <a:cs typeface="ＭＳ Ｐゴシック" charset="-128"/>
              </a:defRPr>
            </a:lvl1pPr>
          </a:lstStyle>
          <a:p>
            <a:pPr>
              <a:defRPr/>
            </a:pPr>
            <a:fld id="{B0C1E2B1-5B91-0E4D-B8CC-DA106BA0D2D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ＭＳ Ｐゴシック" pitchFamily="-110"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1A5F77-46D3-6F4D-8EB9-7D104F4356F3}" type="slidenum">
              <a:rPr lang="en-US"/>
              <a:pPr/>
              <a:t>8</a:t>
            </a:fld>
            <a:endParaRPr lang="en-US" dirty="0"/>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r>
              <a:rPr lang="en-US" dirty="0"/>
              <a:t>The top and bottom panels of the</a:t>
            </a:r>
            <a:r>
              <a:rPr lang="en-US" dirty="0" smtClean="0"/>
              <a:t> magnetogram </a:t>
            </a:r>
            <a:r>
              <a:rPr lang="en-US" dirty="0"/>
              <a:t>show an active region 1 day apart.  The left panels show white light, the right panels show the line of sight magnetic field component.  Qualitatively, the growth and separation of the polarities are consistent with the emergence of an omega shaped loop through the photosphere.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ea typeface="ＭＳ Ｐゴシック" charset="-128"/>
                <a:cs typeface="ＭＳ Ｐゴシック" charset="-128"/>
              </a:rPr>
              <a:t>We can learn about flares and CMEs, which are driven by the coronal magnetic field, by studying magnetic evolution at the photosphere.</a:t>
            </a:r>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9E7C85-27E8-FF43-AEE6-27BAD575F896}" type="slidenum">
              <a:rPr lang="en-US" smtClean="0"/>
              <a:pPr/>
              <a:t>12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Image Placeholder 1"/>
          <p:cNvSpPr>
            <a:spLocks noGrp="1" noRot="1" noChangeAspec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ea typeface="ＭＳ Ｐゴシック" charset="-128"/>
                <a:cs typeface="ＭＳ Ｐゴシック" charset="-128"/>
              </a:rPr>
              <a:t>I don’t have time for a detailed description of the tracking methods here, but LCT calculates shifts between </a:t>
            </a:r>
            <a:r>
              <a:rPr lang="en-US" dirty="0" err="1" smtClean="0">
                <a:ea typeface="ＭＳ Ｐゴシック" charset="-128"/>
                <a:cs typeface="ＭＳ Ｐゴシック" charset="-128"/>
              </a:rPr>
              <a:t>subimages</a:t>
            </a:r>
            <a:r>
              <a:rPr lang="en-US" smtClean="0">
                <a:ea typeface="ＭＳ Ｐゴシック" charset="-128"/>
                <a:cs typeface="ＭＳ Ｐゴシック" charset="-128"/>
              </a:rPr>
              <a:t>, and DAVE uses least squares fitting of the magnetic evolution in subwindows, with the velocity field as a parameter.</a:t>
            </a: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E71267-AAE6-DE49-BD2E-EBED8A745D77}" type="slidenum">
              <a:rPr lang="en-US" smtClean="0"/>
              <a:pPr/>
              <a:t>26</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Slide Image Placeholder 1"/>
          <p:cNvSpPr>
            <a:spLocks noGrp="1" noRot="1" noChangeAspec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charset="-128"/>
              <a:cs typeface="ＭＳ Ｐゴシック" charset="-128"/>
            </a:endParaRP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F876D9-2A5B-4A4A-A387-018019739A3D}" type="slidenum">
              <a:rPr lang="en-US" smtClean="0"/>
              <a:pPr/>
              <a:t>42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496B8E7-EC60-A449-A3DC-59C587FB4E76}" type="datetime1">
              <a:rPr lang="en-US"/>
              <a:pPr>
                <a:defRPr/>
              </a:pPr>
              <a:t>5/26/10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E22D4B-EEEB-AC4B-B744-369E9085CEF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130B3AD-060C-9245-9BDA-16B293669E4C}" type="datetime1">
              <a:rPr lang="en-US"/>
              <a:pPr>
                <a:defRPr/>
              </a:pPr>
              <a:t>5/26/10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09915F-B005-6846-B4F6-340BCA91DA9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F5C457-F208-7241-8F9F-6C12F82A8FF6}" type="datetime1">
              <a:rPr lang="en-US"/>
              <a:pPr>
                <a:defRPr/>
              </a:pPr>
              <a:t>5/26/10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2D2D30-A8E5-204D-8F2B-EB1D899E429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180D407-B838-684F-9B52-92B0437CB106}" type="datetime1">
              <a:rPr lang="en-US"/>
              <a:pPr>
                <a:defRPr/>
              </a:pPr>
              <a:t>5/26/10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F219442-B138-CD4C-96B1-591F9890396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7E887E8-892E-8546-AD33-8F281FF21F77}" type="datetime1">
              <a:rPr lang="en-US"/>
              <a:pPr>
                <a:defRPr/>
              </a:pPr>
              <a:t>5/26/10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93FE5B-6C51-244F-9C0B-0B9D5935C0E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DA63424-1A48-B84E-940E-4314108C26AD}" type="datetime1">
              <a:rPr lang="en-US"/>
              <a:pPr>
                <a:defRPr/>
              </a:pPr>
              <a:t>5/26/10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ADCC609-BD53-C54D-909C-67540ED86CC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710151B-2342-E844-AB8B-D7F0CA837B98}" type="datetime1">
              <a:rPr lang="en-US"/>
              <a:pPr>
                <a:defRPr/>
              </a:pPr>
              <a:t>5/26/10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F51D25-B37E-0948-AA7E-B7BFBB7ACA5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B278C8-466D-FB4E-AC64-2D056B44507C}" type="datetime1">
              <a:rPr lang="en-US"/>
              <a:pPr>
                <a:defRPr/>
              </a:pPr>
              <a:t>5/26/10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68AA3AB-05A5-B944-84A0-152AB7C0D18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654540-B91F-984C-A7E7-1CB629877776}" type="datetime1">
              <a:rPr lang="en-US"/>
              <a:pPr>
                <a:defRPr/>
              </a:pPr>
              <a:t>5/26/10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B97CF21-16DC-824D-89C8-1372B92B32F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FF4D728-9D45-8C4A-A04E-1B412AF59393}" type="datetime1">
              <a:rPr lang="en-US"/>
              <a:pPr>
                <a:defRPr/>
              </a:pPr>
              <a:t>5/26/10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E89D809-0C5A-0246-859B-54C25E73A62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C109073-883D-AD4B-A22C-8B6CA61248A3}" type="datetime1">
              <a:rPr lang="en-US"/>
              <a:pPr>
                <a:defRPr/>
              </a:pPr>
              <a:t>5/26/10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8584B77-326B-744B-8C45-48D17517752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ea typeface="ＭＳ Ｐゴシック" charset="-128"/>
                <a:cs typeface="ＭＳ Ｐゴシック" charset="-128"/>
              </a:defRPr>
            </a:lvl1pPr>
          </a:lstStyle>
          <a:p>
            <a:pPr>
              <a:defRPr/>
            </a:pPr>
            <a:fld id="{1CB82B5F-F88E-8B46-9425-03F64B972847}" type="datetime1">
              <a:rPr lang="en-US"/>
              <a:pPr>
                <a:defRPr/>
              </a:pPr>
              <a:t>5/26/10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ＭＳ Ｐゴシック" charset="-128"/>
                <a:cs typeface="ＭＳ Ｐゴシック"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ea typeface="ＭＳ Ｐゴシック" charset="-128"/>
                <a:cs typeface="ＭＳ Ｐゴシック" charset="-128"/>
              </a:defRPr>
            </a:lvl1pPr>
          </a:lstStyle>
          <a:p>
            <a:pPr>
              <a:defRPr/>
            </a:pPr>
            <a:fld id="{FA7C2DCF-C2D0-2D4B-9F7C-6E530F4C39A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image" Target="../media/image13.png"/><Relationship Id="rId1" Type="http://schemas.openxmlformats.org/officeDocument/2006/relationships/video" Target="file://localhost/Users/welsch/Presentations_2010/Harvey/eit_exp3.mpg" TargetMode="External"/><Relationship Id="rId2" Type="http://schemas.openxmlformats.org/officeDocument/2006/relationships/slideLayout" Target="../slideLayouts/slideLayout2.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3"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image" Target="../media/image16.png"/><Relationship Id="rId1" Type="http://schemas.openxmlformats.org/officeDocument/2006/relationships/video" Target="file://localhost/Users/welsch/Presentations_2010/Harvey/trilobite_small.mov"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3" Type="http://schemas.openxmlformats.org/officeDocument/2006/relationships/image" Target="../media/image20.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3"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image" Target="../media/image26.png"/><Relationship Id="rId5" Type="http://schemas.openxmlformats.org/officeDocument/2006/relationships/image" Target="../media/image27.png"/><Relationship Id="rId7"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 Id="rId6"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wmf"/><Relationship Id="rId3" Type="http://schemas.openxmlformats.org/officeDocument/2006/relationships/image" Target="../media/image34.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3"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8.jpeg"/><Relationship Id="rId3" Type="http://schemas.openxmlformats.org/officeDocument/2006/relationships/image" Target="../media/image4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0.jpeg"/><Relationship Id="rId3" Type="http://schemas.openxmlformats.org/officeDocument/2006/relationships/image" Target="../media/image5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video" Target="file://localhost/Users/welsch/Presentations_2010/Harvey/jan2005_odd.avi" TargetMode="External"/><Relationship Id="rId2" Type="http://schemas.openxmlformats.org/officeDocument/2006/relationships/slideLayout" Target="../slideLayouts/slideLayout2.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video" Target="file://localhost/Users/welsch/Presentations_2010/Harvey/jan2005_odd.avi" TargetMode="External"/><Relationship Id="rId2" Type="http://schemas.openxmlformats.org/officeDocument/2006/relationships/slideLayout" Target="../slideLayouts/slideLayout2.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7.png"/><Relationship Id="rId5" Type="http://schemas.openxmlformats.org/officeDocument/2006/relationships/image" Target="../media/image9.jpeg"/></Relationships>
</file>

<file path=ppt/slides/_rels/slide9.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381000" y="76200"/>
            <a:ext cx="8991600" cy="900113"/>
          </a:xfrm>
        </p:spPr>
        <p:txBody>
          <a:bodyPr/>
          <a:lstStyle/>
          <a:p>
            <a:pPr algn="l" eaLnBrk="1" hangingPunct="1"/>
            <a:r>
              <a:rPr lang="en-US" sz="3200" b="1" u="sng" dirty="0" smtClean="0">
                <a:solidFill>
                  <a:srgbClr val="FF0000"/>
                </a:solidFill>
                <a:ea typeface="ＭＳ Ｐゴシック" charset="-128"/>
                <a:cs typeface="ＭＳ Ｐゴシック" charset="-128"/>
              </a:rPr>
              <a:t>Beyond Black &amp; White:</a:t>
            </a:r>
            <a:r>
              <a:rPr lang="en-US" sz="3200" b="1" dirty="0" smtClean="0">
                <a:solidFill>
                  <a:srgbClr val="FF0000"/>
                </a:solidFill>
                <a:ea typeface="ＭＳ Ｐゴシック" charset="-128"/>
                <a:cs typeface="ＭＳ Ｐゴシック" charset="-128"/>
              </a:rPr>
              <a:t> </a:t>
            </a:r>
            <a:r>
              <a:rPr lang="en-US" sz="3200" b="1" dirty="0" smtClean="0">
                <a:solidFill>
                  <a:srgbClr val="0000FF"/>
                </a:solidFill>
                <a:ea typeface="ＭＳ Ｐゴシック" charset="-128"/>
                <a:cs typeface="ＭＳ Ｐゴシック" charset="-128"/>
              </a:rPr>
              <a:t>What Photospheric Magnetograms Can Teach Us About Solar Activity</a:t>
            </a:r>
          </a:p>
        </p:txBody>
      </p:sp>
      <p:sp>
        <p:nvSpPr>
          <p:cNvPr id="14339" name="Subtitle 2"/>
          <p:cNvSpPr>
            <a:spLocks noGrp="1"/>
          </p:cNvSpPr>
          <p:nvPr>
            <p:ph type="subTitle" idx="1"/>
          </p:nvPr>
        </p:nvSpPr>
        <p:spPr>
          <a:xfrm>
            <a:off x="76200" y="1143000"/>
            <a:ext cx="8915400" cy="5638800"/>
          </a:xfrm>
        </p:spPr>
        <p:txBody>
          <a:bodyPr/>
          <a:lstStyle/>
          <a:p>
            <a:pPr eaLnBrk="1" hangingPunct="1"/>
            <a:r>
              <a:rPr lang="en-US" sz="2800" dirty="0" smtClean="0">
                <a:solidFill>
                  <a:schemeClr val="tx1"/>
                </a:solidFill>
                <a:ea typeface="ＭＳ Ｐゴシック" charset="-128"/>
                <a:cs typeface="ＭＳ Ｐゴシック" charset="-128"/>
              </a:rPr>
              <a:t>Brian T. Welsch, Bill Abbett</a:t>
            </a:r>
            <a:r>
              <a:rPr lang="en-US" sz="2800" baseline="30000" dirty="0" smtClean="0">
                <a:solidFill>
                  <a:schemeClr val="tx1"/>
                </a:solidFill>
                <a:ea typeface="ＭＳ Ｐゴシック" charset="-128"/>
                <a:cs typeface="ＭＳ Ｐゴシック" charset="-128"/>
              </a:rPr>
              <a:t>1</a:t>
            </a:r>
            <a:r>
              <a:rPr lang="en-US" sz="2800" dirty="0" smtClean="0">
                <a:solidFill>
                  <a:schemeClr val="tx1"/>
                </a:solidFill>
                <a:ea typeface="ＭＳ Ｐゴシック" charset="-128"/>
                <a:cs typeface="ＭＳ Ｐゴシック" charset="-128"/>
              </a:rPr>
              <a:t>, Dave Bercik</a:t>
            </a:r>
            <a:r>
              <a:rPr lang="en-US" sz="2800" baseline="30000" dirty="0" smtClean="0">
                <a:solidFill>
                  <a:schemeClr val="tx1"/>
                </a:solidFill>
                <a:ea typeface="ＭＳ Ｐゴシック" charset="-128"/>
                <a:cs typeface="ＭＳ Ｐゴシック" charset="-128"/>
              </a:rPr>
              <a:t>1</a:t>
            </a:r>
            <a:r>
              <a:rPr lang="en-US" sz="2800" dirty="0" smtClean="0">
                <a:solidFill>
                  <a:schemeClr val="tx1"/>
                </a:solidFill>
                <a:ea typeface="ＭＳ Ｐゴシック" charset="-128"/>
                <a:cs typeface="ＭＳ Ｐゴシック" charset="-128"/>
              </a:rPr>
              <a:t>, </a:t>
            </a:r>
          </a:p>
          <a:p>
            <a:pPr eaLnBrk="1" hangingPunct="1"/>
            <a:r>
              <a:rPr lang="en-US" sz="2800" dirty="0" smtClean="0">
                <a:solidFill>
                  <a:schemeClr val="tx1"/>
                </a:solidFill>
                <a:ea typeface="ＭＳ Ｐゴシック" charset="-128"/>
                <a:cs typeface="ＭＳ Ｐゴシック" charset="-128"/>
              </a:rPr>
              <a:t>George H. Fisher</a:t>
            </a:r>
            <a:r>
              <a:rPr lang="en-US" sz="2800" baseline="30000" dirty="0" smtClean="0">
                <a:solidFill>
                  <a:schemeClr val="tx1"/>
                </a:solidFill>
                <a:ea typeface="ＭＳ Ｐゴシック" charset="-128"/>
                <a:cs typeface="ＭＳ Ｐゴシック" charset="-128"/>
              </a:rPr>
              <a:t>1</a:t>
            </a:r>
            <a:r>
              <a:rPr lang="en-US" sz="2800" dirty="0" smtClean="0">
                <a:solidFill>
                  <a:schemeClr val="tx1"/>
                </a:solidFill>
                <a:ea typeface="ＭＳ Ｐゴシック" charset="-128"/>
                <a:cs typeface="ＭＳ Ｐゴシック" charset="-128"/>
              </a:rPr>
              <a:t>, Yan Li</a:t>
            </a:r>
            <a:r>
              <a:rPr lang="en-US" sz="2800" baseline="30000" dirty="0" smtClean="0">
                <a:solidFill>
                  <a:schemeClr val="tx1"/>
                </a:solidFill>
                <a:ea typeface="ＭＳ Ｐゴシック" charset="-128"/>
                <a:cs typeface="ＭＳ Ｐゴシック" charset="-128"/>
              </a:rPr>
              <a:t>1</a:t>
            </a:r>
            <a:r>
              <a:rPr lang="en-US" sz="2800" dirty="0" smtClean="0">
                <a:solidFill>
                  <a:schemeClr val="tx1"/>
                </a:solidFill>
                <a:ea typeface="ＭＳ Ｐゴシック" charset="-128"/>
                <a:cs typeface="ＭＳ Ｐゴシック" charset="-128"/>
              </a:rPr>
              <a:t>, and Pete W. Schuck</a:t>
            </a:r>
            <a:r>
              <a:rPr lang="en-US" sz="2800" baseline="30000" dirty="0" smtClean="0">
                <a:solidFill>
                  <a:schemeClr val="tx1"/>
                </a:solidFill>
                <a:ea typeface="ＭＳ Ｐゴシック" charset="-128"/>
                <a:cs typeface="ＭＳ Ｐゴシック" charset="-128"/>
              </a:rPr>
              <a:t>2 </a:t>
            </a:r>
          </a:p>
          <a:p>
            <a:pPr eaLnBrk="1" hangingPunct="1"/>
            <a:r>
              <a:rPr lang="en-US" sz="2000" baseline="30000" dirty="0" smtClean="0">
                <a:solidFill>
                  <a:schemeClr val="tx1"/>
                </a:solidFill>
                <a:ea typeface="ＭＳ Ｐゴシック" charset="-128"/>
                <a:cs typeface="ＭＳ Ｐゴシック" charset="-128"/>
              </a:rPr>
              <a:t>1</a:t>
            </a:r>
            <a:r>
              <a:rPr lang="en-US" sz="2000" i="1" dirty="0" smtClean="0">
                <a:solidFill>
                  <a:schemeClr val="tx1"/>
                </a:solidFill>
                <a:ea typeface="ＭＳ Ｐゴシック" charset="-128"/>
                <a:cs typeface="ＭＳ Ｐゴシック" charset="-128"/>
              </a:rPr>
              <a:t>Space Sciences Lab, UC-Berkeley;    </a:t>
            </a:r>
            <a:r>
              <a:rPr lang="en-US" sz="2000" baseline="30000" dirty="0" smtClean="0">
                <a:solidFill>
                  <a:schemeClr val="tx1"/>
                </a:solidFill>
                <a:ea typeface="ＭＳ Ｐゴシック" charset="-128"/>
                <a:cs typeface="ＭＳ Ｐゴシック" charset="-128"/>
              </a:rPr>
              <a:t>2</a:t>
            </a:r>
            <a:r>
              <a:rPr lang="en-US" sz="2000" i="1" dirty="0" smtClean="0">
                <a:solidFill>
                  <a:schemeClr val="tx1"/>
                </a:solidFill>
                <a:ea typeface="ＭＳ Ｐゴシック" charset="-128"/>
                <a:cs typeface="ＭＳ Ｐゴシック" charset="-128"/>
              </a:rPr>
              <a:t>Space Weather Lab, NASA-GSFC</a:t>
            </a:r>
          </a:p>
          <a:p>
            <a:pPr eaLnBrk="1" hangingPunct="1"/>
            <a:endParaRPr lang="en-US" sz="2000" dirty="0" smtClean="0">
              <a:solidFill>
                <a:schemeClr val="tx1"/>
              </a:solidFill>
              <a:ea typeface="ＭＳ Ｐゴシック" charset="-128"/>
              <a:cs typeface="ＭＳ Ｐゴシック" charset="-128"/>
            </a:endParaRPr>
          </a:p>
          <a:p>
            <a:pPr algn="l" eaLnBrk="1" hangingPunct="1"/>
            <a:r>
              <a:rPr lang="en-US" sz="1800" dirty="0" smtClean="0">
                <a:solidFill>
                  <a:schemeClr val="tx1"/>
                </a:solidFill>
                <a:ea typeface="ＭＳ Ｐゴシック" charset="-128"/>
                <a:cs typeface="ＭＳ Ｐゴシック" charset="-128"/>
              </a:rPr>
              <a:t>Essentially all solar activity --- variations in the Sun's energetic output in the form of radiation, particles, and fields --- can be traced to the evolution of solar magnetic fields. Beyond the significant ramifications solar activity has for our society, its many facets are of great scientific interest. The magnetic fields that drive solar activity are generated within the Sun's interior, and can extend through the photosphere into the corona, coupling the Sun's interior with its outer atmosphere. Hence, measurements of magnetic fields at the photosphere can provide insights into magnetic evolution both in the interior and the outer atmosphere. While maps of the photospheric magnetic field --- magnetograms --- have been produced routinely for decades, the cadence and quality of such measurements has improved dramatically in recent years, providing new insights into many aspects of the Sun's rich magnetic variability. I will present recent studies undertaken by myself and collaborators that use magnetograms to understand magnetic evolution over spatial scales ranging from granules to active regions, with implications for several aspects solar activity, including dynamo processes on small and large scales, and impulsive events such as flares and CMEs.  </a:t>
            </a:r>
          </a:p>
        </p:txBody>
      </p:sp>
      <p:sp>
        <p:nvSpPr>
          <p:cNvPr id="5" name="Content Placeholder 2"/>
          <p:cNvSpPr txBox="1">
            <a:spLocks/>
          </p:cNvSpPr>
          <p:nvPr/>
        </p:nvSpPr>
        <p:spPr bwMode="auto">
          <a:xfrm>
            <a:off x="0" y="2667000"/>
            <a:ext cx="8915400" cy="4038600"/>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defRPr/>
            </a:pPr>
            <a:r>
              <a:rPr lang="en-US" sz="2000" dirty="0">
                <a:latin typeface="+mn-lt"/>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itle 1"/>
          <p:cNvSpPr>
            <a:spLocks noGrp="1"/>
          </p:cNvSpPr>
          <p:nvPr>
            <p:ph type="title"/>
          </p:nvPr>
        </p:nvSpPr>
        <p:spPr>
          <a:xfrm>
            <a:off x="0" y="-76200"/>
            <a:ext cx="8686800" cy="1143000"/>
          </a:xfrm>
        </p:spPr>
        <p:txBody>
          <a:bodyPr/>
          <a:lstStyle/>
          <a:p>
            <a:pPr algn="l"/>
            <a:r>
              <a:rPr lang="en-US" sz="3200" dirty="0" smtClean="0">
                <a:ea typeface="ＭＳ Ｐゴシック" charset="-128"/>
                <a:cs typeface="ＭＳ Ｐゴシック" charset="-128"/>
              </a:rPr>
              <a:t>Flares are driven by the release of energy stored in electric currents in the coronal magnetic field.</a:t>
            </a:r>
          </a:p>
        </p:txBody>
      </p:sp>
      <p:sp>
        <p:nvSpPr>
          <p:cNvPr id="34819" name="Content Placeholder 2"/>
          <p:cNvSpPr>
            <a:spLocks noGrp="1"/>
          </p:cNvSpPr>
          <p:nvPr>
            <p:ph idx="1"/>
          </p:nvPr>
        </p:nvSpPr>
        <p:spPr>
          <a:xfrm>
            <a:off x="457200" y="6370638"/>
            <a:ext cx="4114800" cy="563562"/>
          </a:xfrm>
        </p:spPr>
        <p:txBody>
          <a:bodyPr/>
          <a:lstStyle/>
          <a:p>
            <a:pPr>
              <a:buFont typeface="Arial" charset="0"/>
              <a:buNone/>
            </a:pPr>
            <a:r>
              <a:rPr lang="en-US" sz="2400" dirty="0" smtClean="0">
                <a:solidFill>
                  <a:srgbClr val="0000FF"/>
                </a:solidFill>
                <a:ea typeface="ＭＳ Ｐゴシック" charset="-128"/>
                <a:cs typeface="ＭＳ Ｐゴシック" charset="-128"/>
              </a:rPr>
              <a:t>Movie credit: SOHO/EIT team</a:t>
            </a:r>
          </a:p>
        </p:txBody>
      </p:sp>
      <p:pic>
        <p:nvPicPr>
          <p:cNvPr id="34820" name="Picture 4" descr="McKenzie_CSHKP_cartoon.gif"/>
          <p:cNvPicPr>
            <a:picLocks noChangeAspect="1"/>
          </p:cNvPicPr>
          <p:nvPr/>
        </p:nvPicPr>
        <p:blipFill>
          <a:blip r:embed="rId3"/>
          <a:srcRect/>
          <a:stretch>
            <a:fillRect/>
          </a:stretch>
        </p:blipFill>
        <p:spPr bwMode="auto">
          <a:xfrm>
            <a:off x="4876800" y="1828800"/>
            <a:ext cx="4210050" cy="4533900"/>
          </a:xfrm>
          <a:prstGeom prst="rect">
            <a:avLst/>
          </a:prstGeom>
          <a:noFill/>
          <a:ln w="9525">
            <a:noFill/>
            <a:miter lim="800000"/>
            <a:headEnd/>
            <a:tailEnd/>
          </a:ln>
        </p:spPr>
      </p:pic>
      <p:sp>
        <p:nvSpPr>
          <p:cNvPr id="6" name="Content Placeholder 2"/>
          <p:cNvSpPr txBox="1">
            <a:spLocks/>
          </p:cNvSpPr>
          <p:nvPr/>
        </p:nvSpPr>
        <p:spPr bwMode="auto">
          <a:xfrm>
            <a:off x="5867400" y="6294438"/>
            <a:ext cx="3124200" cy="563562"/>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pitchFamily="-112" charset="0"/>
              <a:buNone/>
              <a:defRPr/>
            </a:pPr>
            <a:r>
              <a:rPr lang="en-US" sz="2400" dirty="0">
                <a:solidFill>
                  <a:srgbClr val="0000FF"/>
                </a:solidFill>
                <a:latin typeface="+mn-lt"/>
                <a:ea typeface="ＭＳ Ｐゴシック" pitchFamily="-65" charset="-128"/>
                <a:cs typeface="ＭＳ Ｐゴシック" pitchFamily="-65" charset="-128"/>
              </a:rPr>
              <a:t>McKenzie 2002</a:t>
            </a:r>
          </a:p>
        </p:txBody>
      </p:sp>
      <p:sp>
        <p:nvSpPr>
          <p:cNvPr id="7" name="Content Placeholder 2"/>
          <p:cNvSpPr txBox="1">
            <a:spLocks/>
          </p:cNvSpPr>
          <p:nvPr/>
        </p:nvSpPr>
        <p:spPr bwMode="auto">
          <a:xfrm>
            <a:off x="5867400" y="1417638"/>
            <a:ext cx="3124200" cy="563562"/>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pitchFamily="-112" charset="0"/>
              <a:buNone/>
              <a:defRPr/>
            </a:pPr>
            <a:r>
              <a:rPr lang="en-US" sz="2400" dirty="0">
                <a:solidFill>
                  <a:srgbClr val="FF0000"/>
                </a:solidFill>
                <a:latin typeface="+mn-lt"/>
                <a:ea typeface="ＭＳ Ｐゴシック" pitchFamily="-65" charset="-128"/>
                <a:cs typeface="ＭＳ Ｐゴシック" pitchFamily="-65" charset="-128"/>
              </a:rPr>
              <a:t>the “standard model”</a:t>
            </a:r>
          </a:p>
        </p:txBody>
      </p:sp>
      <p:sp>
        <p:nvSpPr>
          <p:cNvPr id="34823" name="Content Placeholder 2"/>
          <p:cNvSpPr txBox="1">
            <a:spLocks/>
          </p:cNvSpPr>
          <p:nvPr/>
        </p:nvSpPr>
        <p:spPr bwMode="auto">
          <a:xfrm>
            <a:off x="0" y="1211263"/>
            <a:ext cx="5638800" cy="563562"/>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charset="0"/>
              <a:buNone/>
            </a:pPr>
            <a:r>
              <a:rPr lang="en-US" sz="2400" dirty="0">
                <a:solidFill>
                  <a:srgbClr val="FF0000"/>
                </a:solidFill>
                <a:latin typeface="Calibri" charset="0"/>
              </a:rPr>
              <a:t>an EUV movie of ~1.5MK thermal emission</a:t>
            </a:r>
          </a:p>
        </p:txBody>
      </p:sp>
      <p:pic>
        <p:nvPicPr>
          <p:cNvPr id="10" name="eit_exp3.mpg">
            <a:hlinkClick r:id="" action="ppaction://media"/>
          </p:cNvPr>
          <p:cNvPicPr/>
          <p:nvPr>
            <a:videoFile r:link="rId1"/>
          </p:nvPr>
        </p:nvPicPr>
        <p:blipFill>
          <a:blip r:embed="rId4"/>
          <a:stretch>
            <a:fillRect/>
          </a:stretch>
        </p:blipFill>
        <p:spPr>
          <a:xfrm>
            <a:off x="0" y="1671638"/>
            <a:ext cx="4724400" cy="472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9938" name="Title 1"/>
          <p:cNvSpPr>
            <a:spLocks noGrp="1"/>
          </p:cNvSpPr>
          <p:nvPr>
            <p:ph type="title"/>
          </p:nvPr>
        </p:nvSpPr>
        <p:spPr>
          <a:xfrm>
            <a:off x="152400" y="76200"/>
            <a:ext cx="8229600" cy="1143000"/>
          </a:xfrm>
        </p:spPr>
        <p:txBody>
          <a:bodyPr/>
          <a:lstStyle/>
          <a:p>
            <a:pPr algn="l"/>
            <a:r>
              <a:rPr lang="en-US" sz="3600" dirty="0" smtClean="0">
                <a:ea typeface="ＭＳ Ｐゴシック" charset="-128"/>
                <a:cs typeface="ＭＳ Ｐゴシック" charset="-128"/>
              </a:rPr>
              <a:t>Flares and CMEs are powered by energy in the coronal magnetic field.</a:t>
            </a:r>
          </a:p>
        </p:txBody>
      </p:sp>
      <p:sp>
        <p:nvSpPr>
          <p:cNvPr id="39939" name="Content Placeholder 2"/>
          <p:cNvSpPr>
            <a:spLocks noGrp="1"/>
          </p:cNvSpPr>
          <p:nvPr>
            <p:ph idx="1"/>
          </p:nvPr>
        </p:nvSpPr>
        <p:spPr>
          <a:xfrm>
            <a:off x="152400" y="6218238"/>
            <a:ext cx="8839200" cy="639762"/>
          </a:xfrm>
        </p:spPr>
        <p:txBody>
          <a:bodyPr/>
          <a:lstStyle/>
          <a:p>
            <a:pPr>
              <a:buFont typeface="Arial" charset="0"/>
              <a:buNone/>
            </a:pPr>
            <a:r>
              <a:rPr lang="en-US" sz="2000" dirty="0" smtClean="0">
                <a:solidFill>
                  <a:srgbClr val="0000FF"/>
                </a:solidFill>
                <a:ea typeface="ＭＳ Ｐゴシック" charset="-128"/>
                <a:cs typeface="ＭＳ Ｐゴシック" charset="-128"/>
              </a:rPr>
              <a:t>From T.G. Forbes, “A Review on the Genesis of Coronal Mass Ejections”, JGR (2000)</a:t>
            </a:r>
          </a:p>
        </p:txBody>
      </p:sp>
      <p:pic>
        <p:nvPicPr>
          <p:cNvPr id="39940" name="Picture 3"/>
          <p:cNvPicPr>
            <a:picLocks noChangeAspect="1"/>
          </p:cNvPicPr>
          <p:nvPr/>
        </p:nvPicPr>
        <p:blipFill>
          <a:blip r:embed="rId2"/>
          <a:srcRect/>
          <a:stretch>
            <a:fillRect/>
          </a:stretch>
        </p:blipFill>
        <p:spPr bwMode="auto">
          <a:xfrm>
            <a:off x="1346200" y="1524000"/>
            <a:ext cx="5921375" cy="2057400"/>
          </a:xfrm>
          <a:prstGeom prst="rect">
            <a:avLst/>
          </a:prstGeom>
          <a:noFill/>
          <a:ln w="9525">
            <a:noFill/>
            <a:miter lim="800000"/>
            <a:headEnd/>
            <a:tailEnd/>
          </a:ln>
        </p:spPr>
      </p:pic>
      <p:pic>
        <p:nvPicPr>
          <p:cNvPr id="39941" name="Picture 4"/>
          <p:cNvPicPr>
            <a:picLocks noChangeAspect="1"/>
          </p:cNvPicPr>
          <p:nvPr/>
        </p:nvPicPr>
        <p:blipFill>
          <a:blip r:embed="rId3"/>
          <a:srcRect/>
          <a:stretch>
            <a:fillRect/>
          </a:stretch>
        </p:blipFill>
        <p:spPr bwMode="auto">
          <a:xfrm>
            <a:off x="1346200" y="3841750"/>
            <a:ext cx="6045200" cy="2095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6200" y="76200"/>
            <a:ext cx="8991600" cy="1143000"/>
          </a:xfrm>
        </p:spPr>
        <p:txBody>
          <a:bodyPr/>
          <a:lstStyle/>
          <a:p>
            <a:pPr algn="l" eaLnBrk="1" hangingPunct="1"/>
            <a:r>
              <a:rPr lang="en-US" sz="3200" dirty="0" smtClean="0">
                <a:ea typeface="ＭＳ Ｐゴシック" charset="-128"/>
                <a:cs typeface="ＭＳ Ｐゴシック" charset="-128"/>
              </a:rPr>
              <a:t>While flares are driven by the coronal field </a:t>
            </a:r>
            <a:r>
              <a:rPr lang="en-US" sz="3200" b="1" dirty="0" smtClean="0">
                <a:ea typeface="ＭＳ Ｐゴシック" charset="-128"/>
                <a:cs typeface="ＭＳ Ｐゴシック" charset="-128"/>
              </a:rPr>
              <a:t>B</a:t>
            </a:r>
            <a:r>
              <a:rPr lang="en-US" sz="3200" baseline="-25000" dirty="0" smtClean="0">
                <a:ea typeface="ＭＳ Ｐゴシック" charset="-128"/>
                <a:cs typeface="ＭＳ Ｐゴシック" charset="-128"/>
              </a:rPr>
              <a:t>cor</a:t>
            </a:r>
            <a:r>
              <a:rPr lang="en-US" sz="3200" dirty="0" smtClean="0">
                <a:ea typeface="ＭＳ Ｐゴシック" charset="-128"/>
                <a:cs typeface="ＭＳ Ｐゴシック" charset="-128"/>
              </a:rPr>
              <a:t>, studying the photospheric field </a:t>
            </a:r>
            <a:r>
              <a:rPr lang="en-US" sz="3200" b="1" dirty="0" smtClean="0">
                <a:ea typeface="ＭＳ Ｐゴシック" charset="-128"/>
                <a:cs typeface="ＭＳ Ｐゴシック" charset="-128"/>
              </a:rPr>
              <a:t>B</a:t>
            </a:r>
            <a:r>
              <a:rPr lang="en-US" sz="3200" baseline="-25000" dirty="0" smtClean="0">
                <a:ea typeface="ＭＳ Ｐゴシック" charset="-128"/>
                <a:cs typeface="ＭＳ Ｐゴシック" charset="-128"/>
              </a:rPr>
              <a:t>ph</a:t>
            </a:r>
            <a:r>
              <a:rPr lang="en-US" sz="3200" dirty="0" smtClean="0">
                <a:ea typeface="ＭＳ Ｐゴシック" charset="-128"/>
                <a:cs typeface="ＭＳ Ｐゴシック" charset="-128"/>
              </a:rPr>
              <a:t> is essential. </a:t>
            </a:r>
          </a:p>
        </p:txBody>
      </p:sp>
      <p:sp>
        <p:nvSpPr>
          <p:cNvPr id="35843" name="Rectangle 3"/>
          <p:cNvSpPr>
            <a:spLocks noGrp="1" noChangeArrowheads="1"/>
          </p:cNvSpPr>
          <p:nvPr>
            <p:ph type="body" idx="1"/>
          </p:nvPr>
        </p:nvSpPr>
        <p:spPr>
          <a:xfrm>
            <a:off x="-152400" y="1600200"/>
            <a:ext cx="9296400" cy="5257800"/>
          </a:xfrm>
        </p:spPr>
        <p:txBody>
          <a:bodyPr/>
          <a:lstStyle/>
          <a:p>
            <a:pPr eaLnBrk="1" hangingPunct="1">
              <a:lnSpc>
                <a:spcPct val="80000"/>
              </a:lnSpc>
              <a:buFontTx/>
              <a:buNone/>
            </a:pPr>
            <a:r>
              <a:rPr lang="en-US" sz="2800" dirty="0" smtClean="0">
                <a:solidFill>
                  <a:srgbClr val="FF0000"/>
                </a:solidFill>
                <a:ea typeface="ＭＳ Ｐゴシック" charset="-128"/>
                <a:cs typeface="ＭＳ Ｐゴシック" charset="-128"/>
              </a:rPr>
              <a:t>	</a:t>
            </a:r>
            <a:r>
              <a:rPr lang="en-US" sz="2800" dirty="0" smtClean="0">
                <a:solidFill>
                  <a:srgbClr val="3366FF"/>
                </a:solidFill>
                <a:ea typeface="ＭＳ Ｐゴシック" charset="-128"/>
                <a:cs typeface="ＭＳ Ｐゴシック" charset="-128"/>
              </a:rPr>
              <a:t>Coronal electric currents cannot (currently) be measured:  measurements of (vector) </a:t>
            </a:r>
            <a:r>
              <a:rPr lang="en-US" sz="2800" b="1" dirty="0" smtClean="0">
                <a:solidFill>
                  <a:srgbClr val="3366FF"/>
                </a:solidFill>
                <a:ea typeface="ＭＳ Ｐゴシック" charset="-128"/>
                <a:cs typeface="ＭＳ Ｐゴシック" charset="-128"/>
              </a:rPr>
              <a:t>B</a:t>
            </a:r>
            <a:r>
              <a:rPr lang="en-US" sz="2800" baseline="-25000" dirty="0" smtClean="0">
                <a:solidFill>
                  <a:srgbClr val="3366FF"/>
                </a:solidFill>
                <a:ea typeface="ＭＳ Ｐゴシック" charset="-128"/>
                <a:cs typeface="ＭＳ Ｐゴシック" charset="-128"/>
              </a:rPr>
              <a:t>cor</a:t>
            </a:r>
            <a:r>
              <a:rPr lang="en-US" sz="2800" dirty="0" smtClean="0">
                <a:solidFill>
                  <a:srgbClr val="3366FF"/>
                </a:solidFill>
                <a:ea typeface="ＭＳ Ｐゴシック" charset="-128"/>
                <a:cs typeface="ＭＳ Ｐゴシック" charset="-128"/>
              </a:rPr>
              <a:t> are rare and uncertain.</a:t>
            </a:r>
          </a:p>
          <a:p>
            <a:pPr eaLnBrk="1" hangingPunct="1">
              <a:lnSpc>
                <a:spcPct val="80000"/>
              </a:lnSpc>
              <a:buFontTx/>
              <a:buNone/>
            </a:pPr>
            <a:endParaRPr lang="en-US" sz="2800" dirty="0" smtClean="0">
              <a:solidFill>
                <a:srgbClr val="0000FF"/>
              </a:solidFill>
              <a:ea typeface="ＭＳ Ｐゴシック" charset="-128"/>
              <a:cs typeface="ＭＳ Ｐゴシック" charset="-128"/>
            </a:endParaRPr>
          </a:p>
          <a:p>
            <a:pPr eaLnBrk="1" hangingPunct="1">
              <a:lnSpc>
                <a:spcPct val="80000"/>
              </a:lnSpc>
              <a:buFontTx/>
              <a:buNone/>
            </a:pPr>
            <a:r>
              <a:rPr lang="en-US" sz="2800" dirty="0" smtClean="0">
                <a:solidFill>
                  <a:srgbClr val="0000FF"/>
                </a:solidFill>
                <a:ea typeface="ＭＳ Ｐゴシック" charset="-128"/>
                <a:cs typeface="ＭＳ Ｐゴシック" charset="-128"/>
              </a:rPr>
              <a:t>	</a:t>
            </a:r>
            <a:r>
              <a:rPr lang="en-US" sz="2800" dirty="0" smtClean="0">
                <a:ea typeface="ＭＳ Ｐゴシック" charset="-128"/>
                <a:cs typeface="ＭＳ Ｐゴシック" charset="-128"/>
              </a:rPr>
              <a:t>When not flaring, coronal magnetic evolution should be nearly ideal </a:t>
            </a:r>
            <a:r>
              <a:rPr lang="en-US" sz="2800" dirty="0" smtClean="0">
                <a:ea typeface="ＭＳ Ｐゴシック" charset="-128"/>
                <a:cs typeface="ＭＳ Ｐゴシック" charset="-128"/>
                <a:sym typeface="Wingdings"/>
              </a:rPr>
              <a:t>==&gt;</a:t>
            </a:r>
            <a:r>
              <a:rPr lang="en-US" sz="2800" dirty="0" smtClean="0">
                <a:ea typeface="ＭＳ Ｐゴシック" charset="-128"/>
                <a:cs typeface="ＭＳ Ｐゴシック" charset="-128"/>
                <a:sym typeface="SymbolProp BT" pitchFamily="18" charset="2"/>
              </a:rPr>
              <a:t> </a:t>
            </a:r>
            <a:r>
              <a:rPr lang="en-US" sz="2800" b="1" u="sng" dirty="0" smtClean="0">
                <a:ea typeface="ＭＳ Ｐゴシック" charset="-128"/>
                <a:cs typeface="ＭＳ Ｐゴシック" charset="-128"/>
                <a:sym typeface="SymbolProp BT" pitchFamily="18" charset="2"/>
              </a:rPr>
              <a:t>magnetic connectivity is preserved</a:t>
            </a:r>
            <a:r>
              <a:rPr lang="en-US" sz="2800" dirty="0" smtClean="0">
                <a:ea typeface="ＭＳ Ｐゴシック" charset="-128"/>
                <a:cs typeface="ＭＳ Ｐゴシック" charset="-128"/>
                <a:sym typeface="SymbolProp BT" pitchFamily="18" charset="2"/>
              </a:rPr>
              <a:t>.</a:t>
            </a:r>
            <a:endParaRPr lang="en-US" sz="2800" dirty="0" smtClean="0">
              <a:ea typeface="ＭＳ Ｐゴシック" charset="-128"/>
              <a:cs typeface="ＭＳ Ｐゴシック" charset="-128"/>
            </a:endParaRPr>
          </a:p>
          <a:p>
            <a:pPr eaLnBrk="1" hangingPunct="1">
              <a:lnSpc>
                <a:spcPct val="80000"/>
              </a:lnSpc>
              <a:buFontTx/>
              <a:buNone/>
            </a:pPr>
            <a:endParaRPr lang="en-US" sz="2800" dirty="0" smtClean="0">
              <a:solidFill>
                <a:srgbClr val="FF0000"/>
              </a:solidFill>
              <a:ea typeface="ＭＳ Ｐゴシック" charset="-128"/>
              <a:cs typeface="ＭＳ Ｐゴシック" charset="-128"/>
            </a:endParaRPr>
          </a:p>
          <a:p>
            <a:pPr eaLnBrk="1" hangingPunct="1">
              <a:lnSpc>
                <a:spcPct val="80000"/>
              </a:lnSpc>
              <a:buFontTx/>
              <a:buNone/>
            </a:pPr>
            <a:r>
              <a:rPr lang="en-US" sz="2800" dirty="0" smtClean="0">
                <a:solidFill>
                  <a:srgbClr val="FF0000"/>
                </a:solidFill>
                <a:ea typeface="ＭＳ Ｐゴシック" charset="-128"/>
                <a:cs typeface="ＭＳ Ｐゴシック" charset="-128"/>
              </a:rPr>
              <a:t>	</a:t>
            </a:r>
            <a:r>
              <a:rPr lang="en-US" sz="2800" dirty="0" smtClean="0">
                <a:solidFill>
                  <a:srgbClr val="3366FF"/>
                </a:solidFill>
                <a:ea typeface="ＭＳ Ｐゴシック" charset="-128"/>
                <a:cs typeface="ＭＳ Ｐゴシック" charset="-128"/>
              </a:rPr>
              <a:t>While </a:t>
            </a:r>
            <a:r>
              <a:rPr lang="en-US" sz="2800" b="1" dirty="0" smtClean="0">
                <a:solidFill>
                  <a:srgbClr val="3366FF"/>
                </a:solidFill>
                <a:ea typeface="ＭＳ Ｐゴシック" charset="-128"/>
                <a:cs typeface="ＭＳ Ｐゴシック" charset="-128"/>
              </a:rPr>
              <a:t>B</a:t>
            </a:r>
            <a:r>
              <a:rPr lang="en-US" sz="2800" baseline="-25000" dirty="0" smtClean="0">
                <a:solidFill>
                  <a:srgbClr val="3366FF"/>
                </a:solidFill>
                <a:ea typeface="ＭＳ Ｐゴシック" charset="-128"/>
                <a:cs typeface="ＭＳ Ｐゴシック" charset="-128"/>
              </a:rPr>
              <a:t>cor</a:t>
            </a:r>
            <a:r>
              <a:rPr lang="en-US" sz="2800" dirty="0" smtClean="0">
                <a:solidFill>
                  <a:srgbClr val="3366FF"/>
                </a:solidFill>
                <a:ea typeface="ＭＳ Ｐゴシック" charset="-128"/>
                <a:cs typeface="ＭＳ Ｐゴシック" charset="-128"/>
              </a:rPr>
              <a:t> can evolve on its own, changes in the photo-</a:t>
            </a:r>
            <a:r>
              <a:rPr lang="en-US" sz="2800" dirty="0" err="1" smtClean="0">
                <a:solidFill>
                  <a:srgbClr val="3366FF"/>
                </a:solidFill>
                <a:ea typeface="ＭＳ Ｐゴシック" charset="-128"/>
                <a:cs typeface="ＭＳ Ｐゴシック" charset="-128"/>
              </a:rPr>
              <a:t>spheric</a:t>
            </a:r>
            <a:r>
              <a:rPr lang="en-US" sz="2800" dirty="0" smtClean="0">
                <a:solidFill>
                  <a:srgbClr val="3366FF"/>
                </a:solidFill>
                <a:ea typeface="ＭＳ Ｐゴシック" charset="-128"/>
                <a:cs typeface="ＭＳ Ｐゴシック" charset="-128"/>
              </a:rPr>
              <a:t> field </a:t>
            </a:r>
            <a:r>
              <a:rPr lang="en-US" sz="2800" b="1" dirty="0" smtClean="0">
                <a:solidFill>
                  <a:srgbClr val="3366FF"/>
                </a:solidFill>
                <a:ea typeface="ＭＳ Ｐゴシック" charset="-128"/>
                <a:cs typeface="ＭＳ Ｐゴシック" charset="-128"/>
              </a:rPr>
              <a:t>B</a:t>
            </a:r>
            <a:r>
              <a:rPr lang="en-US" sz="2800" baseline="-25000" dirty="0" smtClean="0">
                <a:solidFill>
                  <a:srgbClr val="3366FF"/>
                </a:solidFill>
                <a:ea typeface="ＭＳ Ｐゴシック" charset="-128"/>
                <a:cs typeface="ＭＳ Ｐゴシック" charset="-128"/>
              </a:rPr>
              <a:t>ph</a:t>
            </a:r>
            <a:r>
              <a:rPr lang="en-US" sz="2800" dirty="0" smtClean="0">
                <a:solidFill>
                  <a:srgbClr val="3366FF"/>
                </a:solidFill>
                <a:ea typeface="ＭＳ Ｐゴシック" charset="-128"/>
                <a:cs typeface="ＭＳ Ｐゴシック" charset="-128"/>
              </a:rPr>
              <a:t> </a:t>
            </a:r>
            <a:r>
              <a:rPr lang="en-US" sz="2800" i="1" u="sng" dirty="0" smtClean="0">
                <a:solidFill>
                  <a:srgbClr val="3366FF"/>
                </a:solidFill>
                <a:ea typeface="ＭＳ Ｐゴシック" charset="-128"/>
                <a:cs typeface="ＭＳ Ｐゴシック" charset="-128"/>
              </a:rPr>
              <a:t>will</a:t>
            </a:r>
            <a:r>
              <a:rPr lang="en-US" sz="2800" dirty="0" smtClean="0">
                <a:solidFill>
                  <a:srgbClr val="3366FF"/>
                </a:solidFill>
                <a:ea typeface="ＭＳ Ｐゴシック" charset="-128"/>
                <a:cs typeface="ＭＳ Ｐゴシック" charset="-128"/>
              </a:rPr>
              <a:t> induce changes in the coronal field </a:t>
            </a:r>
            <a:r>
              <a:rPr lang="en-US" sz="2800" b="1" dirty="0" smtClean="0">
                <a:solidFill>
                  <a:srgbClr val="3366FF"/>
                </a:solidFill>
                <a:ea typeface="ＭＳ Ｐゴシック" charset="-128"/>
                <a:cs typeface="ＭＳ Ｐゴシック" charset="-128"/>
              </a:rPr>
              <a:t>B</a:t>
            </a:r>
            <a:r>
              <a:rPr lang="en-US" sz="2800" baseline="-25000" dirty="0" smtClean="0">
                <a:solidFill>
                  <a:srgbClr val="3366FF"/>
                </a:solidFill>
                <a:ea typeface="ＭＳ Ｐゴシック" charset="-128"/>
                <a:cs typeface="ＭＳ Ｐゴシック" charset="-128"/>
              </a:rPr>
              <a:t>cor</a:t>
            </a:r>
            <a:r>
              <a:rPr lang="en-US" sz="2800" dirty="0" smtClean="0">
                <a:solidFill>
                  <a:srgbClr val="3366FF"/>
                </a:solidFill>
                <a:ea typeface="ＭＳ Ｐゴシック" charset="-128"/>
                <a:cs typeface="ＭＳ Ｐゴシック" charset="-128"/>
              </a:rPr>
              <a:t>.</a:t>
            </a:r>
          </a:p>
          <a:p>
            <a:pPr eaLnBrk="1" hangingPunct="1">
              <a:lnSpc>
                <a:spcPct val="80000"/>
              </a:lnSpc>
              <a:buFontTx/>
              <a:buNone/>
            </a:pPr>
            <a:endParaRPr lang="en-US" sz="2800" dirty="0" smtClean="0">
              <a:solidFill>
                <a:srgbClr val="FF0000"/>
              </a:solidFill>
              <a:ea typeface="ＭＳ Ｐゴシック" charset="-128"/>
              <a:cs typeface="ＭＳ Ｐゴシック" charset="-128"/>
            </a:endParaRPr>
          </a:p>
          <a:p>
            <a:pPr eaLnBrk="1" hangingPunct="1">
              <a:lnSpc>
                <a:spcPct val="80000"/>
              </a:lnSpc>
              <a:buFontTx/>
              <a:buNone/>
            </a:pPr>
            <a:r>
              <a:rPr lang="en-US" sz="2800" dirty="0" smtClean="0">
                <a:solidFill>
                  <a:srgbClr val="FF0000"/>
                </a:solidFill>
                <a:ea typeface="ＭＳ Ｐゴシック" charset="-128"/>
                <a:cs typeface="ＭＳ Ｐゴシック" charset="-128"/>
              </a:rPr>
              <a:t>	</a:t>
            </a:r>
            <a:r>
              <a:rPr lang="en-US" sz="2800" dirty="0" smtClean="0">
                <a:ea typeface="ＭＳ Ｐゴシック" charset="-128"/>
                <a:cs typeface="ＭＳ Ｐゴシック" charset="-128"/>
              </a:rPr>
              <a:t>In addition, following active region (AR) fields in time can provide information about their </a:t>
            </a:r>
            <a:r>
              <a:rPr lang="en-US" sz="2800" b="1" u="sng" dirty="0" smtClean="0">
                <a:ea typeface="ＭＳ Ｐゴシック" charset="-128"/>
                <a:cs typeface="ＭＳ Ｐゴシック" charset="-128"/>
              </a:rPr>
              <a:t>history</a:t>
            </a:r>
            <a:r>
              <a:rPr lang="en-US" sz="2800" dirty="0" smtClean="0">
                <a:ea typeface="ＭＳ Ｐゴシック" charset="-128"/>
                <a:cs typeface="ＭＳ Ｐゴシック" charset="-128"/>
              </a:rPr>
              <a:t> and </a:t>
            </a:r>
            <a:r>
              <a:rPr lang="en-US" sz="2800" b="1" u="sng" dirty="0" smtClean="0">
                <a:ea typeface="ＭＳ Ｐゴシック" charset="-128"/>
                <a:cs typeface="ＭＳ Ｐゴシック" charset="-128"/>
              </a:rPr>
              <a:t>development</a:t>
            </a:r>
            <a:r>
              <a:rPr lang="en-US" sz="2800" dirty="0" smtClean="0">
                <a:ea typeface="ＭＳ Ｐゴシック" charset="-128"/>
                <a:cs typeface="ＭＳ Ｐゴシック" charset="-128"/>
              </a:rPr>
              <a:t>.</a:t>
            </a:r>
          </a:p>
          <a:p>
            <a:pPr eaLnBrk="1" hangingPunct="1">
              <a:lnSpc>
                <a:spcPct val="80000"/>
              </a:lnSpc>
              <a:buFontTx/>
              <a:buNone/>
            </a:pPr>
            <a:endParaRPr lang="en-US" sz="2800" dirty="0" smtClean="0">
              <a:solidFill>
                <a:srgbClr val="0000FF"/>
              </a:solidFill>
              <a:ea typeface="ＭＳ Ｐゴシック" charset="-128"/>
              <a:cs typeface="ＭＳ Ｐゴシック" charset="-128"/>
            </a:endParaRPr>
          </a:p>
          <a:p>
            <a:pPr eaLnBrk="1" hangingPunct="1">
              <a:lnSpc>
                <a:spcPct val="80000"/>
              </a:lnSpc>
              <a:buFontTx/>
              <a:buNone/>
            </a:pPr>
            <a:endParaRPr lang="en-US" sz="2800" dirty="0" smtClean="0">
              <a:solidFill>
                <a:srgbClr val="FF0000"/>
              </a:solidFill>
              <a:ea typeface="ＭＳ Ｐゴシック" charset="-128"/>
              <a:cs typeface="ＭＳ Ｐゴシック" charset="-128"/>
            </a:endParaRPr>
          </a:p>
          <a:p>
            <a:pPr eaLnBrk="1" hangingPunct="1">
              <a:lnSpc>
                <a:spcPct val="80000"/>
              </a:lnSpc>
              <a:buFontTx/>
              <a:buNone/>
            </a:pPr>
            <a:endParaRPr lang="en-US" sz="2800" dirty="0">
              <a:solidFill>
                <a:srgbClr val="FF0000"/>
              </a:solidFill>
              <a:ea typeface="ＭＳ Ｐゴシック" charset="-128"/>
              <a:cs typeface="ＭＳ Ｐゴシック" charset="-128"/>
            </a:endParaRPr>
          </a:p>
          <a:p>
            <a:pPr eaLnBrk="1" hangingPunct="1">
              <a:lnSpc>
                <a:spcPct val="80000"/>
              </a:lnSpc>
              <a:buFontTx/>
              <a:buNone/>
            </a:pPr>
            <a:r>
              <a:rPr lang="en-US" sz="2800" dirty="0" smtClean="0">
                <a:ea typeface="ＭＳ Ｐゴシック" charset="-128"/>
                <a:cs typeface="ＭＳ Ｐゴシック" charset="-128"/>
              </a:rPr>
              <a:t>	</a:t>
            </a:r>
            <a:endParaRPr lang="en-US" sz="2800" i="1" dirty="0">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5" name="Content Placeholder 2"/>
          <p:cNvSpPr>
            <a:spLocks noGrp="1"/>
          </p:cNvSpPr>
          <p:nvPr>
            <p:ph idx="1"/>
          </p:nvPr>
        </p:nvSpPr>
        <p:spPr>
          <a:xfrm>
            <a:off x="-228600" y="152400"/>
            <a:ext cx="9372600" cy="914400"/>
          </a:xfrm>
        </p:spPr>
        <p:txBody>
          <a:bodyPr/>
          <a:lstStyle/>
          <a:p>
            <a:pPr>
              <a:buNone/>
            </a:pPr>
            <a:r>
              <a:rPr lang="en-US" sz="2800" dirty="0" smtClean="0">
                <a:solidFill>
                  <a:schemeClr val="bg1"/>
                </a:solidFill>
                <a:ea typeface="ＭＳ Ｐゴシック" charset="-128"/>
                <a:cs typeface="ＭＳ Ｐゴシック" charset="-128"/>
              </a:rPr>
              <a:t>	</a:t>
            </a:r>
            <a:r>
              <a:rPr lang="en-US" sz="2800" dirty="0" smtClean="0">
                <a:ea typeface="ＭＳ Ｐゴシック" charset="-128"/>
                <a:cs typeface="ＭＳ Ｐゴシック" charset="-128"/>
              </a:rPr>
              <a:t>Fundamentally, the photospheric field is the “source” of the coronal field; the two regions are magnetically coupled.</a:t>
            </a:r>
          </a:p>
        </p:txBody>
      </p:sp>
      <p:sp>
        <p:nvSpPr>
          <p:cNvPr id="33796" name="TextBox 4"/>
          <p:cNvSpPr txBox="1">
            <a:spLocks noChangeArrowheads="1"/>
          </p:cNvSpPr>
          <p:nvPr/>
        </p:nvSpPr>
        <p:spPr bwMode="auto">
          <a:xfrm>
            <a:off x="990600" y="6400800"/>
            <a:ext cx="4648200" cy="369888"/>
          </a:xfrm>
          <a:prstGeom prst="rect">
            <a:avLst/>
          </a:prstGeom>
          <a:noFill/>
          <a:ln w="9525">
            <a:noFill/>
            <a:miter lim="800000"/>
            <a:headEnd/>
            <a:tailEnd/>
          </a:ln>
        </p:spPr>
        <p:txBody>
          <a:bodyPr>
            <a:prstTxWarp prst="textNoShape">
              <a:avLst/>
            </a:prstTxWarp>
            <a:spAutoFit/>
          </a:bodyPr>
          <a:lstStyle/>
          <a:p>
            <a:r>
              <a:rPr lang="en-US" dirty="0">
                <a:solidFill>
                  <a:srgbClr val="0000FF"/>
                </a:solidFill>
              </a:rPr>
              <a:t>Credit: Hinode/SOT Team; LMSAL, NASA  </a:t>
            </a:r>
          </a:p>
        </p:txBody>
      </p:sp>
      <p:sp>
        <p:nvSpPr>
          <p:cNvPr id="6" name="Rectangle 2"/>
          <p:cNvSpPr txBox="1">
            <a:spLocks noChangeArrowheads="1"/>
          </p:cNvSpPr>
          <p:nvPr/>
        </p:nvSpPr>
        <p:spPr bwMode="auto">
          <a:xfrm>
            <a:off x="152400" y="152400"/>
            <a:ext cx="8991600" cy="914400"/>
          </a:xfrm>
          <a:prstGeom prst="rect">
            <a:avLst/>
          </a:prstGeom>
          <a:noFill/>
          <a:ln w="9525">
            <a:noFill/>
            <a:miter lim="800000"/>
            <a:headEnd/>
            <a:tailEnd/>
          </a:ln>
        </p:spPr>
        <p:txBody>
          <a:bodyPr anchor="ctr">
            <a:prstTxWarp prst="textNoShape">
              <a:avLst/>
            </a:prstTxWarp>
          </a:bodyPr>
          <a:lstStyle/>
          <a:p>
            <a:pPr>
              <a:defRPr/>
            </a:pPr>
            <a:endParaRPr lang="en-US" sz="3200" dirty="0">
              <a:latin typeface="+mj-lt"/>
            </a:endParaRPr>
          </a:p>
        </p:txBody>
      </p:sp>
      <p:pic>
        <p:nvPicPr>
          <p:cNvPr id="8" name="trilobite_small.mov">
            <a:hlinkClick r:id="" action="ppaction://media"/>
          </p:cNvPr>
          <p:cNvPicPr/>
          <p:nvPr>
            <a:videoFile r:link="rId1"/>
          </p:nvPr>
        </p:nvPicPr>
        <p:blipFill>
          <a:blip r:embed="rId3"/>
          <a:stretch>
            <a:fillRect/>
          </a:stretch>
        </p:blipFill>
        <p:spPr>
          <a:xfrm>
            <a:off x="0" y="1143000"/>
            <a:ext cx="9144000" cy="51435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a:xfrm>
            <a:off x="152400" y="76200"/>
            <a:ext cx="8991600" cy="1143000"/>
          </a:xfrm>
        </p:spPr>
        <p:txBody>
          <a:bodyPr/>
          <a:lstStyle/>
          <a:p>
            <a:pPr algn="l"/>
            <a:r>
              <a:rPr lang="en-US" sz="3200" dirty="0" smtClean="0">
                <a:ea typeface="ＭＳ Ｐゴシック" charset="-128"/>
                <a:cs typeface="ＭＳ Ｐゴシック" charset="-128"/>
              </a:rPr>
              <a:t>What physical processes produce the electric currents that store energy in </a:t>
            </a:r>
            <a:r>
              <a:rPr lang="en-US" sz="3200" b="1" dirty="0" smtClean="0">
                <a:ea typeface="ＭＳ Ｐゴシック" charset="-128"/>
                <a:cs typeface="ＭＳ Ｐゴシック" charset="-128"/>
              </a:rPr>
              <a:t>B</a:t>
            </a:r>
            <a:r>
              <a:rPr lang="en-US" sz="3200" baseline="-25000" dirty="0" smtClean="0">
                <a:ea typeface="ＭＳ Ｐゴシック" charset="-128"/>
                <a:cs typeface="ＭＳ Ｐゴシック" charset="-128"/>
              </a:rPr>
              <a:t>cor</a:t>
            </a:r>
            <a:r>
              <a:rPr lang="en-US" sz="3200" dirty="0" smtClean="0">
                <a:ea typeface="ＭＳ Ｐゴシック" charset="-128"/>
                <a:cs typeface="ＭＳ Ｐゴシック" charset="-128"/>
              </a:rPr>
              <a:t>?  Two options are:</a:t>
            </a:r>
          </a:p>
        </p:txBody>
      </p:sp>
      <p:sp>
        <p:nvSpPr>
          <p:cNvPr id="37891" name="Content Placeholder 2"/>
          <p:cNvSpPr>
            <a:spLocks noGrp="1"/>
          </p:cNvSpPr>
          <p:nvPr>
            <p:ph idx="1"/>
          </p:nvPr>
        </p:nvSpPr>
        <p:spPr>
          <a:xfrm>
            <a:off x="152400" y="1295400"/>
            <a:ext cx="8839200" cy="5486400"/>
          </a:xfrm>
        </p:spPr>
        <p:txBody>
          <a:bodyPr/>
          <a:lstStyle/>
          <a:p>
            <a:pPr marL="514350" indent="-514350"/>
            <a:r>
              <a:rPr lang="en-US" sz="2800" dirty="0" smtClean="0">
                <a:solidFill>
                  <a:srgbClr val="0000FF"/>
                </a:solidFill>
                <a:ea typeface="ＭＳ Ｐゴシック" charset="-128"/>
                <a:cs typeface="ＭＳ Ｐゴシック" charset="-128"/>
              </a:rPr>
              <a:t>Currents could form in the interior, then emerge into the corona.</a:t>
            </a:r>
          </a:p>
          <a:p>
            <a:pPr marL="914400" lvl="1" indent="-514350"/>
            <a:r>
              <a:rPr lang="en-US" sz="2400" dirty="0" smtClean="0"/>
              <a:t>Current-carrying magnetic fields have been observed to emerge (e.g., Leka et al. 1996, Okamoto et al. 2008).</a:t>
            </a:r>
            <a:endParaRPr lang="en-US" dirty="0" smtClean="0">
              <a:solidFill>
                <a:srgbClr val="0000FF"/>
              </a:solidFill>
            </a:endParaRPr>
          </a:p>
          <a:p>
            <a:pPr marL="514350" indent="-514350"/>
            <a:r>
              <a:rPr lang="en-US" sz="2800" dirty="0" smtClean="0">
                <a:solidFill>
                  <a:srgbClr val="0000FF"/>
                </a:solidFill>
                <a:ea typeface="ＭＳ Ｐゴシック" charset="-128"/>
                <a:cs typeface="ＭＳ Ｐゴシック" charset="-128"/>
              </a:rPr>
              <a:t>Photospheric evolution could induce currents in already-emerged coronal magnetic fields.</a:t>
            </a:r>
          </a:p>
          <a:p>
            <a:pPr marL="914400" lvl="1" indent="-514350"/>
            <a:r>
              <a:rPr lang="en-US" sz="2400" dirty="0" smtClean="0"/>
              <a:t>From simple scalings, McClymont &amp; Fisher (1989) argued  induced currents would be </a:t>
            </a:r>
            <a:r>
              <a:rPr lang="en-US" sz="2400" u="sng" dirty="0" smtClean="0"/>
              <a:t>too weak</a:t>
            </a:r>
            <a:r>
              <a:rPr lang="en-US" sz="2400" dirty="0" smtClean="0"/>
              <a:t> to power large flares.</a:t>
            </a:r>
          </a:p>
          <a:p>
            <a:pPr marL="914400" lvl="1" indent="-514350"/>
            <a:r>
              <a:rPr lang="en-US" sz="2400" dirty="0" smtClean="0"/>
              <a:t>Detailed studies by Longcope et al. (2007) and Kazachenko et al. (2009) suggest strong enough currents </a:t>
            </a:r>
            <a:r>
              <a:rPr lang="en-US" sz="2400" u="sng" dirty="0" smtClean="0"/>
              <a:t>can</a:t>
            </a:r>
            <a:r>
              <a:rPr lang="en-US" sz="2400" dirty="0" smtClean="0"/>
              <a:t> be induced.</a:t>
            </a:r>
          </a:p>
          <a:p>
            <a:pPr marL="914400" lvl="1" indent="-514350">
              <a:buFont typeface="Arial" charset="0"/>
              <a:buNone/>
            </a:pPr>
            <a:r>
              <a:rPr lang="en-US" sz="2400" dirty="0" smtClean="0"/>
              <a:t> </a:t>
            </a:r>
          </a:p>
          <a:p>
            <a:pPr marL="514350" indent="-514350" algn="ctr">
              <a:buFont typeface="Arial" charset="0"/>
              <a:buNone/>
            </a:pPr>
            <a:r>
              <a:rPr lang="en-US" sz="2800" i="1" dirty="0" smtClean="0">
                <a:solidFill>
                  <a:srgbClr val="0000FF"/>
                </a:solidFill>
                <a:ea typeface="ＭＳ Ｐゴシック" charset="-128"/>
                <a:cs typeface="ＭＳ Ｐゴシック" charset="-128"/>
              </a:rPr>
              <a:t>Both models involve slow buildup, then sudden release.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chrijver_cartoon.jpg"/>
          <p:cNvPicPr>
            <a:picLocks noChangeAspect="1"/>
          </p:cNvPicPr>
          <p:nvPr/>
        </p:nvPicPr>
        <p:blipFill>
          <a:blip r:embed="rId2"/>
          <a:stretch>
            <a:fillRect/>
          </a:stretch>
        </p:blipFill>
        <p:spPr>
          <a:xfrm>
            <a:off x="2819400" y="1365344"/>
            <a:ext cx="5638800" cy="3892456"/>
          </a:xfrm>
          <a:prstGeom prst="rect">
            <a:avLst/>
          </a:prstGeom>
        </p:spPr>
      </p:pic>
      <p:pic>
        <p:nvPicPr>
          <p:cNvPr id="5" name="Picture 4"/>
          <p:cNvPicPr>
            <a:picLocks noChangeAspect="1"/>
          </p:cNvPicPr>
          <p:nvPr/>
        </p:nvPicPr>
        <p:blipFill>
          <a:blip r:embed="rId3"/>
          <a:stretch>
            <a:fillRect/>
          </a:stretch>
        </p:blipFill>
        <p:spPr>
          <a:xfrm>
            <a:off x="609600" y="5138020"/>
            <a:ext cx="7543800" cy="1632668"/>
          </a:xfrm>
          <a:prstGeom prst="rect">
            <a:avLst/>
          </a:prstGeom>
        </p:spPr>
      </p:pic>
      <p:sp>
        <p:nvSpPr>
          <p:cNvPr id="37890" name="Title 1"/>
          <p:cNvSpPr>
            <a:spLocks noGrp="1"/>
          </p:cNvSpPr>
          <p:nvPr>
            <p:ph type="title"/>
          </p:nvPr>
        </p:nvSpPr>
        <p:spPr>
          <a:xfrm>
            <a:off x="152400" y="76200"/>
            <a:ext cx="8991600" cy="1143000"/>
          </a:xfrm>
        </p:spPr>
        <p:txBody>
          <a:bodyPr/>
          <a:lstStyle/>
          <a:p>
            <a:pPr algn="l"/>
            <a:r>
              <a:rPr lang="en-US" sz="3200" dirty="0" smtClean="0">
                <a:ea typeface="ＭＳ Ｐゴシック" charset="-128"/>
                <a:cs typeface="ＭＳ Ｐゴシック" charset="-128"/>
              </a:rPr>
              <a:t>If the currents that drive flares and CMEs form in the interior, then to understand and predict these:</a:t>
            </a:r>
          </a:p>
        </p:txBody>
      </p:sp>
      <p:sp>
        <p:nvSpPr>
          <p:cNvPr id="37891" name="Content Placeholder 2"/>
          <p:cNvSpPr>
            <a:spLocks noGrp="1"/>
          </p:cNvSpPr>
          <p:nvPr>
            <p:ph idx="1"/>
          </p:nvPr>
        </p:nvSpPr>
        <p:spPr>
          <a:xfrm>
            <a:off x="-304800" y="1371600"/>
            <a:ext cx="4648200" cy="5486400"/>
          </a:xfrm>
        </p:spPr>
        <p:txBody>
          <a:bodyPr/>
          <a:lstStyle/>
          <a:p>
            <a:pPr marL="514350" indent="-514350">
              <a:buNone/>
            </a:pPr>
            <a:r>
              <a:rPr lang="en-US" sz="2800" dirty="0" smtClean="0">
                <a:solidFill>
                  <a:srgbClr val="0000FF"/>
                </a:solidFill>
                <a:ea typeface="ＭＳ Ｐゴシック" charset="-128"/>
                <a:cs typeface="ＭＳ Ｐゴシック" charset="-128"/>
              </a:rPr>
              <a:t>	1) Coronal “susceptibility” to destabilization from emergence must be understood;   </a:t>
            </a:r>
          </a:p>
          <a:p>
            <a:pPr marL="514350" indent="-514350">
              <a:buNone/>
            </a:pPr>
            <a:endParaRPr lang="en-US" sz="2800" dirty="0" smtClean="0">
              <a:solidFill>
                <a:srgbClr val="0000FF"/>
              </a:solidFill>
              <a:ea typeface="ＭＳ Ｐゴシック" charset="-128"/>
              <a:cs typeface="ＭＳ Ｐゴシック" charset="-128"/>
            </a:endParaRPr>
          </a:p>
          <a:p>
            <a:pPr marL="514350" indent="-514350">
              <a:buNone/>
            </a:pPr>
            <a:r>
              <a:rPr lang="en-US" sz="2800" dirty="0" smtClean="0">
                <a:solidFill>
                  <a:srgbClr val="0000FF"/>
                </a:solidFill>
                <a:ea typeface="ＭＳ Ｐゴシック" charset="-128"/>
                <a:cs typeface="ＭＳ Ｐゴシック" charset="-128"/>
              </a:rPr>
              <a:t>	2) Observers must be able to detect the emergence of new flux!</a:t>
            </a:r>
          </a:p>
        </p:txBody>
      </p:sp>
      <p:sp>
        <p:nvSpPr>
          <p:cNvPr id="6" name="TextBox 4"/>
          <p:cNvSpPr txBox="1">
            <a:spLocks noChangeArrowheads="1"/>
          </p:cNvSpPr>
          <p:nvPr/>
        </p:nvSpPr>
        <p:spPr bwMode="auto">
          <a:xfrm>
            <a:off x="3048000" y="6400800"/>
            <a:ext cx="4800600" cy="369888"/>
          </a:xfrm>
          <a:prstGeom prst="rect">
            <a:avLst/>
          </a:prstGeom>
          <a:noFill/>
          <a:ln w="9525">
            <a:noFill/>
            <a:miter lim="800000"/>
            <a:headEnd/>
            <a:tailEnd/>
          </a:ln>
        </p:spPr>
        <p:txBody>
          <a:bodyPr wrap="square">
            <a:prstTxWarp prst="textNoShape">
              <a:avLst/>
            </a:prstTxWarp>
            <a:spAutoFit/>
          </a:bodyPr>
          <a:lstStyle/>
          <a:p>
            <a:r>
              <a:rPr lang="en-US" dirty="0" smtClean="0">
                <a:solidFill>
                  <a:srgbClr val="FF0000"/>
                </a:solidFill>
              </a:rPr>
              <a:t>14:14:43                                            18:14:47      </a:t>
            </a:r>
            <a:endParaRPr lang="en-US" dirty="0">
              <a:solidFill>
                <a:srgbClr val="FF0000"/>
              </a:solidFill>
            </a:endParaRPr>
          </a:p>
        </p:txBody>
      </p:sp>
      <p:sp>
        <p:nvSpPr>
          <p:cNvPr id="7" name="TextBox 4"/>
          <p:cNvSpPr txBox="1">
            <a:spLocks noChangeArrowheads="1"/>
          </p:cNvSpPr>
          <p:nvPr/>
        </p:nvSpPr>
        <p:spPr bwMode="auto">
          <a:xfrm rot="16200000">
            <a:off x="6280944" y="3563035"/>
            <a:ext cx="5029201" cy="646331"/>
          </a:xfrm>
          <a:prstGeom prst="rect">
            <a:avLst/>
          </a:prstGeom>
          <a:noFill/>
          <a:ln w="9525">
            <a:noFill/>
            <a:miter lim="800000"/>
            <a:headEnd/>
            <a:tailEnd/>
          </a:ln>
        </p:spPr>
        <p:txBody>
          <a:bodyPr wrap="square">
            <a:prstTxWarp prst="textNoShape">
              <a:avLst/>
            </a:prstTxWarp>
            <a:spAutoFit/>
          </a:bodyPr>
          <a:lstStyle/>
          <a:p>
            <a:r>
              <a:rPr lang="en-US" dirty="0" smtClean="0">
                <a:solidFill>
                  <a:srgbClr val="0000FF"/>
                </a:solidFill>
              </a:rPr>
              <a:t>Schrijver et al., ApJ v. 675 p.1637 2008, Schrijver ASR v. 43 p. 789 2009  </a:t>
            </a:r>
            <a:endParaRPr lang="en-US" dirty="0">
              <a:solidFill>
                <a:srgbClr val="0000FF"/>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9067800" cy="838200"/>
          </a:xfrm>
        </p:spPr>
        <p:txBody>
          <a:bodyPr/>
          <a:lstStyle/>
          <a:p>
            <a:pPr algn="l"/>
            <a:r>
              <a:rPr lang="en-US" sz="3200" b="1" u="sng" dirty="0" smtClean="0"/>
              <a:t>Note:</a:t>
            </a:r>
            <a:r>
              <a:rPr lang="en-US" sz="3200" dirty="0" smtClean="0"/>
              <a:t> Currents can emerge in two distinct ways!</a:t>
            </a:r>
            <a:endParaRPr lang="en-US" sz="3200" dirty="0"/>
          </a:p>
        </p:txBody>
      </p:sp>
      <p:sp>
        <p:nvSpPr>
          <p:cNvPr id="3" name="Content Placeholder 2"/>
          <p:cNvSpPr>
            <a:spLocks noGrp="1"/>
          </p:cNvSpPr>
          <p:nvPr>
            <p:ph idx="1"/>
          </p:nvPr>
        </p:nvSpPr>
        <p:spPr>
          <a:xfrm>
            <a:off x="-381000" y="4648200"/>
            <a:ext cx="4343400" cy="1371600"/>
          </a:xfrm>
        </p:spPr>
        <p:txBody>
          <a:bodyPr/>
          <a:lstStyle/>
          <a:p>
            <a:pPr>
              <a:buNone/>
            </a:pPr>
            <a:r>
              <a:rPr lang="en-US" sz="2800" dirty="0" smtClean="0">
                <a:solidFill>
                  <a:srgbClr val="0000FF"/>
                </a:solidFill>
              </a:rPr>
              <a:t>	</a:t>
            </a:r>
            <a:r>
              <a:rPr lang="en-US" sz="2400" dirty="0" smtClean="0">
                <a:solidFill>
                  <a:srgbClr val="0000FF"/>
                </a:solidFill>
              </a:rPr>
              <a:t>NB: New flux only emerges along polarity inversion lines!</a:t>
            </a:r>
            <a:endParaRPr lang="en-US" sz="2400" dirty="0">
              <a:solidFill>
                <a:srgbClr val="0000FF"/>
              </a:solidFill>
            </a:endParaRPr>
          </a:p>
        </p:txBody>
      </p:sp>
      <p:pic>
        <p:nvPicPr>
          <p:cNvPr id="4" name="Picture 3" descr="emerging_omega.png"/>
          <p:cNvPicPr>
            <a:picLocks noChangeAspect="1"/>
          </p:cNvPicPr>
          <p:nvPr/>
        </p:nvPicPr>
        <p:blipFill>
          <a:blip r:embed="rId2"/>
          <a:stretch>
            <a:fillRect/>
          </a:stretch>
        </p:blipFill>
        <p:spPr>
          <a:xfrm>
            <a:off x="494750" y="1981200"/>
            <a:ext cx="3239050" cy="2811496"/>
          </a:xfrm>
          <a:prstGeom prst="rect">
            <a:avLst/>
          </a:prstGeom>
        </p:spPr>
      </p:pic>
      <p:pic>
        <p:nvPicPr>
          <p:cNvPr id="5" name="Picture 4" descr="ishii.gif"/>
          <p:cNvPicPr>
            <a:picLocks noChangeAspect="1"/>
          </p:cNvPicPr>
          <p:nvPr/>
        </p:nvPicPr>
        <p:blipFill>
          <a:blip r:embed="rId3"/>
          <a:stretch>
            <a:fillRect/>
          </a:stretch>
        </p:blipFill>
        <p:spPr>
          <a:xfrm>
            <a:off x="4343400" y="2593988"/>
            <a:ext cx="4495800" cy="3121012"/>
          </a:xfrm>
          <a:prstGeom prst="rect">
            <a:avLst/>
          </a:prstGeom>
        </p:spPr>
      </p:pic>
      <p:sp>
        <p:nvSpPr>
          <p:cNvPr id="6" name="TextBox 5"/>
          <p:cNvSpPr txBox="1"/>
          <p:nvPr/>
        </p:nvSpPr>
        <p:spPr>
          <a:xfrm>
            <a:off x="152400" y="1535668"/>
            <a:ext cx="3640390" cy="461665"/>
          </a:xfrm>
          <a:prstGeom prst="rect">
            <a:avLst/>
          </a:prstGeom>
          <a:noFill/>
        </p:spPr>
        <p:txBody>
          <a:bodyPr wrap="none" rtlCol="0">
            <a:spAutoFit/>
          </a:bodyPr>
          <a:lstStyle/>
          <a:p>
            <a:pPr marL="342900" indent="-342900"/>
            <a:r>
              <a:rPr lang="en-US" sz="2400" dirty="0" smtClean="0">
                <a:solidFill>
                  <a:srgbClr val="0000FF"/>
                </a:solidFill>
              </a:rPr>
              <a:t>a) emergence of new flux</a:t>
            </a:r>
            <a:endParaRPr lang="en-US" sz="2400" dirty="0">
              <a:solidFill>
                <a:srgbClr val="0000FF"/>
              </a:solidFill>
            </a:endParaRPr>
          </a:p>
        </p:txBody>
      </p:sp>
      <p:sp>
        <p:nvSpPr>
          <p:cNvPr id="7" name="TextBox 6"/>
          <p:cNvSpPr txBox="1"/>
          <p:nvPr/>
        </p:nvSpPr>
        <p:spPr>
          <a:xfrm>
            <a:off x="4443745" y="1524000"/>
            <a:ext cx="3862055" cy="830997"/>
          </a:xfrm>
          <a:prstGeom prst="rect">
            <a:avLst/>
          </a:prstGeom>
          <a:noFill/>
        </p:spPr>
        <p:txBody>
          <a:bodyPr wrap="none" rtlCol="0">
            <a:spAutoFit/>
          </a:bodyPr>
          <a:lstStyle/>
          <a:p>
            <a:pPr marL="342900" indent="-342900"/>
            <a:r>
              <a:rPr lang="en-US" sz="2400" dirty="0" err="1" smtClean="0">
                <a:solidFill>
                  <a:srgbClr val="0000FF"/>
                </a:solidFill>
              </a:rPr>
              <a:t>b</a:t>
            </a:r>
            <a:r>
              <a:rPr lang="en-US" sz="2400" dirty="0" smtClean="0">
                <a:solidFill>
                  <a:srgbClr val="0000FF"/>
                </a:solidFill>
              </a:rPr>
              <a:t>)  vertical transport of cur-</a:t>
            </a:r>
          </a:p>
          <a:p>
            <a:pPr marL="342900" indent="-342900"/>
            <a:r>
              <a:rPr lang="en-US" sz="2400" dirty="0" smtClean="0">
                <a:solidFill>
                  <a:srgbClr val="0000FF"/>
                </a:solidFill>
              </a:rPr>
              <a:t>rents in emerged flux</a:t>
            </a:r>
            <a:endParaRPr lang="en-US" sz="2400" dirty="0">
              <a:solidFill>
                <a:srgbClr val="0000FF"/>
              </a:solidFill>
            </a:endParaRPr>
          </a:p>
        </p:txBody>
      </p:sp>
      <p:sp>
        <p:nvSpPr>
          <p:cNvPr id="8" name="Content Placeholder 2"/>
          <p:cNvSpPr txBox="1">
            <a:spLocks/>
          </p:cNvSpPr>
          <p:nvPr/>
        </p:nvSpPr>
        <p:spPr bwMode="auto">
          <a:xfrm>
            <a:off x="4267200" y="5715000"/>
            <a:ext cx="50292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srgbClr val="0000FF"/>
                </a:solidFill>
                <a:effectLst/>
                <a:uLnTx/>
                <a:uFillTx/>
                <a:latin typeface="+mn-lt"/>
                <a:ea typeface="ＭＳ Ｐゴシック" pitchFamily="-65" charset="-128"/>
                <a:cs typeface="ＭＳ Ｐゴシック" pitchFamily="-65" charset="-128"/>
              </a:rPr>
              <a:t>	NB: This does </a:t>
            </a:r>
            <a:r>
              <a:rPr kumimoji="0" lang="en-US" sz="2400" b="1" i="1" u="sng" strike="noStrike" kern="1200" cap="none" spc="0" normalizeH="0" baseline="0" noProof="0" dirty="0" smtClean="0">
                <a:ln>
                  <a:noFill/>
                </a:ln>
                <a:solidFill>
                  <a:srgbClr val="0000FF"/>
                </a:solidFill>
                <a:effectLst/>
                <a:uLnTx/>
                <a:uFillTx/>
                <a:latin typeface="+mn-lt"/>
                <a:ea typeface="ＭＳ Ｐゴシック" pitchFamily="-65" charset="-128"/>
                <a:cs typeface="ＭＳ Ｐゴシック" pitchFamily="-65" charset="-128"/>
              </a:rPr>
              <a:t>not</a:t>
            </a:r>
            <a:r>
              <a:rPr kumimoji="0" lang="en-US" sz="2400" b="0" i="0" u="none" strike="noStrike" kern="1200" cap="none" spc="0" normalizeH="0" baseline="0" noProof="0" dirty="0" smtClean="0">
                <a:ln>
                  <a:noFill/>
                </a:ln>
                <a:solidFill>
                  <a:srgbClr val="0000FF"/>
                </a:solidFill>
                <a:effectLst/>
                <a:uLnTx/>
                <a:uFillTx/>
                <a:latin typeface="+mn-lt"/>
                <a:ea typeface="ＭＳ Ｐゴシック" pitchFamily="-65" charset="-128"/>
                <a:cs typeface="ＭＳ Ｐゴシック" pitchFamily="-65" charset="-128"/>
              </a:rPr>
              <a:t> increase total unsigned photospheric flux.</a:t>
            </a:r>
            <a:endParaRPr kumimoji="0" lang="en-US" sz="2400" b="0" i="0" u="none" strike="noStrike" kern="1200" cap="none" spc="0" normalizeH="0" baseline="0" noProof="0" dirty="0">
              <a:ln>
                <a:noFill/>
              </a:ln>
              <a:solidFill>
                <a:srgbClr val="0000FF"/>
              </a:solidFill>
              <a:effectLst/>
              <a:uLnTx/>
              <a:uFillTx/>
              <a:latin typeface="+mn-lt"/>
              <a:ea typeface="ＭＳ Ｐゴシック" pitchFamily="-65" charset="-128"/>
              <a:cs typeface="ＭＳ Ｐゴシック" pitchFamily="-65" charset="-128"/>
            </a:endParaRPr>
          </a:p>
        </p:txBody>
      </p:sp>
      <p:sp>
        <p:nvSpPr>
          <p:cNvPr id="9" name="TextBox 4"/>
          <p:cNvSpPr txBox="1">
            <a:spLocks noChangeArrowheads="1"/>
          </p:cNvSpPr>
          <p:nvPr/>
        </p:nvSpPr>
        <p:spPr bwMode="auto">
          <a:xfrm rot="16200000">
            <a:off x="6962864" y="3095537"/>
            <a:ext cx="3969605" cy="369332"/>
          </a:xfrm>
          <a:prstGeom prst="rect">
            <a:avLst/>
          </a:prstGeom>
          <a:noFill/>
          <a:ln w="9525">
            <a:noFill/>
            <a:miter lim="800000"/>
            <a:headEnd/>
            <a:tailEnd/>
          </a:ln>
        </p:spPr>
        <p:txBody>
          <a:bodyPr wrap="square">
            <a:prstTxWarp prst="textNoShape">
              <a:avLst/>
            </a:prstTxWarp>
            <a:spAutoFit/>
          </a:bodyPr>
          <a:lstStyle/>
          <a:p>
            <a:r>
              <a:rPr lang="en-US" dirty="0" smtClean="0">
                <a:solidFill>
                  <a:srgbClr val="0000FF"/>
                </a:solidFill>
              </a:rPr>
              <a:t> Ishii et al.,  ApJ v.499, p.898 1998</a:t>
            </a:r>
            <a:endParaRPr lang="en-US" dirty="0">
              <a:solidFill>
                <a:srgbClr val="0000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a:xfrm>
            <a:off x="152400" y="76200"/>
            <a:ext cx="8991600" cy="1143000"/>
          </a:xfrm>
        </p:spPr>
        <p:txBody>
          <a:bodyPr/>
          <a:lstStyle/>
          <a:p>
            <a:pPr algn="l"/>
            <a:r>
              <a:rPr lang="en-US" sz="3200" dirty="0" smtClean="0">
                <a:ea typeface="ＭＳ Ｐゴシック" charset="-128"/>
                <a:cs typeface="ＭＳ Ｐゴシック" charset="-128"/>
              </a:rPr>
              <a:t>If coronal currents induced by post-emergence photospheric evolution drive flares and CMEs, then:</a:t>
            </a:r>
          </a:p>
        </p:txBody>
      </p:sp>
      <p:sp>
        <p:nvSpPr>
          <p:cNvPr id="37891" name="Content Placeholder 2"/>
          <p:cNvSpPr>
            <a:spLocks noGrp="1"/>
          </p:cNvSpPr>
          <p:nvPr>
            <p:ph idx="1"/>
          </p:nvPr>
        </p:nvSpPr>
        <p:spPr>
          <a:xfrm>
            <a:off x="-152400" y="1752600"/>
            <a:ext cx="4191000" cy="5486400"/>
          </a:xfrm>
        </p:spPr>
        <p:txBody>
          <a:bodyPr/>
          <a:lstStyle/>
          <a:p>
            <a:pPr marL="514350" indent="-514350">
              <a:buNone/>
            </a:pPr>
            <a:r>
              <a:rPr lang="en-US" sz="2800" dirty="0" smtClean="0">
                <a:solidFill>
                  <a:srgbClr val="0000FF"/>
                </a:solidFill>
                <a:ea typeface="ＭＳ Ｐゴシック" charset="-128"/>
                <a:cs typeface="ＭＳ Ｐゴシック" charset="-128"/>
              </a:rPr>
              <a:t>	The evolving coronal magnetic field must be modeled!</a:t>
            </a:r>
          </a:p>
          <a:p>
            <a:pPr marL="514350" indent="-514350">
              <a:buNone/>
            </a:pPr>
            <a:endParaRPr lang="en-US" sz="2800" dirty="0" smtClean="0">
              <a:solidFill>
                <a:srgbClr val="0000FF"/>
              </a:solidFill>
              <a:ea typeface="ＭＳ Ｐゴシック" charset="-128"/>
              <a:cs typeface="ＭＳ Ｐゴシック" charset="-128"/>
            </a:endParaRPr>
          </a:p>
          <a:p>
            <a:pPr marL="514350" indent="-514350">
              <a:buNone/>
            </a:pPr>
            <a:endParaRPr lang="en-US" sz="2800" dirty="0" smtClean="0">
              <a:solidFill>
                <a:srgbClr val="0000FF"/>
              </a:solidFill>
              <a:ea typeface="ＭＳ Ｐゴシック" charset="-128"/>
              <a:cs typeface="ＭＳ Ｐゴシック" charset="-128"/>
            </a:endParaRPr>
          </a:p>
          <a:p>
            <a:pPr marL="514350" indent="-514350">
              <a:buNone/>
            </a:pPr>
            <a:r>
              <a:rPr lang="en-US" sz="2800" dirty="0" smtClean="0">
                <a:solidFill>
                  <a:srgbClr val="0000FF"/>
                </a:solidFill>
                <a:ea typeface="ＭＳ Ｐゴシック" charset="-128"/>
                <a:cs typeface="ＭＳ Ｐゴシック" charset="-128"/>
              </a:rPr>
              <a:t>	NB: Induced currents close along or above the photosphere --- they are not driven from below.</a:t>
            </a:r>
            <a:endParaRPr lang="en-US" i="1" dirty="0" smtClean="0">
              <a:solidFill>
                <a:srgbClr val="0000FF"/>
              </a:solidFill>
              <a:ea typeface="ＭＳ Ｐゴシック" charset="-128"/>
              <a:cs typeface="ＭＳ Ｐゴシック" charset="-128"/>
            </a:endParaRPr>
          </a:p>
        </p:txBody>
      </p:sp>
      <p:pic>
        <p:nvPicPr>
          <p:cNvPr id="4" name="Picture 3" descr="dwl96_shearing.png"/>
          <p:cNvPicPr>
            <a:picLocks noChangeAspect="1"/>
          </p:cNvPicPr>
          <p:nvPr/>
        </p:nvPicPr>
        <p:blipFill>
          <a:blip r:embed="rId2"/>
          <a:stretch>
            <a:fillRect/>
          </a:stretch>
        </p:blipFill>
        <p:spPr>
          <a:xfrm>
            <a:off x="4191000" y="1143000"/>
            <a:ext cx="4038600" cy="2877423"/>
          </a:xfrm>
          <a:prstGeom prst="rect">
            <a:avLst/>
          </a:prstGeom>
        </p:spPr>
      </p:pic>
      <p:pic>
        <p:nvPicPr>
          <p:cNvPr id="5" name="Picture 4" descr="dwl96_sepr.png"/>
          <p:cNvPicPr>
            <a:picLocks noChangeAspect="1"/>
          </p:cNvPicPr>
          <p:nvPr/>
        </p:nvPicPr>
        <p:blipFill>
          <a:blip r:embed="rId3"/>
          <a:stretch>
            <a:fillRect/>
          </a:stretch>
        </p:blipFill>
        <p:spPr>
          <a:xfrm>
            <a:off x="4114800" y="4038600"/>
            <a:ext cx="4007745" cy="2686937"/>
          </a:xfrm>
          <a:prstGeom prst="rect">
            <a:avLst/>
          </a:prstGeom>
        </p:spPr>
      </p:pic>
      <p:sp>
        <p:nvSpPr>
          <p:cNvPr id="6" name="TextBox 4"/>
          <p:cNvSpPr txBox="1">
            <a:spLocks noChangeArrowheads="1"/>
          </p:cNvSpPr>
          <p:nvPr/>
        </p:nvSpPr>
        <p:spPr bwMode="auto">
          <a:xfrm rot="16200000">
            <a:off x="6280944" y="3701534"/>
            <a:ext cx="5029201" cy="369332"/>
          </a:xfrm>
          <a:prstGeom prst="rect">
            <a:avLst/>
          </a:prstGeom>
          <a:noFill/>
          <a:ln w="9525">
            <a:noFill/>
            <a:miter lim="800000"/>
            <a:headEnd/>
            <a:tailEnd/>
          </a:ln>
        </p:spPr>
        <p:txBody>
          <a:bodyPr wrap="square">
            <a:prstTxWarp prst="textNoShape">
              <a:avLst/>
            </a:prstTxWarp>
            <a:spAutoFit/>
          </a:bodyPr>
          <a:lstStyle/>
          <a:p>
            <a:r>
              <a:rPr lang="en-US" dirty="0" smtClean="0">
                <a:solidFill>
                  <a:srgbClr val="0000FF"/>
                </a:solidFill>
              </a:rPr>
              <a:t> Longcope, Sol. Phys. v.169, p.91 1996</a:t>
            </a:r>
            <a:endParaRPr lang="en-US" dirty="0">
              <a:solidFill>
                <a:srgbClr val="0000FF"/>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76200" y="152400"/>
            <a:ext cx="8991600" cy="914400"/>
          </a:xfrm>
        </p:spPr>
        <p:txBody>
          <a:bodyPr/>
          <a:lstStyle/>
          <a:p>
            <a:pPr algn="l" eaLnBrk="1" hangingPunct="1"/>
            <a:r>
              <a:rPr lang="en-US" sz="3200" dirty="0" smtClean="0">
                <a:ea typeface="ＭＳ Ｐゴシック" charset="-128"/>
                <a:cs typeface="ＭＳ Ｐゴシック" charset="-128"/>
              </a:rPr>
              <a:t>An electric field </a:t>
            </a:r>
            <a:r>
              <a:rPr lang="en-US" sz="3200" b="1" dirty="0" smtClean="0">
                <a:ea typeface="ＭＳ Ｐゴシック" charset="-128"/>
                <a:cs typeface="ＭＳ Ｐゴシック" charset="-128"/>
              </a:rPr>
              <a:t>E</a:t>
            </a:r>
            <a:r>
              <a:rPr lang="en-US" sz="3200" dirty="0" smtClean="0">
                <a:ea typeface="ＭＳ Ｐゴシック" charset="-128"/>
                <a:cs typeface="ＭＳ Ｐゴシック" charset="-128"/>
              </a:rPr>
              <a:t> derived from magnetogram evolution can quantify aspects of evolution in </a:t>
            </a:r>
            <a:r>
              <a:rPr lang="en-US" sz="3200" b="1" dirty="0" smtClean="0">
                <a:ea typeface="ＭＳ Ｐゴシック" charset="-128"/>
                <a:cs typeface="ＭＳ Ｐゴシック" charset="-128"/>
              </a:rPr>
              <a:t>B</a:t>
            </a:r>
            <a:r>
              <a:rPr lang="en-US" sz="3200" baseline="-25000" dirty="0" smtClean="0">
                <a:ea typeface="ＭＳ Ｐゴシック" charset="-128"/>
                <a:cs typeface="ＭＳ Ｐゴシック" charset="-128"/>
              </a:rPr>
              <a:t>cor</a:t>
            </a:r>
            <a:r>
              <a:rPr lang="en-US" sz="3200" dirty="0" smtClean="0">
                <a:ea typeface="ＭＳ Ｐゴシック" charset="-128"/>
                <a:cs typeface="ＭＳ Ｐゴシック" charset="-128"/>
              </a:rPr>
              <a:t>.</a:t>
            </a:r>
          </a:p>
        </p:txBody>
      </p:sp>
      <p:sp>
        <p:nvSpPr>
          <p:cNvPr id="38915" name="Rectangle 3"/>
          <p:cNvSpPr>
            <a:spLocks noGrp="1" noChangeArrowheads="1"/>
          </p:cNvSpPr>
          <p:nvPr>
            <p:ph type="body" idx="1"/>
          </p:nvPr>
        </p:nvSpPr>
        <p:spPr>
          <a:xfrm>
            <a:off x="152400" y="1524000"/>
            <a:ext cx="8610600" cy="4953000"/>
          </a:xfrm>
        </p:spPr>
        <p:txBody>
          <a:bodyPr/>
          <a:lstStyle/>
          <a:p>
            <a:pPr eaLnBrk="1" hangingPunct="1">
              <a:lnSpc>
                <a:spcPct val="90000"/>
              </a:lnSpc>
            </a:pPr>
            <a:r>
              <a:rPr lang="en-US" sz="2800" dirty="0" smtClean="0">
                <a:ea typeface="ＭＳ Ｐゴシック" charset="-128"/>
                <a:cs typeface="ＭＳ Ｐゴシック" charset="-128"/>
              </a:rPr>
              <a:t>The fluxes of magnetic </a:t>
            </a:r>
            <a:r>
              <a:rPr lang="en-US" sz="2800" b="1" u="sng" dirty="0" smtClean="0">
                <a:solidFill>
                  <a:srgbClr val="0000FF"/>
                </a:solidFill>
                <a:ea typeface="ＭＳ Ｐゴシック" charset="-128"/>
                <a:cs typeface="ＭＳ Ｐゴシック" charset="-128"/>
              </a:rPr>
              <a:t>energy</a:t>
            </a:r>
            <a:r>
              <a:rPr lang="en-US" sz="2800" dirty="0" smtClean="0">
                <a:ea typeface="ＭＳ Ｐゴシック" charset="-128"/>
                <a:cs typeface="ＭＳ Ｐゴシック" charset="-128"/>
              </a:rPr>
              <a:t> &amp; </a:t>
            </a:r>
            <a:r>
              <a:rPr lang="en-US" sz="2800" b="1" u="sng" dirty="0" smtClean="0">
                <a:solidFill>
                  <a:srgbClr val="0000FF"/>
                </a:solidFill>
                <a:ea typeface="ＭＳ Ｐゴシック" charset="-128"/>
                <a:cs typeface="ＭＳ Ｐゴシック" charset="-128"/>
              </a:rPr>
              <a:t>helicity</a:t>
            </a:r>
            <a:r>
              <a:rPr lang="en-US" sz="2800" dirty="0" smtClean="0">
                <a:solidFill>
                  <a:schemeClr val="accent2"/>
                </a:solidFill>
                <a:ea typeface="ＭＳ Ｐゴシック" charset="-128"/>
                <a:cs typeface="ＭＳ Ｐゴシック" charset="-128"/>
              </a:rPr>
              <a:t> </a:t>
            </a:r>
            <a:r>
              <a:rPr lang="en-US" sz="2800" dirty="0" smtClean="0">
                <a:ea typeface="ＭＳ Ｐゴシック" charset="-128"/>
                <a:cs typeface="ＭＳ Ｐゴシック" charset="-128"/>
              </a:rPr>
              <a:t>across the magnetogram surface into the corona depend upon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a:t>
            </a:r>
          </a:p>
          <a:p>
            <a:pPr algn="ctr" eaLnBrk="1" hangingPunct="1">
              <a:lnSpc>
                <a:spcPct val="90000"/>
              </a:lnSpc>
              <a:buFontTx/>
              <a:buNone/>
            </a:pPr>
            <a:r>
              <a:rPr lang="en-US" sz="2800" dirty="0" smtClean="0">
                <a:ea typeface="Arial" charset="0"/>
                <a:cs typeface="Arial" charset="0"/>
              </a:rPr>
              <a:t>	</a:t>
            </a:r>
          </a:p>
          <a:p>
            <a:pPr algn="ctr" eaLnBrk="1" hangingPunct="1">
              <a:lnSpc>
                <a:spcPct val="90000"/>
              </a:lnSpc>
              <a:buFontTx/>
              <a:buNone/>
            </a:pPr>
            <a:r>
              <a:rPr lang="en-US" sz="2800" dirty="0" smtClean="0">
                <a:ea typeface="ＭＳ Ｐゴシック" charset="-128"/>
                <a:cs typeface="ＭＳ Ｐゴシック" charset="-128"/>
              </a:rPr>
              <a:t>	  </a:t>
            </a:r>
            <a:r>
              <a:rPr lang="en-US" i="1" dirty="0" smtClean="0">
                <a:ea typeface="ＭＳ Ｐゴシック" charset="-128"/>
                <a:cs typeface="ＭＳ Ｐゴシック" charset="-128"/>
              </a:rPr>
              <a:t>dU/dt</a:t>
            </a:r>
            <a:r>
              <a:rPr lang="en-US" dirty="0" smtClean="0">
                <a:ea typeface="ＭＳ Ｐゴシック" charset="-128"/>
                <a:cs typeface="ＭＳ Ｐゴシック" charset="-128"/>
              </a:rPr>
              <a:t> =    </a:t>
            </a:r>
            <a:r>
              <a:rPr lang="en-US" dirty="0" smtClean="0">
                <a:ea typeface="Arial" charset="0"/>
                <a:cs typeface="Arial" charset="0"/>
              </a:rPr>
              <a:t>∫ dA (</a:t>
            </a:r>
            <a:r>
              <a:rPr lang="en-US" b="1" dirty="0" smtClean="0">
                <a:ea typeface="Arial" charset="0"/>
                <a:cs typeface="Arial" charset="0"/>
              </a:rPr>
              <a:t>E</a:t>
            </a:r>
            <a:r>
              <a:rPr lang="en-US" dirty="0" smtClean="0">
                <a:ea typeface="Arial" charset="0"/>
                <a:cs typeface="Arial" charset="0"/>
              </a:rPr>
              <a:t> x </a:t>
            </a:r>
            <a:r>
              <a:rPr lang="en-US" b="1" dirty="0" smtClean="0">
                <a:ea typeface="Arial" charset="0"/>
                <a:cs typeface="Arial" charset="0"/>
              </a:rPr>
              <a:t>B</a:t>
            </a:r>
            <a:r>
              <a:rPr lang="en-US" dirty="0" smtClean="0">
                <a:ea typeface="Arial" charset="0"/>
                <a:cs typeface="Arial" charset="0"/>
              </a:rPr>
              <a:t>)</a:t>
            </a:r>
            <a:r>
              <a:rPr lang="en-US" baseline="-25000" dirty="0" smtClean="0">
                <a:ea typeface="Arial" charset="0"/>
                <a:cs typeface="Arial" charset="0"/>
              </a:rPr>
              <a:t>z</a:t>
            </a:r>
            <a:r>
              <a:rPr lang="en-US" dirty="0" smtClean="0">
                <a:ea typeface="Arial" charset="0"/>
                <a:cs typeface="Arial" charset="0"/>
              </a:rPr>
              <a:t> /4</a:t>
            </a:r>
            <a:r>
              <a:rPr lang="el-GR" dirty="0" smtClean="0">
                <a:latin typeface="Times" charset="0"/>
                <a:ea typeface="Arial" charset="0"/>
                <a:cs typeface="Arial" charset="0"/>
              </a:rPr>
              <a:t>π</a:t>
            </a:r>
            <a:endParaRPr lang="en-US" baseline="-25000" dirty="0" smtClean="0">
              <a:latin typeface="Times" charset="0"/>
              <a:ea typeface="Arial" charset="0"/>
              <a:cs typeface="Arial" charset="0"/>
            </a:endParaRPr>
          </a:p>
          <a:p>
            <a:pPr algn="ctr" eaLnBrk="1" hangingPunct="1">
              <a:lnSpc>
                <a:spcPct val="90000"/>
              </a:lnSpc>
              <a:buFontTx/>
              <a:buNone/>
            </a:pPr>
            <a:r>
              <a:rPr lang="en-US" i="1" dirty="0" smtClean="0">
                <a:ea typeface="ＭＳ Ｐゴシック" charset="-128"/>
                <a:cs typeface="ＭＳ Ｐゴシック" charset="-128"/>
              </a:rPr>
              <a:t>dH/dt </a:t>
            </a:r>
            <a:r>
              <a:rPr lang="en-US" dirty="0" smtClean="0">
                <a:ea typeface="ＭＳ Ｐゴシック" charset="-128"/>
                <a:cs typeface="ＭＳ Ｐゴシック" charset="-128"/>
              </a:rPr>
              <a:t>= 2 </a:t>
            </a:r>
            <a:r>
              <a:rPr lang="en-US" dirty="0" smtClean="0">
                <a:ea typeface="Arial" charset="0"/>
                <a:cs typeface="Arial" charset="0"/>
              </a:rPr>
              <a:t>∫ dA (</a:t>
            </a:r>
            <a:r>
              <a:rPr lang="en-US" b="1" dirty="0" smtClean="0">
                <a:ea typeface="Arial" charset="0"/>
                <a:cs typeface="Arial" charset="0"/>
              </a:rPr>
              <a:t>E </a:t>
            </a:r>
            <a:r>
              <a:rPr lang="en-US" dirty="0" smtClean="0">
                <a:ea typeface="Arial" charset="0"/>
                <a:cs typeface="Arial" charset="0"/>
              </a:rPr>
              <a:t>x </a:t>
            </a:r>
            <a:r>
              <a:rPr lang="en-US" b="1" dirty="0" smtClean="0">
                <a:ea typeface="Arial" charset="0"/>
                <a:cs typeface="Arial" charset="0"/>
              </a:rPr>
              <a:t>A</a:t>
            </a:r>
            <a:r>
              <a:rPr lang="en-US" dirty="0" smtClean="0">
                <a:ea typeface="Arial" charset="0"/>
                <a:cs typeface="Arial" charset="0"/>
              </a:rPr>
              <a:t>)</a:t>
            </a:r>
            <a:r>
              <a:rPr lang="en-US" baseline="-25000" dirty="0" smtClean="0">
                <a:ea typeface="Arial" charset="0"/>
                <a:cs typeface="Arial" charset="0"/>
              </a:rPr>
              <a:t>z</a:t>
            </a:r>
            <a:r>
              <a:rPr lang="en-US" dirty="0" smtClean="0">
                <a:ea typeface="Arial" charset="0"/>
                <a:cs typeface="Arial" charset="0"/>
              </a:rPr>
              <a:t> </a:t>
            </a:r>
            <a:r>
              <a:rPr lang="en-US" sz="2800" dirty="0" smtClean="0">
                <a:ea typeface="Arial" charset="0"/>
                <a:cs typeface="Arial" charset="0"/>
              </a:rPr>
              <a:t>	</a:t>
            </a:r>
          </a:p>
          <a:p>
            <a:pPr eaLnBrk="1" hangingPunct="1">
              <a:lnSpc>
                <a:spcPct val="90000"/>
              </a:lnSpc>
              <a:buFontTx/>
              <a:buNone/>
            </a:pPr>
            <a:r>
              <a:rPr lang="en-US" sz="2800" dirty="0" smtClean="0">
                <a:ea typeface="Arial" charset="0"/>
                <a:cs typeface="Arial" charset="0"/>
              </a:rPr>
              <a:t>	</a:t>
            </a:r>
          </a:p>
          <a:p>
            <a:pPr eaLnBrk="1" hangingPunct="1">
              <a:lnSpc>
                <a:spcPct val="90000"/>
              </a:lnSpc>
              <a:buFontTx/>
              <a:buNone/>
            </a:pPr>
            <a:r>
              <a:rPr lang="en-US" sz="2800" i="1" dirty="0" smtClean="0">
                <a:ea typeface="Arial" charset="0"/>
                <a:cs typeface="Arial" charset="0"/>
              </a:rPr>
              <a:t>	U</a:t>
            </a:r>
            <a:r>
              <a:rPr lang="en-US" sz="2800" dirty="0" smtClean="0">
                <a:ea typeface="Arial" charset="0"/>
                <a:cs typeface="Arial" charset="0"/>
              </a:rPr>
              <a:t> and </a:t>
            </a:r>
            <a:r>
              <a:rPr lang="en-US" sz="2800" i="1" dirty="0" smtClean="0">
                <a:ea typeface="Arial" charset="0"/>
                <a:cs typeface="Arial" charset="0"/>
              </a:rPr>
              <a:t>H</a:t>
            </a:r>
            <a:r>
              <a:rPr lang="en-US" sz="2800" dirty="0" smtClean="0">
                <a:ea typeface="Arial" charset="0"/>
                <a:cs typeface="Arial" charset="0"/>
              </a:rPr>
              <a:t> probably play central roles in flares / CMEs.</a:t>
            </a:r>
            <a:endParaRPr lang="en-US" sz="2800" dirty="0" smtClean="0">
              <a:ea typeface="ＭＳ Ｐゴシック" charset="-128"/>
              <a:cs typeface="ＭＳ Ｐゴシック" charset="-128"/>
            </a:endParaRPr>
          </a:p>
          <a:p>
            <a:pPr eaLnBrk="1" hangingPunct="1">
              <a:lnSpc>
                <a:spcPct val="90000"/>
              </a:lnSpc>
            </a:pPr>
            <a:endParaRPr lang="en-US" sz="2800" dirty="0" smtClean="0">
              <a:ea typeface="ＭＳ Ｐゴシック" charset="-128"/>
              <a:cs typeface="ＭＳ Ｐゴシック" charset="-128"/>
            </a:endParaRPr>
          </a:p>
          <a:p>
            <a:pPr eaLnBrk="1" hangingPunct="1">
              <a:lnSpc>
                <a:spcPct val="90000"/>
              </a:lnSpc>
            </a:pPr>
            <a:r>
              <a:rPr lang="en-US" sz="2800" dirty="0" smtClean="0">
                <a:ea typeface="ＭＳ Ｐゴシック" charset="-128"/>
                <a:cs typeface="ＭＳ Ｐゴシック" charset="-128"/>
              </a:rPr>
              <a:t>Coupling of </a:t>
            </a:r>
            <a:r>
              <a:rPr lang="en-US" sz="2800" b="1" dirty="0" smtClean="0">
                <a:ea typeface="ＭＳ Ｐゴシック" charset="-128"/>
                <a:cs typeface="ＭＳ Ｐゴシック" charset="-128"/>
              </a:rPr>
              <a:t>B</a:t>
            </a:r>
            <a:r>
              <a:rPr lang="en-US" sz="2800" baseline="-25000" dirty="0" smtClean="0">
                <a:ea typeface="ＭＳ Ｐゴシック" charset="-128"/>
                <a:cs typeface="ＭＳ Ｐゴシック" charset="-128"/>
              </a:rPr>
              <a:t>cor</a:t>
            </a:r>
            <a:r>
              <a:rPr lang="en-US" sz="2800" dirty="0" smtClean="0">
                <a:ea typeface="ＭＳ Ｐゴシック" charset="-128"/>
                <a:cs typeface="ＭＳ Ｐゴシック" charset="-128"/>
              </a:rPr>
              <a:t> to </a:t>
            </a:r>
            <a:r>
              <a:rPr lang="en-US" sz="2800" b="1" dirty="0" smtClean="0">
                <a:ea typeface="ＭＳ Ｐゴシック" charset="-128"/>
                <a:cs typeface="ＭＳ Ｐゴシック" charset="-128"/>
              </a:rPr>
              <a:t>B</a:t>
            </a:r>
            <a:r>
              <a:rPr lang="en-US" sz="2800" dirty="0" smtClean="0">
                <a:ea typeface="ＭＳ Ｐゴシック" charset="-128"/>
                <a:cs typeface="ＭＳ Ｐゴシック" charset="-128"/>
              </a:rPr>
              <a:t> beneath the corona implies estimates of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 there provide </a:t>
            </a:r>
            <a:r>
              <a:rPr lang="en-US" sz="2800" b="1" u="sng" dirty="0" smtClean="0">
                <a:solidFill>
                  <a:srgbClr val="0000FF"/>
                </a:solidFill>
                <a:ea typeface="ＭＳ Ｐゴシック" charset="-128"/>
                <a:cs typeface="ＭＳ Ｐゴシック" charset="-128"/>
              </a:rPr>
              <a:t>boundary conditions</a:t>
            </a:r>
            <a:r>
              <a:rPr lang="en-US" sz="2800" dirty="0" smtClean="0">
                <a:ea typeface="ＭＳ Ｐゴシック" charset="-128"/>
                <a:cs typeface="ＭＳ Ｐゴシック" charset="-128"/>
              </a:rPr>
              <a:t> for </a:t>
            </a:r>
            <a:r>
              <a:rPr lang="en-US" sz="2800" b="1" u="sng" dirty="0" smtClean="0">
                <a:solidFill>
                  <a:srgbClr val="0000FF"/>
                </a:solidFill>
                <a:ea typeface="ＭＳ Ｐゴシック" charset="-128"/>
                <a:cs typeface="ＭＳ Ｐゴシック" charset="-128"/>
              </a:rPr>
              <a:t>data-driven,</a:t>
            </a:r>
            <a:r>
              <a:rPr lang="en-US" sz="2800" dirty="0" smtClean="0">
                <a:solidFill>
                  <a:srgbClr val="0000FF"/>
                </a:solidFill>
                <a:ea typeface="ＭＳ Ｐゴシック" charset="-128"/>
                <a:cs typeface="ＭＳ Ｐゴシック" charset="-128"/>
              </a:rPr>
              <a:t> </a:t>
            </a:r>
            <a:r>
              <a:rPr lang="en-US" sz="2800" dirty="0" smtClean="0">
                <a:ea typeface="ＭＳ Ｐゴシック" charset="-128"/>
                <a:cs typeface="ＭＳ Ｐゴシック" charset="-128"/>
              </a:rPr>
              <a:t>time-dependent simulations of </a:t>
            </a:r>
            <a:r>
              <a:rPr lang="en-US" sz="2800" b="1" dirty="0" smtClean="0">
                <a:ea typeface="ＭＳ Ｐゴシック" charset="-128"/>
                <a:cs typeface="ＭＳ Ｐゴシック" charset="-128"/>
              </a:rPr>
              <a:t>B</a:t>
            </a:r>
            <a:r>
              <a:rPr lang="en-US" sz="2800" baseline="-25000" dirty="0" smtClean="0">
                <a:ea typeface="ＭＳ Ｐゴシック" charset="-128"/>
                <a:cs typeface="ＭＳ Ｐゴシック" charset="-128"/>
              </a:rPr>
              <a:t>cor</a:t>
            </a:r>
            <a:r>
              <a:rPr lang="en-US" sz="2800" dirty="0" smtClean="0">
                <a:ea typeface="ＭＳ Ｐゴシック" charset="-128"/>
                <a:cs typeface="ＭＳ Ｐゴシック" charset="-128"/>
              </a:rPr>
              <a:t>.</a:t>
            </a:r>
          </a:p>
          <a:p>
            <a:pPr eaLnBrk="1" hangingPunct="1">
              <a:lnSpc>
                <a:spcPct val="90000"/>
              </a:lnSpc>
              <a:buFont typeface="Arial" charset="0"/>
              <a:buNone/>
            </a:pPr>
            <a:endParaRPr lang="en-US" sz="2400" dirty="0" smtClean="0">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0962" name="Title 1"/>
          <p:cNvSpPr>
            <a:spLocks noGrp="1"/>
          </p:cNvSpPr>
          <p:nvPr>
            <p:ph type="title"/>
          </p:nvPr>
        </p:nvSpPr>
        <p:spPr>
          <a:xfrm>
            <a:off x="76200" y="76200"/>
            <a:ext cx="8229600" cy="1143000"/>
          </a:xfrm>
        </p:spPr>
        <p:txBody>
          <a:bodyPr/>
          <a:lstStyle/>
          <a:p>
            <a:pPr algn="l"/>
            <a:r>
              <a:rPr lang="en-US" sz="3200" dirty="0" smtClean="0">
                <a:solidFill>
                  <a:srgbClr val="0000FF"/>
                </a:solidFill>
                <a:ea typeface="ＭＳ Ｐゴシック" charset="-128"/>
                <a:cs typeface="ＭＳ Ｐゴシック" charset="-128"/>
              </a:rPr>
              <a:t>The hypothetical coronal magnetic field with </a:t>
            </a:r>
            <a:r>
              <a:rPr lang="en-US" sz="3200" u="sng" dirty="0" smtClean="0">
                <a:solidFill>
                  <a:srgbClr val="0000FF"/>
                </a:solidFill>
                <a:ea typeface="ＭＳ Ｐゴシック" charset="-128"/>
                <a:cs typeface="ＭＳ Ｐゴシック" charset="-128"/>
              </a:rPr>
              <a:t>lowest</a:t>
            </a:r>
            <a:r>
              <a:rPr lang="en-US" sz="3200" dirty="0" smtClean="0">
                <a:solidFill>
                  <a:srgbClr val="0000FF"/>
                </a:solidFill>
                <a:ea typeface="ＭＳ Ｐゴシック" charset="-128"/>
                <a:cs typeface="ＭＳ Ｐゴシック" charset="-128"/>
              </a:rPr>
              <a:t> energy is current-free, or “potential.” </a:t>
            </a:r>
          </a:p>
        </p:txBody>
      </p:sp>
      <p:sp>
        <p:nvSpPr>
          <p:cNvPr id="40963" name="Rectangle 3"/>
          <p:cNvSpPr txBox="1">
            <a:spLocks noChangeArrowheads="1"/>
          </p:cNvSpPr>
          <p:nvPr/>
        </p:nvSpPr>
        <p:spPr bwMode="auto">
          <a:xfrm>
            <a:off x="304800" y="1371600"/>
            <a:ext cx="8839200" cy="5257800"/>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charset="0"/>
              <a:buChar char="•"/>
            </a:pPr>
            <a:r>
              <a:rPr lang="en-US" sz="2400" dirty="0">
                <a:latin typeface="Calibri" charset="0"/>
              </a:rPr>
              <a:t>For a given coronal field </a:t>
            </a:r>
            <a:r>
              <a:rPr lang="en-US" sz="2400" b="1" dirty="0">
                <a:latin typeface="Calibri" charset="0"/>
              </a:rPr>
              <a:t>B</a:t>
            </a:r>
            <a:r>
              <a:rPr lang="en-US" sz="2400" baseline="-25000" dirty="0">
                <a:latin typeface="Calibri" charset="0"/>
              </a:rPr>
              <a:t>C</a:t>
            </a:r>
            <a:r>
              <a:rPr lang="en-US" sz="2400" dirty="0">
                <a:latin typeface="Calibri" charset="0"/>
              </a:rPr>
              <a:t>, the coronal magnetic energy is:</a:t>
            </a:r>
          </a:p>
          <a:p>
            <a:pPr marL="342900" indent="-342900" eaLnBrk="0" hangingPunct="0">
              <a:spcBef>
                <a:spcPct val="20000"/>
              </a:spcBef>
            </a:pPr>
            <a:r>
              <a:rPr lang="en-US" sz="2400" dirty="0">
                <a:latin typeface="Calibri" charset="0"/>
              </a:rPr>
              <a:t>					 </a:t>
            </a:r>
            <a:r>
              <a:rPr lang="en-US" sz="2800" dirty="0">
                <a:latin typeface="Calibri" charset="0"/>
              </a:rPr>
              <a:t>U </a:t>
            </a:r>
            <a:r>
              <a:rPr lang="en-US" sz="2800" dirty="0">
                <a:latin typeface="Calibri" charset="0"/>
                <a:sym typeface="Symbol" charset="2"/>
              </a:rPr>
              <a:t></a:t>
            </a:r>
            <a:r>
              <a:rPr lang="en-US" sz="2800" dirty="0">
                <a:latin typeface="Calibri" charset="0"/>
              </a:rPr>
              <a:t> </a:t>
            </a:r>
            <a:r>
              <a:rPr lang="en-US" sz="2800" dirty="0">
                <a:latin typeface="Calibri" charset="0"/>
                <a:sym typeface="Symbol" charset="2"/>
              </a:rPr>
              <a:t> dV (</a:t>
            </a:r>
            <a:r>
              <a:rPr lang="en-US" sz="2800" b="1" dirty="0">
                <a:latin typeface="Calibri" charset="0"/>
              </a:rPr>
              <a:t>B</a:t>
            </a:r>
            <a:r>
              <a:rPr lang="en-US" sz="2800" baseline="-25000" dirty="0"/>
              <a:t>C</a:t>
            </a:r>
            <a:r>
              <a:rPr lang="en-US" sz="2800" dirty="0">
                <a:latin typeface="Calibri" charset="0"/>
                <a:sym typeface="Symbol" charset="2"/>
              </a:rPr>
              <a:t> </a:t>
            </a:r>
            <a:r>
              <a:rPr lang="en-US" sz="2800" dirty="0">
                <a:latin typeface="Calibri" charset="0"/>
                <a:ea typeface="Times New Roman" charset="0"/>
                <a:cs typeface="Times New Roman" charset="0"/>
                <a:sym typeface="Symbol" charset="2"/>
              </a:rPr>
              <a:t>·</a:t>
            </a:r>
            <a:r>
              <a:rPr lang="en-US" sz="2800" dirty="0">
                <a:latin typeface="Calibri" charset="0"/>
                <a:sym typeface="Symbol" charset="2"/>
              </a:rPr>
              <a:t> </a:t>
            </a:r>
            <a:r>
              <a:rPr lang="en-US" sz="2800" b="1" dirty="0">
                <a:latin typeface="Calibri" charset="0"/>
              </a:rPr>
              <a:t>B</a:t>
            </a:r>
            <a:r>
              <a:rPr lang="en-US" sz="2800" baseline="-25000" dirty="0"/>
              <a:t>C</a:t>
            </a:r>
            <a:r>
              <a:rPr lang="en-US" sz="2800" dirty="0">
                <a:latin typeface="Calibri" charset="0"/>
              </a:rPr>
              <a:t>)/8</a:t>
            </a:r>
            <a:r>
              <a:rPr lang="en-US" sz="2800" dirty="0">
                <a:latin typeface="Calibri" charset="0"/>
                <a:sym typeface="Symbol" charset="2"/>
              </a:rPr>
              <a:t></a:t>
            </a:r>
            <a:r>
              <a:rPr lang="en-US" sz="2800" dirty="0">
                <a:latin typeface="Calibri" charset="0"/>
              </a:rPr>
              <a:t>. </a:t>
            </a:r>
          </a:p>
          <a:p>
            <a:pPr marL="342900" indent="-342900" eaLnBrk="0" hangingPunct="0">
              <a:spcBef>
                <a:spcPct val="20000"/>
              </a:spcBef>
            </a:pPr>
            <a:endParaRPr lang="en-US" sz="2400" u="sng" dirty="0">
              <a:latin typeface="Calibri" charset="0"/>
            </a:endParaRPr>
          </a:p>
          <a:p>
            <a:pPr marL="342900" indent="-342900" eaLnBrk="0" hangingPunct="0">
              <a:spcBef>
                <a:spcPct val="20000"/>
              </a:spcBef>
              <a:buFont typeface="Arial" charset="0"/>
              <a:buChar char="•"/>
            </a:pPr>
            <a:r>
              <a:rPr lang="en-US" sz="2400" dirty="0">
                <a:latin typeface="Calibri" charset="0"/>
              </a:rPr>
              <a:t>The </a:t>
            </a:r>
            <a:r>
              <a:rPr lang="en-US" sz="2400" u="sng" dirty="0">
                <a:latin typeface="Calibri" charset="0"/>
              </a:rPr>
              <a:t>lowest</a:t>
            </a:r>
            <a:r>
              <a:rPr lang="en-US" sz="2400" dirty="0">
                <a:latin typeface="Calibri" charset="0"/>
              </a:rPr>
              <a:t> energy coronal field would have current </a:t>
            </a:r>
            <a:r>
              <a:rPr lang="en-US" sz="2400" b="1" dirty="0">
                <a:latin typeface="Calibri" charset="0"/>
              </a:rPr>
              <a:t>J </a:t>
            </a:r>
            <a:r>
              <a:rPr lang="en-US" sz="2400" dirty="0">
                <a:latin typeface="Calibri" charset="0"/>
              </a:rPr>
              <a:t>= 0, and Ampére says 4</a:t>
            </a:r>
            <a:r>
              <a:rPr lang="en-US" sz="2400" dirty="0">
                <a:latin typeface="Times New Roman" charset="0"/>
                <a:ea typeface="Times New Roman" charset="0"/>
                <a:cs typeface="Times New Roman" charset="0"/>
              </a:rPr>
              <a:t>π</a:t>
            </a:r>
            <a:r>
              <a:rPr lang="en-US" sz="2400" b="1" dirty="0">
                <a:latin typeface="Calibri" charset="0"/>
              </a:rPr>
              <a:t>J</a:t>
            </a:r>
            <a:r>
              <a:rPr lang="en-US" sz="2400" dirty="0">
                <a:latin typeface="Calibri" charset="0"/>
              </a:rPr>
              <a:t>/c = </a:t>
            </a:r>
            <a:r>
              <a:rPr lang="en-US" sz="2400" dirty="0">
                <a:latin typeface="Calibri" charset="0"/>
                <a:sym typeface="Symbol" charset="2"/>
              </a:rPr>
              <a:t> x </a:t>
            </a:r>
            <a:r>
              <a:rPr lang="en-US" sz="2400" b="1" dirty="0">
                <a:latin typeface="Calibri" charset="0"/>
              </a:rPr>
              <a:t>B</a:t>
            </a:r>
            <a:r>
              <a:rPr lang="en-US" sz="2400" dirty="0">
                <a:latin typeface="Calibri" charset="0"/>
              </a:rPr>
              <a:t>, so </a:t>
            </a:r>
            <a:r>
              <a:rPr lang="en-US" sz="2400" dirty="0">
                <a:latin typeface="Calibri" charset="0"/>
                <a:sym typeface="Symbol" charset="2"/>
              </a:rPr>
              <a:t> x </a:t>
            </a:r>
            <a:r>
              <a:rPr lang="en-US" sz="2400" b="1" dirty="0">
                <a:latin typeface="Calibri" charset="0"/>
              </a:rPr>
              <a:t>B</a:t>
            </a:r>
            <a:r>
              <a:rPr lang="en-US" sz="2400" baseline="-25000" dirty="0">
                <a:latin typeface="Calibri" charset="0"/>
              </a:rPr>
              <a:t>min</a:t>
            </a:r>
            <a:r>
              <a:rPr lang="en-US" sz="2400" baseline="30000" dirty="0">
                <a:latin typeface="Calibri" charset="0"/>
              </a:rPr>
              <a:t> </a:t>
            </a:r>
            <a:r>
              <a:rPr lang="en-US" sz="2400" dirty="0">
                <a:latin typeface="Calibri" charset="0"/>
              </a:rPr>
              <a:t>= 0. </a:t>
            </a:r>
          </a:p>
          <a:p>
            <a:pPr marL="342900" indent="-342900" eaLnBrk="0" hangingPunct="0">
              <a:spcBef>
                <a:spcPct val="20000"/>
              </a:spcBef>
              <a:buFont typeface="Arial" charset="0"/>
              <a:buChar char="•"/>
            </a:pPr>
            <a:endParaRPr lang="en-US" sz="2400" dirty="0">
              <a:latin typeface="Calibri" charset="0"/>
            </a:endParaRPr>
          </a:p>
          <a:p>
            <a:pPr marL="342900" indent="-342900" eaLnBrk="0" hangingPunct="0">
              <a:spcBef>
                <a:spcPct val="20000"/>
              </a:spcBef>
              <a:buFont typeface="Arial" charset="0"/>
              <a:buChar char="•"/>
            </a:pPr>
            <a:r>
              <a:rPr lang="en-US" sz="2400" dirty="0">
                <a:latin typeface="Calibri" charset="0"/>
              </a:rPr>
              <a:t>A curl-free vector field can be expressed as the gradient of a scalar potential, </a:t>
            </a:r>
            <a:r>
              <a:rPr lang="en-US" sz="2400" b="1" dirty="0">
                <a:latin typeface="Calibri" charset="0"/>
              </a:rPr>
              <a:t>B</a:t>
            </a:r>
            <a:r>
              <a:rPr lang="en-US" sz="2400" baseline="-25000" dirty="0">
                <a:latin typeface="Calibri" charset="0"/>
              </a:rPr>
              <a:t>min </a:t>
            </a:r>
            <a:r>
              <a:rPr lang="en-US" sz="2400" dirty="0">
                <a:latin typeface="Calibri" charset="0"/>
              </a:rPr>
              <a:t>= -</a:t>
            </a:r>
            <a:r>
              <a:rPr lang="en-US" sz="2400" dirty="0">
                <a:latin typeface="Calibri" charset="0"/>
                <a:sym typeface="Symbol" charset="2"/>
              </a:rPr>
              <a:t>.   </a:t>
            </a:r>
            <a:r>
              <a:rPr lang="en-US" sz="2400" dirty="0" smtClean="0">
                <a:latin typeface="Calibri" charset="0"/>
                <a:sym typeface="Symbol" charset="2"/>
              </a:rPr>
              <a:t>(Since </a:t>
            </a:r>
            <a:r>
              <a:rPr lang="en-US" sz="2400" dirty="0">
                <a:latin typeface="Calibri" charset="0"/>
                <a:sym typeface="Symbol" charset="2"/>
              </a:rPr>
              <a:t></a:t>
            </a:r>
            <a:r>
              <a:rPr lang="en-US" sz="2400" baseline="30000" dirty="0">
                <a:latin typeface="Calibri" charset="0"/>
                <a:sym typeface="Symbol" charset="2"/>
              </a:rPr>
              <a:t>2</a:t>
            </a:r>
            <a:r>
              <a:rPr lang="en-US" sz="2400" dirty="0">
                <a:latin typeface="Calibri" charset="0"/>
                <a:sym typeface="Symbol" charset="2"/>
              </a:rPr>
              <a:t> = 0, use electrostatics to solve!) </a:t>
            </a:r>
          </a:p>
          <a:p>
            <a:pPr marL="342900" indent="-342900" eaLnBrk="0" hangingPunct="0">
              <a:spcBef>
                <a:spcPct val="20000"/>
              </a:spcBef>
            </a:pPr>
            <a:r>
              <a:rPr lang="en-US" sz="2400" dirty="0">
                <a:latin typeface="Calibri" charset="0"/>
                <a:sym typeface="Symbol" charset="2"/>
              </a:rPr>
              <a:t>		 			</a:t>
            </a:r>
            <a:r>
              <a:rPr lang="en-US" sz="2800" dirty="0">
                <a:latin typeface="Calibri" charset="0"/>
              </a:rPr>
              <a:t>U</a:t>
            </a:r>
            <a:r>
              <a:rPr lang="en-US" sz="2800" baseline="-25000" dirty="0">
                <a:latin typeface="Calibri" charset="0"/>
              </a:rPr>
              <a:t>min</a:t>
            </a:r>
            <a:r>
              <a:rPr lang="en-US" sz="2800" dirty="0">
                <a:latin typeface="Calibri" charset="0"/>
              </a:rPr>
              <a:t> </a:t>
            </a:r>
            <a:r>
              <a:rPr lang="en-US" sz="2800" dirty="0">
                <a:latin typeface="Calibri" charset="0"/>
                <a:sym typeface="Symbol" charset="2"/>
              </a:rPr>
              <a:t></a:t>
            </a:r>
            <a:r>
              <a:rPr lang="en-US" sz="2800" dirty="0">
                <a:latin typeface="Calibri" charset="0"/>
              </a:rPr>
              <a:t> </a:t>
            </a:r>
            <a:r>
              <a:rPr lang="en-US" sz="2800" dirty="0">
                <a:latin typeface="Calibri" charset="0"/>
                <a:sym typeface="Symbol" charset="2"/>
              </a:rPr>
              <a:t> dV (</a:t>
            </a:r>
            <a:r>
              <a:rPr lang="en-US" sz="2800" b="1" dirty="0">
                <a:latin typeface="Calibri" charset="0"/>
              </a:rPr>
              <a:t>B</a:t>
            </a:r>
            <a:r>
              <a:rPr lang="en-US" sz="2800" baseline="-25000" dirty="0">
                <a:latin typeface="Calibri" charset="0"/>
              </a:rPr>
              <a:t>min</a:t>
            </a:r>
            <a:r>
              <a:rPr lang="en-US" sz="2800" baseline="30000" dirty="0">
                <a:latin typeface="Calibri" charset="0"/>
              </a:rPr>
              <a:t> </a:t>
            </a:r>
            <a:r>
              <a:rPr lang="en-US" sz="2800" dirty="0">
                <a:latin typeface="Calibri" charset="0"/>
                <a:ea typeface="Times New Roman" charset="0"/>
                <a:cs typeface="Times New Roman" charset="0"/>
                <a:sym typeface="Symbol" charset="2"/>
              </a:rPr>
              <a:t>·</a:t>
            </a:r>
            <a:r>
              <a:rPr lang="en-US" sz="2800" dirty="0">
                <a:latin typeface="Calibri" charset="0"/>
                <a:sym typeface="Symbol" charset="2"/>
              </a:rPr>
              <a:t> </a:t>
            </a:r>
            <a:r>
              <a:rPr lang="en-US" sz="2800" b="1" dirty="0">
                <a:latin typeface="Calibri" charset="0"/>
              </a:rPr>
              <a:t>B</a:t>
            </a:r>
            <a:r>
              <a:rPr lang="en-US" sz="2800" baseline="-25000" dirty="0">
                <a:latin typeface="Calibri" charset="0"/>
              </a:rPr>
              <a:t>min</a:t>
            </a:r>
            <a:r>
              <a:rPr lang="en-US" sz="2800" baseline="30000" dirty="0">
                <a:latin typeface="Calibri" charset="0"/>
              </a:rPr>
              <a:t> </a:t>
            </a:r>
            <a:r>
              <a:rPr lang="en-US" sz="2800" dirty="0">
                <a:latin typeface="Calibri" charset="0"/>
              </a:rPr>
              <a:t>)/8</a:t>
            </a:r>
            <a:r>
              <a:rPr lang="en-US" sz="2800" dirty="0">
                <a:latin typeface="Calibri" charset="0"/>
                <a:sym typeface="Symbol" charset="2"/>
              </a:rPr>
              <a:t></a:t>
            </a:r>
            <a:endParaRPr lang="en-US" sz="2800" dirty="0">
              <a:latin typeface="Calibri" charset="0"/>
            </a:endParaRPr>
          </a:p>
          <a:p>
            <a:pPr marL="342900" indent="-342900" eaLnBrk="0" hangingPunct="0">
              <a:spcBef>
                <a:spcPct val="20000"/>
              </a:spcBef>
              <a:buFont typeface="Arial" charset="0"/>
              <a:buChar char="•"/>
            </a:pPr>
            <a:endParaRPr lang="en-US" sz="2400" dirty="0">
              <a:latin typeface="Calibri" charset="0"/>
            </a:endParaRPr>
          </a:p>
          <a:p>
            <a:pPr marL="342900" indent="-342900" eaLnBrk="0" hangingPunct="0">
              <a:spcBef>
                <a:spcPct val="20000"/>
              </a:spcBef>
              <a:buFont typeface="Arial" charset="0"/>
              <a:buChar char="•"/>
            </a:pPr>
            <a:r>
              <a:rPr lang="en-US" sz="2400" dirty="0">
                <a:solidFill>
                  <a:srgbClr val="FF0000"/>
                </a:solidFill>
                <a:latin typeface="Calibri" charset="0"/>
              </a:rPr>
              <a:t>The difference U</a:t>
            </a:r>
            <a:r>
              <a:rPr lang="en-US" sz="2400" baseline="30000" dirty="0">
                <a:solidFill>
                  <a:srgbClr val="FF0000"/>
                </a:solidFill>
                <a:latin typeface="Calibri" charset="0"/>
              </a:rPr>
              <a:t>(F) </a:t>
            </a:r>
            <a:r>
              <a:rPr lang="en-US" sz="2400" dirty="0">
                <a:solidFill>
                  <a:srgbClr val="FF0000"/>
                </a:solidFill>
                <a:sym typeface="Symbol" charset="2"/>
              </a:rPr>
              <a:t>=</a:t>
            </a:r>
            <a:r>
              <a:rPr lang="en-US" sz="2400" dirty="0">
                <a:solidFill>
                  <a:srgbClr val="FF0000"/>
                </a:solidFill>
                <a:latin typeface="Calibri" charset="0"/>
              </a:rPr>
              <a:t> [U – U</a:t>
            </a:r>
            <a:r>
              <a:rPr lang="en-US" sz="2400" baseline="-25000" dirty="0">
                <a:solidFill>
                  <a:srgbClr val="FF0000"/>
                </a:solidFill>
                <a:latin typeface="Calibri" charset="0"/>
              </a:rPr>
              <a:t>min</a:t>
            </a:r>
            <a:r>
              <a:rPr lang="en-US" sz="2400" dirty="0">
                <a:solidFill>
                  <a:srgbClr val="FF0000"/>
                </a:solidFill>
                <a:latin typeface="Calibri" charset="0"/>
              </a:rPr>
              <a:t>] is “free” energy stored in the corona, which can be </a:t>
            </a:r>
            <a:r>
              <a:rPr lang="en-US" sz="2400" u="sng" dirty="0">
                <a:solidFill>
                  <a:srgbClr val="FF0000"/>
                </a:solidFill>
                <a:latin typeface="Calibri" charset="0"/>
              </a:rPr>
              <a:t>suddenly</a:t>
            </a:r>
            <a:r>
              <a:rPr lang="en-US" sz="2400" dirty="0">
                <a:solidFill>
                  <a:srgbClr val="FF0000"/>
                </a:solidFill>
                <a:latin typeface="Calibri" charset="0"/>
              </a:rPr>
              <a:t> released in flares or CMEs.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3" descr="dunn_sunspot.gif"/>
          <p:cNvPicPr>
            <a:picLocks noChangeAspect="1"/>
          </p:cNvPicPr>
          <p:nvPr/>
        </p:nvPicPr>
        <p:blipFill>
          <a:blip r:embed="rId2"/>
          <a:srcRect/>
          <a:stretch>
            <a:fillRect/>
          </a:stretch>
        </p:blipFill>
        <p:spPr bwMode="auto">
          <a:xfrm>
            <a:off x="3733800" y="1295400"/>
            <a:ext cx="4953000" cy="4953000"/>
          </a:xfrm>
          <a:prstGeom prst="rect">
            <a:avLst/>
          </a:prstGeom>
          <a:noFill/>
          <a:ln w="9525">
            <a:noFill/>
            <a:miter lim="800000"/>
            <a:headEnd/>
            <a:tailEnd/>
          </a:ln>
        </p:spPr>
      </p:pic>
      <p:sp>
        <p:nvSpPr>
          <p:cNvPr id="17411" name="Title 1"/>
          <p:cNvSpPr>
            <a:spLocks noGrp="1"/>
          </p:cNvSpPr>
          <p:nvPr>
            <p:ph type="title"/>
          </p:nvPr>
        </p:nvSpPr>
        <p:spPr>
          <a:xfrm>
            <a:off x="228600" y="1295400"/>
            <a:ext cx="3352800" cy="5334000"/>
          </a:xfrm>
        </p:spPr>
        <p:txBody>
          <a:bodyPr/>
          <a:lstStyle/>
          <a:p>
            <a:pPr algn="l"/>
            <a:r>
              <a:rPr lang="en-US" sz="2800" dirty="0" smtClean="0">
                <a:ea typeface="ＭＳ Ｐゴシック" charset="-128"/>
                <a:cs typeface="ＭＳ Ｐゴシック" charset="-128"/>
              </a:rPr>
              <a:t>Records of naked-eye sunspot observations date back more than 2000 years. </a:t>
            </a:r>
            <a:br>
              <a:rPr lang="en-US" sz="2800" dirty="0" smtClean="0">
                <a:ea typeface="ＭＳ Ｐゴシック" charset="-128"/>
                <a:cs typeface="ＭＳ Ｐゴシック" charset="-128"/>
              </a:rPr>
            </a:br>
            <a:r>
              <a:rPr lang="en-US" sz="2800" dirty="0" smtClean="0">
                <a:ea typeface="ＭＳ Ｐゴシック" charset="-128"/>
                <a:cs typeface="ＭＳ Ｐゴシック" charset="-128"/>
              </a:rPr>
              <a:t/>
            </a:r>
            <a:br>
              <a:rPr lang="en-US" sz="2800" dirty="0" smtClean="0">
                <a:ea typeface="ＭＳ Ｐゴシック" charset="-128"/>
                <a:cs typeface="ＭＳ Ｐゴシック" charset="-128"/>
              </a:rPr>
            </a:br>
            <a:r>
              <a:rPr lang="en-US" sz="2800" dirty="0" smtClean="0">
                <a:ea typeface="ＭＳ Ｐゴシック" charset="-128"/>
                <a:cs typeface="ＭＳ Ｐゴシック" charset="-128"/>
              </a:rPr>
              <a:t/>
            </a:r>
            <a:br>
              <a:rPr lang="en-US" sz="2800" dirty="0" smtClean="0">
                <a:ea typeface="ＭＳ Ｐゴシック" charset="-128"/>
                <a:cs typeface="ＭＳ Ｐゴシック" charset="-128"/>
              </a:rPr>
            </a:br>
            <a:r>
              <a:rPr lang="en-US" sz="2800" dirty="0" smtClean="0">
                <a:ea typeface="ＭＳ Ｐゴシック" charset="-128"/>
                <a:cs typeface="ＭＳ Ｐゴシック" charset="-128"/>
              </a:rPr>
              <a:t>This Dunn Solar Telescope image shows a sunspot in visible light.</a:t>
            </a:r>
          </a:p>
        </p:txBody>
      </p:sp>
      <p:sp>
        <p:nvSpPr>
          <p:cNvPr id="17412" name="Content Placeholder 2"/>
          <p:cNvSpPr>
            <a:spLocks noGrp="1"/>
          </p:cNvSpPr>
          <p:nvPr>
            <p:ph idx="1"/>
          </p:nvPr>
        </p:nvSpPr>
        <p:spPr>
          <a:xfrm>
            <a:off x="3733800" y="6248400"/>
            <a:ext cx="6629400" cy="533400"/>
          </a:xfrm>
        </p:spPr>
        <p:txBody>
          <a:bodyPr/>
          <a:lstStyle/>
          <a:p>
            <a:pPr>
              <a:buFont typeface="Arial" charset="0"/>
              <a:buNone/>
            </a:pPr>
            <a:r>
              <a:rPr lang="en-US" sz="2400" b="1" dirty="0" smtClean="0">
                <a:solidFill>
                  <a:srgbClr val="0033FF"/>
                </a:solidFill>
                <a:ea typeface="ＭＳ Ｐゴシック" charset="-128"/>
                <a:cs typeface="ＭＳ Ｐゴシック" charset="-128"/>
              </a:rPr>
              <a:t>National Solar Observatory/AURA/NSF</a:t>
            </a:r>
          </a:p>
        </p:txBody>
      </p:sp>
      <p:sp>
        <p:nvSpPr>
          <p:cNvPr id="6" name="Title 1"/>
          <p:cNvSpPr txBox="1">
            <a:spLocks/>
          </p:cNvSpPr>
          <p:nvPr/>
        </p:nvSpPr>
        <p:spPr bwMode="auto">
          <a:xfrm>
            <a:off x="0" y="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lang="en-US" sz="3200" dirty="0" smtClean="0">
                <a:latin typeface="+mj-lt"/>
              </a:rPr>
              <a:t>Observations of spots on the surface of the Sun were probably the first indications that it is an</a:t>
            </a:r>
            <a:r>
              <a:rPr kumimoji="0" lang="en-US" sz="3200" b="0" i="0" u="none" strike="noStrike" kern="1200" cap="none" spc="0" normalizeH="0" noProof="0" dirty="0" smtClean="0">
                <a:ln>
                  <a:noFill/>
                </a:ln>
                <a:solidFill>
                  <a:schemeClr val="tx1"/>
                </a:solidFill>
                <a:effectLst/>
                <a:uLnTx/>
                <a:uFillTx/>
                <a:latin typeface="+mj-lt"/>
                <a:ea typeface="ＭＳ Ｐゴシック" charset="-128"/>
                <a:cs typeface="ＭＳ Ｐゴシック" charset="-128"/>
              </a:rPr>
              <a:t> active star.</a:t>
            </a:r>
            <a:endParaRPr kumimoji="0" lang="en-US" sz="3200" b="0" i="0" u="none" strike="noStrike" kern="1200" cap="none" spc="0" normalizeH="0" baseline="0" noProof="0" dirty="0" smtClean="0">
              <a:ln>
                <a:noFill/>
              </a:ln>
              <a:solidFill>
                <a:schemeClr val="tx1"/>
              </a:solidFill>
              <a:effectLst/>
              <a:uLnTx/>
              <a:uFillTx/>
              <a:latin typeface="+mj-lt"/>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Slide Number Placeholder 5"/>
          <p:cNvSpPr>
            <a:spLocks noGrp="1"/>
          </p:cNvSpPr>
          <p:nvPr>
            <p:ph type="sldNum" sz="quarter" idx="12"/>
          </p:nvPr>
        </p:nvSpPr>
        <p:spPr bwMode="auto">
          <a:noFill/>
          <a:ln>
            <a:miter lim="800000"/>
            <a:headEnd/>
            <a:tailEnd/>
          </a:ln>
        </p:spPr>
        <p:txBody>
          <a:bodyPr/>
          <a:lstStyle/>
          <a:p>
            <a:fld id="{0F5F14EA-54A8-A446-910E-87FFD041E757}" type="slidenum">
              <a:rPr lang="en-US"/>
              <a:pPr/>
              <a:t>20</a:t>
            </a:fld>
            <a:endParaRPr lang="en-US" dirty="0"/>
          </a:p>
        </p:txBody>
      </p:sp>
      <p:sp>
        <p:nvSpPr>
          <p:cNvPr id="41987" name="Rectangle 2"/>
          <p:cNvSpPr>
            <a:spLocks noGrp="1" noChangeArrowheads="1"/>
          </p:cNvSpPr>
          <p:nvPr>
            <p:ph type="title"/>
          </p:nvPr>
        </p:nvSpPr>
        <p:spPr>
          <a:xfrm>
            <a:off x="76200" y="76200"/>
            <a:ext cx="9067800" cy="1143000"/>
          </a:xfrm>
        </p:spPr>
        <p:txBody>
          <a:bodyPr/>
          <a:lstStyle/>
          <a:p>
            <a:pPr algn="l" eaLnBrk="1" hangingPunct="1"/>
            <a:r>
              <a:rPr lang="en-US" sz="3200" dirty="0" smtClean="0">
                <a:ea typeface="ＭＳ Ｐゴシック" charset="-128"/>
                <a:cs typeface="ＭＳ Ｐゴシック" charset="-128"/>
              </a:rPr>
              <a:t>Assuming </a:t>
            </a:r>
            <a:r>
              <a:rPr lang="en-US" sz="3200" b="1" dirty="0" smtClean="0">
                <a:ea typeface="ＭＳ Ｐゴシック" charset="-128"/>
                <a:cs typeface="ＭＳ Ｐゴシック" charset="-128"/>
              </a:rPr>
              <a:t>B</a:t>
            </a:r>
            <a:r>
              <a:rPr lang="en-US" sz="3200" baseline="-25000" dirty="0" smtClean="0">
                <a:ea typeface="ＭＳ Ｐゴシック" charset="-128"/>
                <a:cs typeface="ＭＳ Ｐゴシック" charset="-128"/>
              </a:rPr>
              <a:t>ph</a:t>
            </a:r>
            <a:r>
              <a:rPr lang="en-US" sz="3200" dirty="0" smtClean="0">
                <a:ea typeface="ＭＳ Ｐゴシック" charset="-128"/>
                <a:cs typeface="ＭＳ Ｐゴシック" charset="-128"/>
              </a:rPr>
              <a:t> evolves ideally (e.g., Parker 1984), then photospheric flow and magnetic fields are coupled. </a:t>
            </a:r>
          </a:p>
        </p:txBody>
      </p:sp>
      <p:sp>
        <p:nvSpPr>
          <p:cNvPr id="41988" name="Rectangle 3"/>
          <p:cNvSpPr>
            <a:spLocks noGrp="1" noChangeArrowheads="1"/>
          </p:cNvSpPr>
          <p:nvPr>
            <p:ph type="body" idx="1"/>
          </p:nvPr>
        </p:nvSpPr>
        <p:spPr>
          <a:xfrm>
            <a:off x="304800" y="1295400"/>
            <a:ext cx="8686800" cy="5426075"/>
          </a:xfrm>
        </p:spPr>
        <p:txBody>
          <a:bodyPr/>
          <a:lstStyle/>
          <a:p>
            <a:pPr eaLnBrk="1" hangingPunct="1">
              <a:lnSpc>
                <a:spcPct val="80000"/>
              </a:lnSpc>
            </a:pPr>
            <a:endParaRPr lang="en-US" sz="2600" dirty="0" smtClean="0">
              <a:ea typeface="ＭＳ Ｐゴシック" charset="-128"/>
              <a:cs typeface="ＭＳ Ｐゴシック" charset="-128"/>
            </a:endParaRPr>
          </a:p>
          <a:p>
            <a:pPr eaLnBrk="1" hangingPunct="1">
              <a:lnSpc>
                <a:spcPct val="80000"/>
              </a:lnSpc>
            </a:pPr>
            <a:r>
              <a:rPr lang="en-US" sz="2600" dirty="0" smtClean="0">
                <a:ea typeface="ＭＳ Ｐゴシック" charset="-128"/>
                <a:cs typeface="ＭＳ Ｐゴシック" charset="-128"/>
              </a:rPr>
              <a:t>The magnetic induction equation’s </a:t>
            </a:r>
            <a:r>
              <a:rPr lang="en-US" sz="2600" b="1" dirty="0" smtClean="0">
                <a:ea typeface="ＭＳ Ｐゴシック" charset="-128"/>
                <a:cs typeface="ＭＳ Ｐゴシック" charset="-128"/>
              </a:rPr>
              <a:t>z</a:t>
            </a:r>
            <a:r>
              <a:rPr lang="en-US" sz="2600" dirty="0" smtClean="0">
                <a:ea typeface="ＭＳ Ｐゴシック" charset="-128"/>
                <a:cs typeface="ＭＳ Ｐゴシック" charset="-128"/>
              </a:rPr>
              <a:t>-component relates the </a:t>
            </a:r>
            <a:r>
              <a:rPr lang="en-US" sz="2600" u="sng" dirty="0" smtClean="0">
                <a:solidFill>
                  <a:srgbClr val="0000FF"/>
                </a:solidFill>
                <a:ea typeface="ＭＳ Ｐゴシック" charset="-128"/>
                <a:cs typeface="ＭＳ Ｐゴシック" charset="-128"/>
              </a:rPr>
              <a:t>flux transport velocity</a:t>
            </a:r>
            <a:r>
              <a:rPr lang="en-US" sz="2600" b="1" dirty="0" smtClean="0">
                <a:ea typeface="ＭＳ Ｐゴシック" charset="-128"/>
                <a:cs typeface="ＭＳ Ｐゴシック" charset="-128"/>
              </a:rPr>
              <a:t> u</a:t>
            </a:r>
            <a:r>
              <a:rPr lang="en-US" sz="2600" dirty="0" smtClean="0">
                <a:ea typeface="ＭＳ Ｐゴシック" charset="-128"/>
                <a:cs typeface="ＭＳ Ｐゴシック" charset="-128"/>
              </a:rPr>
              <a:t> to dB</a:t>
            </a:r>
            <a:r>
              <a:rPr lang="en-US" sz="2600" baseline="-25000" dirty="0" smtClean="0">
                <a:ea typeface="ＭＳ Ｐゴシック" charset="-128"/>
                <a:cs typeface="ＭＳ Ｐゴシック" charset="-128"/>
              </a:rPr>
              <a:t>z</a:t>
            </a:r>
            <a:r>
              <a:rPr lang="en-US" sz="2600" dirty="0" smtClean="0">
                <a:ea typeface="ＭＳ Ｐゴシック" charset="-128"/>
                <a:cs typeface="ＭＳ Ｐゴシック" charset="-128"/>
              </a:rPr>
              <a:t>/dt (Demoulin &amp; Berger 2003):</a:t>
            </a:r>
          </a:p>
          <a:p>
            <a:pPr eaLnBrk="1" hangingPunct="1">
              <a:lnSpc>
                <a:spcPct val="80000"/>
              </a:lnSpc>
            </a:pPr>
            <a:endParaRPr lang="en-US" sz="2600" dirty="0" smtClean="0">
              <a:ea typeface="ＭＳ Ｐゴシック" charset="-128"/>
              <a:cs typeface="ＭＳ Ｐゴシック" charset="-128"/>
            </a:endParaRPr>
          </a:p>
          <a:p>
            <a:pPr algn="ctr" eaLnBrk="1" hangingPunct="1">
              <a:lnSpc>
                <a:spcPct val="80000"/>
              </a:lnSpc>
              <a:buFont typeface="Arial" charset="0"/>
              <a:buNone/>
            </a:pPr>
            <a:r>
              <a:rPr lang="en-US" sz="2600" dirty="0" smtClean="0">
                <a:ea typeface="ＭＳ Ｐゴシック" charset="-128"/>
                <a:cs typeface="ＭＳ Ｐゴシック" charset="-128"/>
                <a:sym typeface="Symbol" charset="2"/>
              </a:rPr>
              <a:t></a:t>
            </a:r>
            <a:r>
              <a:rPr lang="en-US" sz="2600" dirty="0" smtClean="0">
                <a:ea typeface="ＭＳ Ｐゴシック" charset="-128"/>
                <a:cs typeface="ＭＳ Ｐゴシック" charset="-128"/>
              </a:rPr>
              <a:t>B</a:t>
            </a:r>
            <a:r>
              <a:rPr lang="en-US" sz="2600" baseline="-25000" dirty="0" smtClean="0">
                <a:ea typeface="ＭＳ Ｐゴシック" charset="-128"/>
                <a:cs typeface="ＭＳ Ｐゴシック" charset="-128"/>
              </a:rPr>
              <a:t>z</a:t>
            </a:r>
            <a:r>
              <a:rPr lang="en-US" sz="2600" dirty="0" smtClean="0">
                <a:ea typeface="ＭＳ Ｐゴシック" charset="-128"/>
                <a:cs typeface="ＭＳ Ｐゴシック" charset="-128"/>
              </a:rPr>
              <a:t>/</a:t>
            </a:r>
            <a:r>
              <a:rPr lang="en-US" sz="2600" dirty="0" smtClean="0">
                <a:ea typeface="ＭＳ Ｐゴシック" charset="-128"/>
                <a:cs typeface="ＭＳ Ｐゴシック" charset="-128"/>
                <a:sym typeface="Symbol" charset="2"/>
              </a:rPr>
              <a:t></a:t>
            </a:r>
            <a:r>
              <a:rPr lang="en-US" sz="2600" dirty="0" smtClean="0">
                <a:ea typeface="ＭＳ Ｐゴシック" charset="-128"/>
                <a:cs typeface="ＭＳ Ｐゴシック" charset="-128"/>
              </a:rPr>
              <a:t>t = -c[ </a:t>
            </a:r>
            <a:r>
              <a:rPr lang="en-US" sz="2600" dirty="0" smtClean="0">
                <a:ea typeface="ＭＳ Ｐゴシック" charset="-128"/>
                <a:cs typeface="ＭＳ Ｐゴシック" charset="-128"/>
                <a:sym typeface="Symbol" charset="2"/>
              </a:rPr>
              <a:t> x </a:t>
            </a:r>
            <a:r>
              <a:rPr lang="en-US" sz="2600" b="1" dirty="0" smtClean="0">
                <a:ea typeface="ＭＳ Ｐゴシック" charset="-128"/>
                <a:cs typeface="ＭＳ Ｐゴシック" charset="-128"/>
              </a:rPr>
              <a:t>E</a:t>
            </a:r>
            <a:r>
              <a:rPr lang="en-US" sz="2600" dirty="0" smtClean="0">
                <a:ea typeface="ＭＳ Ｐゴシック" charset="-128"/>
                <a:cs typeface="ＭＳ Ｐゴシック" charset="-128"/>
              </a:rPr>
              <a:t> ]</a:t>
            </a:r>
            <a:r>
              <a:rPr lang="en-US" sz="2600" baseline="-25000" dirty="0" smtClean="0">
                <a:ea typeface="ＭＳ Ｐゴシック" charset="-128"/>
                <a:cs typeface="ＭＳ Ｐゴシック" charset="-128"/>
              </a:rPr>
              <a:t>z</a:t>
            </a:r>
            <a:r>
              <a:rPr lang="en-US" sz="2600" dirty="0" smtClean="0">
                <a:ea typeface="ＭＳ Ｐゴシック" charset="-128"/>
                <a:cs typeface="ＭＳ Ｐゴシック" charset="-128"/>
              </a:rPr>
              <a:t>= [ </a:t>
            </a:r>
            <a:r>
              <a:rPr lang="en-US" sz="2600" dirty="0" smtClean="0">
                <a:ea typeface="ＭＳ Ｐゴシック" charset="-128"/>
                <a:cs typeface="ＭＳ Ｐゴシック" charset="-128"/>
                <a:sym typeface="Symbol" charset="2"/>
              </a:rPr>
              <a:t> x </a:t>
            </a:r>
            <a:r>
              <a:rPr lang="en-US" sz="2600" dirty="0" smtClean="0">
                <a:ea typeface="ＭＳ Ｐゴシック" charset="-128"/>
                <a:cs typeface="ＭＳ Ｐゴシック" charset="-128"/>
              </a:rPr>
              <a:t>(</a:t>
            </a:r>
            <a:r>
              <a:rPr lang="en-US" sz="2600" b="1" dirty="0" smtClean="0">
                <a:ea typeface="ＭＳ Ｐゴシック" charset="-128"/>
                <a:cs typeface="ＭＳ Ｐゴシック" charset="-128"/>
              </a:rPr>
              <a:t>v </a:t>
            </a:r>
            <a:r>
              <a:rPr lang="en-US" sz="2600" dirty="0" smtClean="0">
                <a:ea typeface="ＭＳ Ｐゴシック" charset="-128"/>
                <a:cs typeface="ＭＳ Ｐゴシック" charset="-128"/>
              </a:rPr>
              <a:t>x</a:t>
            </a:r>
            <a:r>
              <a:rPr lang="en-US" sz="2600" b="1" dirty="0" smtClean="0">
                <a:ea typeface="ＭＳ Ｐゴシック" charset="-128"/>
                <a:cs typeface="ＭＳ Ｐゴシック" charset="-128"/>
              </a:rPr>
              <a:t> B</a:t>
            </a:r>
            <a:r>
              <a:rPr lang="en-US" sz="2600" dirty="0" smtClean="0">
                <a:ea typeface="ＭＳ Ｐゴシック" charset="-128"/>
                <a:cs typeface="ＭＳ Ｐゴシック" charset="-128"/>
              </a:rPr>
              <a:t>) ]</a:t>
            </a:r>
            <a:r>
              <a:rPr lang="en-US" sz="2600" baseline="-25000" dirty="0" smtClean="0">
                <a:ea typeface="ＭＳ Ｐゴシック" charset="-128"/>
                <a:cs typeface="ＭＳ Ｐゴシック" charset="-128"/>
              </a:rPr>
              <a:t>z</a:t>
            </a:r>
            <a:r>
              <a:rPr lang="en-US" sz="2600" dirty="0" smtClean="0">
                <a:ea typeface="ＭＳ Ｐゴシック" charset="-128"/>
                <a:cs typeface="ＭＳ Ｐゴシック" charset="-128"/>
              </a:rPr>
              <a:t>  = - </a:t>
            </a:r>
            <a:r>
              <a:rPr lang="en-US" sz="2600" dirty="0" smtClean="0">
                <a:ea typeface="ＭＳ Ｐゴシック" charset="-128"/>
                <a:cs typeface="ＭＳ Ｐゴシック" charset="-128"/>
                <a:sym typeface="Symbol" charset="2"/>
              </a:rPr>
              <a:t> </a:t>
            </a:r>
            <a:r>
              <a:rPr lang="en-US" sz="2600" dirty="0" smtClean="0">
                <a:latin typeface="Wingdings" charset="2"/>
                <a:ea typeface="Wingdings" charset="2"/>
                <a:cs typeface="Wingdings" charset="2"/>
                <a:sym typeface="Symbol" charset="2"/>
              </a:rPr>
              <a:t></a:t>
            </a:r>
            <a:r>
              <a:rPr lang="en-US" sz="2600" dirty="0" smtClean="0">
                <a:ea typeface="ＭＳ Ｐゴシック" charset="-128"/>
                <a:cs typeface="ＭＳ Ｐゴシック" charset="-128"/>
                <a:sym typeface="Symbol" charset="2"/>
              </a:rPr>
              <a:t> </a:t>
            </a:r>
            <a:r>
              <a:rPr lang="en-US" sz="2600" dirty="0" smtClean="0">
                <a:ea typeface="ＭＳ Ｐゴシック" charset="-128"/>
                <a:cs typeface="ＭＳ Ｐゴシック" charset="-128"/>
              </a:rPr>
              <a:t>(</a:t>
            </a:r>
            <a:r>
              <a:rPr lang="en-US" sz="2600" b="1" dirty="0" smtClean="0">
                <a:ea typeface="ＭＳ Ｐゴシック" charset="-128"/>
                <a:cs typeface="ＭＳ Ｐゴシック" charset="-128"/>
              </a:rPr>
              <a:t>u  </a:t>
            </a:r>
            <a:r>
              <a:rPr lang="en-US" sz="2600" dirty="0" smtClean="0">
                <a:ea typeface="ＭＳ Ｐゴシック" charset="-128"/>
                <a:cs typeface="ＭＳ Ｐゴシック" charset="-128"/>
              </a:rPr>
              <a:t>B</a:t>
            </a:r>
            <a:r>
              <a:rPr lang="en-US" sz="2600" baseline="-25000" dirty="0" smtClean="0">
                <a:ea typeface="ＭＳ Ｐゴシック" charset="-128"/>
                <a:cs typeface="ＭＳ Ｐゴシック" charset="-128"/>
              </a:rPr>
              <a:t>z</a:t>
            </a:r>
            <a:r>
              <a:rPr lang="en-US" sz="2600" dirty="0" smtClean="0">
                <a:ea typeface="ＭＳ Ｐゴシック" charset="-128"/>
                <a:cs typeface="ＭＳ Ｐゴシック" charset="-128"/>
              </a:rPr>
              <a:t>) </a:t>
            </a:r>
          </a:p>
          <a:p>
            <a:pPr algn="ctr" eaLnBrk="1" hangingPunct="1">
              <a:lnSpc>
                <a:spcPct val="80000"/>
              </a:lnSpc>
              <a:buFont typeface="Arial" charset="0"/>
              <a:buNone/>
            </a:pPr>
            <a:endParaRPr lang="en-US" sz="2600" dirty="0" smtClean="0">
              <a:ea typeface="ＭＳ Ｐゴシック" charset="-128"/>
              <a:cs typeface="ＭＳ Ｐゴシック" charset="-128"/>
            </a:endParaRPr>
          </a:p>
          <a:p>
            <a:pPr eaLnBrk="1" hangingPunct="1">
              <a:lnSpc>
                <a:spcPct val="80000"/>
              </a:lnSpc>
            </a:pPr>
            <a:r>
              <a:rPr lang="en-US" sz="2600" dirty="0" smtClean="0">
                <a:ea typeface="ＭＳ Ｐゴシック" charset="-128"/>
                <a:cs typeface="ＭＳ Ｐゴシック" charset="-128"/>
              </a:rPr>
              <a:t>Many </a:t>
            </a:r>
            <a:r>
              <a:rPr lang="en-US" sz="2600" dirty="0" smtClean="0">
                <a:solidFill>
                  <a:srgbClr val="0000FF"/>
                </a:solidFill>
                <a:ea typeface="ＭＳ Ｐゴシック" charset="-128"/>
                <a:cs typeface="ＭＳ Ｐゴシック" charset="-128"/>
              </a:rPr>
              <a:t>tracking </a:t>
            </a:r>
            <a:r>
              <a:rPr lang="en-US" sz="2600" dirty="0" smtClean="0">
                <a:ea typeface="ＭＳ Ｐゴシック" charset="-128"/>
                <a:cs typeface="ＭＳ Ｐゴシック" charset="-128"/>
              </a:rPr>
              <a:t>(“optical flow”) methods to estimate the </a:t>
            </a:r>
            <a:r>
              <a:rPr lang="en-US" sz="2600" b="1" dirty="0" smtClean="0">
                <a:ea typeface="ＭＳ Ｐゴシック" charset="-128"/>
                <a:cs typeface="ＭＳ Ｐゴシック" charset="-128"/>
              </a:rPr>
              <a:t>u</a:t>
            </a:r>
            <a:r>
              <a:rPr lang="en-US" sz="2600" dirty="0" smtClean="0">
                <a:ea typeface="ＭＳ Ｐゴシック" charset="-128"/>
                <a:cs typeface="ＭＳ Ｐゴシック" charset="-128"/>
              </a:rPr>
              <a:t> have been developed, e.g.,  LCT (November &amp; Simon 1988), FLCT (Fisher &amp; Welsch 2008), DAVE (Schuck 2006).</a:t>
            </a:r>
          </a:p>
          <a:p>
            <a:pPr eaLnBrk="1" hangingPunct="1">
              <a:lnSpc>
                <a:spcPct val="80000"/>
              </a:lnSpc>
            </a:pPr>
            <a:endParaRPr lang="en-US" sz="2600" dirty="0" smtClean="0">
              <a:ea typeface="ＭＳ Ｐゴシック" charset="-128"/>
              <a:cs typeface="ＭＳ Ｐゴシック" charset="-128"/>
            </a:endParaRPr>
          </a:p>
          <a:p>
            <a:pPr eaLnBrk="1" hangingPunct="1">
              <a:lnSpc>
                <a:spcPct val="80000"/>
              </a:lnSpc>
            </a:pPr>
            <a:r>
              <a:rPr lang="en-US" sz="2600" dirty="0" smtClean="0">
                <a:ea typeface="ＭＳ Ｐゴシック" charset="-128"/>
                <a:cs typeface="ＭＳ Ｐゴシック" charset="-128"/>
              </a:rPr>
              <a:t>Purely numerical </a:t>
            </a:r>
            <a:r>
              <a:rPr lang="en-US" sz="2600" dirty="0" smtClean="0">
                <a:solidFill>
                  <a:srgbClr val="0000FF"/>
                </a:solidFill>
                <a:ea typeface="ＭＳ Ｐゴシック" charset="-128"/>
                <a:cs typeface="ＭＳ Ｐゴシック" charset="-128"/>
              </a:rPr>
              <a:t>“inductive” </a:t>
            </a:r>
            <a:r>
              <a:rPr lang="en-US" sz="2600" dirty="0" smtClean="0">
                <a:ea typeface="ＭＳ Ｐゴシック" charset="-128"/>
                <a:cs typeface="ＭＳ Ｐゴシック" charset="-128"/>
              </a:rPr>
              <a:t>techniques have also been developed (Longcope 2004; Fisher et al. 2010).</a:t>
            </a:r>
          </a:p>
          <a:p>
            <a:pPr eaLnBrk="1" hangingPunct="1">
              <a:lnSpc>
                <a:spcPct val="80000"/>
              </a:lnSpc>
            </a:pPr>
            <a:endParaRPr lang="en-US" sz="2600" dirty="0" smtClean="0">
              <a:ea typeface="ＭＳ Ｐゴシック" charset="-128"/>
              <a:cs typeface="ＭＳ Ｐゴシック" charset="-128"/>
            </a:endParaRPr>
          </a:p>
        </p:txBody>
      </p:sp>
      <p:sp>
        <p:nvSpPr>
          <p:cNvPr id="41989" name="Rectangle 4"/>
          <p:cNvSpPr>
            <a:spLocks noChangeArrowheads="1"/>
          </p:cNvSpPr>
          <p:nvPr/>
        </p:nvSpPr>
        <p:spPr bwMode="auto">
          <a:xfrm>
            <a:off x="1219200" y="2590800"/>
            <a:ext cx="7010400" cy="685800"/>
          </a:xfrm>
          <a:prstGeom prst="rect">
            <a:avLst/>
          </a:prstGeom>
          <a:noFill/>
          <a:ln w="28575">
            <a:solidFill>
              <a:srgbClr val="FF0000"/>
            </a:solidFill>
            <a:miter lim="800000"/>
            <a:headEnd/>
            <a:tailEnd/>
          </a:ln>
        </p:spPr>
        <p:txBody>
          <a:bodyPr wrap="none" anchor="ctr">
            <a:prstTxWarp prst="textNoShape">
              <a:avLst/>
            </a:prstTxWarp>
          </a:bodyPr>
          <a:lstStyle/>
          <a:p>
            <a:endParaRPr lang="en-US" dirty="0">
              <a:latin typeface="Calibri"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 y="76200"/>
            <a:ext cx="9067800" cy="990600"/>
          </a:xfrm>
        </p:spPr>
        <p:txBody>
          <a:bodyPr/>
          <a:lstStyle/>
          <a:p>
            <a:pPr algn="l">
              <a:lnSpc>
                <a:spcPct val="90000"/>
              </a:lnSpc>
            </a:pPr>
            <a:r>
              <a:rPr lang="en-US" sz="3200" dirty="0" smtClean="0">
                <a:ea typeface="ＭＳ Ｐゴシック" charset="-128"/>
                <a:cs typeface="ＭＳ Ｐゴシック" charset="-128"/>
              </a:rPr>
              <a:t>The apparent motion of magnetic flux in magnetograms is the </a:t>
            </a:r>
            <a:r>
              <a:rPr lang="en-US" sz="3200" b="1" dirty="0" smtClean="0">
                <a:ea typeface="ＭＳ Ｐゴシック" charset="-128"/>
                <a:cs typeface="ＭＳ Ｐゴシック" charset="-128"/>
              </a:rPr>
              <a:t>flux transport velocity</a:t>
            </a:r>
            <a:r>
              <a:rPr lang="en-US" sz="3200" dirty="0" smtClean="0">
                <a:ea typeface="ＭＳ Ｐゴシック" charset="-128"/>
                <a:cs typeface="ＭＳ Ｐゴシック" charset="-128"/>
              </a:rPr>
              <a:t>, </a:t>
            </a:r>
            <a:r>
              <a:rPr lang="en-US" sz="3200" b="1" dirty="0" smtClean="0">
                <a:ea typeface="ＭＳ Ｐゴシック" charset="-128"/>
                <a:cs typeface="ＭＳ Ｐゴシック" charset="-128"/>
              </a:rPr>
              <a:t>u</a:t>
            </a:r>
            <a:r>
              <a:rPr lang="en-US" sz="3200" dirty="0" smtClean="0">
                <a:ea typeface="ＭＳ Ｐゴシック" charset="-128"/>
                <a:cs typeface="ＭＳ Ｐゴシック" charset="-128"/>
              </a:rPr>
              <a:t>. </a:t>
            </a:r>
          </a:p>
        </p:txBody>
      </p:sp>
      <p:sp>
        <p:nvSpPr>
          <p:cNvPr id="43011" name="Rectangle 3"/>
          <p:cNvSpPr>
            <a:spLocks noGrp="1" noChangeArrowheads="1"/>
          </p:cNvSpPr>
          <p:nvPr>
            <p:ph type="body" idx="1"/>
          </p:nvPr>
        </p:nvSpPr>
        <p:spPr>
          <a:xfrm>
            <a:off x="533400" y="4267200"/>
            <a:ext cx="8610600" cy="2590800"/>
          </a:xfrm>
        </p:spPr>
        <p:txBody>
          <a:bodyPr/>
          <a:lstStyle/>
          <a:p>
            <a:pPr marL="609600" indent="-609600">
              <a:buFontTx/>
              <a:buNone/>
            </a:pPr>
            <a:r>
              <a:rPr lang="en-US" sz="2800" b="1" dirty="0" smtClean="0">
                <a:ea typeface="ＭＳ Ｐゴシック" charset="-128"/>
                <a:cs typeface="ＭＳ Ｐゴシック" charset="-128"/>
              </a:rPr>
              <a:t>u</a:t>
            </a:r>
            <a:r>
              <a:rPr lang="en-US" sz="2800" baseline="-25000" dirty="0" smtClean="0">
                <a:ea typeface="ＭＳ Ｐゴシック" charset="-128"/>
                <a:cs typeface="ＭＳ Ｐゴシック" charset="-128"/>
              </a:rPr>
              <a:t> </a:t>
            </a:r>
            <a:r>
              <a:rPr lang="en-US" sz="2800" dirty="0">
                <a:ea typeface="ＭＳ Ｐゴシック" charset="-128"/>
                <a:cs typeface="ＭＳ Ｐゴシック" charset="-128"/>
              </a:rPr>
              <a:t>is </a:t>
            </a:r>
            <a:r>
              <a:rPr lang="en-US" sz="2800" b="1" i="1" u="sng" dirty="0">
                <a:ea typeface="ＭＳ Ｐゴシック" charset="-128"/>
                <a:cs typeface="ＭＳ Ｐゴシック" charset="-128"/>
              </a:rPr>
              <a:t>not</a:t>
            </a:r>
            <a:r>
              <a:rPr lang="en-US" sz="2800" dirty="0">
                <a:ea typeface="ＭＳ Ｐゴシック" charset="-128"/>
                <a:cs typeface="ＭＳ Ｐゴシック" charset="-128"/>
              </a:rPr>
              <a:t> equivalent to</a:t>
            </a:r>
            <a:r>
              <a:rPr lang="en-US" sz="2800" b="1" dirty="0">
                <a:ea typeface="ＭＳ Ｐゴシック" charset="-128"/>
                <a:cs typeface="ＭＳ Ｐゴシック" charset="-128"/>
              </a:rPr>
              <a:t> v</a:t>
            </a:r>
            <a:r>
              <a:rPr lang="en-US" sz="2800" dirty="0">
                <a:ea typeface="ＭＳ Ｐゴシック" charset="-128"/>
                <a:cs typeface="ＭＳ Ｐゴシック" charset="-128"/>
              </a:rPr>
              <a:t>; rather,</a:t>
            </a:r>
            <a:r>
              <a:rPr lang="en-US" sz="2800" b="1" dirty="0">
                <a:ea typeface="ＭＳ Ｐゴシック" charset="-128"/>
                <a:cs typeface="ＭＳ Ｐゴシック" charset="-128"/>
              </a:rPr>
              <a:t> </a:t>
            </a:r>
            <a:r>
              <a:rPr lang="en-US" sz="2800" b="1" dirty="0" smtClean="0">
                <a:ea typeface="ＭＳ Ｐゴシック" charset="-128"/>
                <a:cs typeface="ＭＳ Ｐゴシック" charset="-128"/>
              </a:rPr>
              <a:t>u</a:t>
            </a:r>
            <a:r>
              <a:rPr lang="en-US" sz="2800" dirty="0" smtClean="0">
                <a:ea typeface="ＭＳ Ｐゴシック" charset="-128"/>
                <a:cs typeface="ＭＳ Ｐゴシック" charset="-128"/>
              </a:rPr>
              <a:t> </a:t>
            </a:r>
            <a:r>
              <a:rPr lang="en-US" sz="2800" dirty="0">
                <a:ea typeface="ＭＳ Ｐゴシック" charset="-128"/>
                <a:cs typeface="ＭＳ Ｐゴシック" charset="-128"/>
                <a:sym typeface="Symbol" charset="2"/>
              </a:rPr>
              <a:t></a:t>
            </a:r>
            <a:r>
              <a:rPr lang="en-US" sz="2800" dirty="0">
                <a:ea typeface="ＭＳ Ｐゴシック" charset="-128"/>
                <a:cs typeface="ＭＳ Ｐゴシック" charset="-128"/>
              </a:rPr>
              <a:t> </a:t>
            </a:r>
            <a:r>
              <a:rPr lang="en-US" sz="2800" b="1" dirty="0">
                <a:ea typeface="ＭＳ Ｐゴシック" charset="-128"/>
                <a:cs typeface="ＭＳ Ｐゴシック" charset="-128"/>
              </a:rPr>
              <a:t>v</a:t>
            </a:r>
            <a:r>
              <a:rPr lang="en-US" sz="2800" baseline="-25000" dirty="0">
                <a:ea typeface="ＭＳ Ｐゴシック" charset="-128"/>
                <a:cs typeface="ＭＳ Ｐゴシック" charset="-128"/>
              </a:rPr>
              <a:t>hor </a:t>
            </a:r>
            <a:r>
              <a:rPr lang="en-US" sz="2800" dirty="0">
                <a:ea typeface="ＭＳ Ｐゴシック" charset="-128"/>
                <a:cs typeface="ＭＳ Ｐゴシック" charset="-128"/>
              </a:rPr>
              <a:t>- (</a:t>
            </a:r>
            <a:r>
              <a:rPr lang="en-US" sz="2800" dirty="0" smtClean="0">
                <a:ea typeface="ＭＳ Ｐゴシック" charset="-128"/>
                <a:cs typeface="ＭＳ Ｐゴシック" charset="-128"/>
              </a:rPr>
              <a:t>v</a:t>
            </a:r>
            <a:r>
              <a:rPr lang="en-US" sz="2800" baseline="-25000" dirty="0" smtClean="0">
                <a:ea typeface="ＭＳ Ｐゴシック" charset="-128"/>
                <a:cs typeface="ＭＳ Ｐゴシック" charset="-128"/>
              </a:rPr>
              <a:t>z</a:t>
            </a:r>
            <a:r>
              <a:rPr lang="en-US" sz="2800" dirty="0" smtClean="0">
                <a:ea typeface="ＭＳ Ｐゴシック" charset="-128"/>
                <a:cs typeface="ＭＳ Ｐゴシック" charset="-128"/>
              </a:rPr>
              <a:t>/B</a:t>
            </a:r>
            <a:r>
              <a:rPr lang="en-US" sz="2800" baseline="-25000" dirty="0" smtClean="0">
                <a:ea typeface="ＭＳ Ｐゴシック" charset="-128"/>
                <a:cs typeface="ＭＳ Ｐゴシック" charset="-128"/>
              </a:rPr>
              <a:t>z</a:t>
            </a:r>
            <a:r>
              <a:rPr lang="en-US" sz="2800" dirty="0" smtClean="0">
                <a:ea typeface="ＭＳ Ｐゴシック" charset="-128"/>
                <a:cs typeface="ＭＳ Ｐゴシック" charset="-128"/>
              </a:rPr>
              <a:t>)</a:t>
            </a:r>
            <a:r>
              <a:rPr lang="en-US" sz="2800" b="1" dirty="0">
                <a:ea typeface="ＭＳ Ｐゴシック" charset="-128"/>
                <a:cs typeface="ＭＳ Ｐゴシック" charset="-128"/>
              </a:rPr>
              <a:t>B</a:t>
            </a:r>
            <a:r>
              <a:rPr lang="en-US" sz="2800" baseline="-25000" dirty="0">
                <a:ea typeface="ＭＳ Ｐゴシック" charset="-128"/>
                <a:cs typeface="ＭＳ Ｐゴシック" charset="-128"/>
              </a:rPr>
              <a:t>hor</a:t>
            </a:r>
            <a:r>
              <a:rPr lang="en-US" sz="2800" dirty="0">
                <a:ea typeface="ＭＳ Ｐゴシック" charset="-128"/>
                <a:cs typeface="ＭＳ Ｐゴシック" charset="-128"/>
              </a:rPr>
              <a:t> </a:t>
            </a:r>
            <a:endParaRPr lang="en-US" sz="2800" b="1" dirty="0">
              <a:ea typeface="ＭＳ Ｐゴシック" charset="-128"/>
              <a:cs typeface="ＭＳ Ｐゴシック" charset="-128"/>
            </a:endParaRPr>
          </a:p>
          <a:p>
            <a:pPr marL="609600" indent="-609600"/>
            <a:r>
              <a:rPr lang="en-US" sz="2800" b="1" dirty="0" smtClean="0">
                <a:ea typeface="ＭＳ Ｐゴシック" charset="-128"/>
                <a:cs typeface="ＭＳ Ｐゴシック" charset="-128"/>
              </a:rPr>
              <a:t>u</a:t>
            </a:r>
            <a:r>
              <a:rPr lang="en-US" sz="2800" dirty="0" smtClean="0">
                <a:ea typeface="ＭＳ Ｐゴシック" charset="-128"/>
                <a:cs typeface="ＭＳ Ｐゴシック" charset="-128"/>
              </a:rPr>
              <a:t> is </a:t>
            </a:r>
            <a:r>
              <a:rPr lang="en-US" sz="2800" dirty="0">
                <a:ea typeface="ＭＳ Ｐゴシック" charset="-128"/>
                <a:cs typeface="ＭＳ Ｐゴシック" charset="-128"/>
              </a:rPr>
              <a:t>the </a:t>
            </a:r>
            <a:r>
              <a:rPr lang="en-US" sz="2800" u="sng" dirty="0">
                <a:ea typeface="ＭＳ Ｐゴシック" charset="-128"/>
                <a:cs typeface="ＭＳ Ｐゴシック" charset="-128"/>
              </a:rPr>
              <a:t>apparent</a:t>
            </a:r>
            <a:r>
              <a:rPr lang="en-US" sz="2800" dirty="0">
                <a:ea typeface="ＭＳ Ｐゴシック" charset="-128"/>
                <a:cs typeface="ＭＳ Ｐゴシック" charset="-128"/>
              </a:rPr>
              <a:t> velocity (2 components)</a:t>
            </a:r>
          </a:p>
          <a:p>
            <a:pPr marL="609600" indent="-609600"/>
            <a:r>
              <a:rPr lang="en-US" sz="2800" b="1" dirty="0" smtClean="0">
                <a:ea typeface="ＭＳ Ｐゴシック" charset="-128"/>
                <a:cs typeface="ＭＳ Ｐゴシック" charset="-128"/>
              </a:rPr>
              <a:t>v</a:t>
            </a:r>
            <a:r>
              <a:rPr lang="en-US" sz="2800" dirty="0" smtClean="0">
                <a:ea typeface="ＭＳ Ｐゴシック" charset="-128"/>
                <a:cs typeface="ＭＳ Ｐゴシック" charset="-128"/>
              </a:rPr>
              <a:t> </a:t>
            </a:r>
            <a:r>
              <a:rPr lang="en-US" sz="2800" dirty="0">
                <a:ea typeface="ＭＳ Ｐゴシック" charset="-128"/>
                <a:cs typeface="ＭＳ Ｐゴシック" charset="-128"/>
              </a:rPr>
              <a:t>is the </a:t>
            </a:r>
            <a:r>
              <a:rPr lang="en-US" sz="2800" u="sng" dirty="0">
                <a:ea typeface="ＭＳ Ｐゴシック" charset="-128"/>
                <a:cs typeface="ＭＳ Ｐゴシック" charset="-128"/>
              </a:rPr>
              <a:t>actual</a:t>
            </a:r>
            <a:r>
              <a:rPr lang="en-US" sz="2800" dirty="0">
                <a:ea typeface="ＭＳ Ｐゴシック" charset="-128"/>
                <a:cs typeface="ＭＳ Ｐゴシック" charset="-128"/>
              </a:rPr>
              <a:t> plasma velocity (3 </a:t>
            </a:r>
            <a:r>
              <a:rPr lang="en-US" sz="2800" dirty="0" smtClean="0">
                <a:ea typeface="ＭＳ Ｐゴシック" charset="-128"/>
                <a:cs typeface="ＭＳ Ｐゴシック" charset="-128"/>
              </a:rPr>
              <a:t>components</a:t>
            </a:r>
            <a:r>
              <a:rPr lang="en-US" sz="2800" dirty="0">
                <a:ea typeface="ＭＳ Ｐゴシック" charset="-128"/>
                <a:cs typeface="ＭＳ Ｐゴシック" charset="-128"/>
              </a:rPr>
              <a:t>)</a:t>
            </a:r>
          </a:p>
          <a:p>
            <a:pPr marL="609600" indent="-609600"/>
            <a:endParaRPr lang="en-US" sz="2400" dirty="0">
              <a:ea typeface="ＭＳ Ｐゴシック" charset="-128"/>
              <a:cs typeface="ＭＳ Ｐゴシック" charset="-128"/>
            </a:endParaRPr>
          </a:p>
          <a:p>
            <a:pPr marL="609600" indent="-609600">
              <a:buFontTx/>
              <a:buNone/>
            </a:pPr>
            <a:r>
              <a:rPr lang="en-US" sz="2400" dirty="0">
                <a:ea typeface="ＭＳ Ｐゴシック" charset="-128"/>
                <a:cs typeface="ＭＳ Ｐゴシック" charset="-128"/>
              </a:rPr>
              <a:t>(NB: non-ideal effects can also cause flux transport!)</a:t>
            </a:r>
          </a:p>
        </p:txBody>
      </p:sp>
      <p:pic>
        <p:nvPicPr>
          <p:cNvPr id="43012" name="Picture 4" descr="db"/>
          <p:cNvPicPr>
            <a:picLocks noChangeAspect="1" noChangeArrowheads="1"/>
          </p:cNvPicPr>
          <p:nvPr/>
        </p:nvPicPr>
        <p:blipFill>
          <a:blip r:embed="rId2"/>
          <a:srcRect/>
          <a:stretch>
            <a:fillRect/>
          </a:stretch>
        </p:blipFill>
        <p:spPr bwMode="auto">
          <a:xfrm>
            <a:off x="381000" y="1219200"/>
            <a:ext cx="3505200" cy="3057525"/>
          </a:xfrm>
          <a:prstGeom prst="rect">
            <a:avLst/>
          </a:prstGeom>
          <a:noFill/>
          <a:ln w="9525">
            <a:noFill/>
            <a:miter lim="800000"/>
            <a:headEnd/>
            <a:tailEnd/>
          </a:ln>
        </p:spPr>
      </p:pic>
      <p:sp>
        <p:nvSpPr>
          <p:cNvPr id="43013" name="Rectangle 5"/>
          <p:cNvSpPr>
            <a:spLocks noChangeArrowheads="1"/>
          </p:cNvSpPr>
          <p:nvPr/>
        </p:nvSpPr>
        <p:spPr bwMode="auto">
          <a:xfrm>
            <a:off x="4038600" y="1371600"/>
            <a:ext cx="4876800" cy="2743200"/>
          </a:xfrm>
          <a:prstGeom prst="rect">
            <a:avLst/>
          </a:prstGeom>
          <a:noFill/>
          <a:ln w="38100">
            <a:solidFill>
              <a:srgbClr val="0000FF"/>
            </a:solidFill>
            <a:miter lim="800000"/>
            <a:headEnd/>
            <a:tailEnd/>
          </a:ln>
        </p:spPr>
        <p:txBody>
          <a:bodyPr>
            <a:prstTxWarp prst="textNoShape">
              <a:avLst/>
            </a:prstTxWarp>
          </a:bodyPr>
          <a:lstStyle/>
          <a:p>
            <a:pPr marL="342900" indent="-342900">
              <a:spcBef>
                <a:spcPct val="20000"/>
              </a:spcBef>
            </a:pPr>
            <a:r>
              <a:rPr lang="en-US" sz="2800" dirty="0">
                <a:latin typeface="Times New Roman" charset="0"/>
              </a:rPr>
              <a:t>	D</a:t>
            </a:r>
            <a:r>
              <a:rPr lang="en-US" sz="2800" dirty="0">
                <a:latin typeface="Times New Roman" charset="0"/>
                <a:ea typeface="Times New Roman" charset="0"/>
                <a:cs typeface="Times New Roman" charset="0"/>
              </a:rPr>
              <a:t>é</a:t>
            </a:r>
            <a:r>
              <a:rPr lang="en-US" sz="2800" dirty="0">
                <a:latin typeface="Times New Roman" charset="0"/>
              </a:rPr>
              <a:t>moulin &amp; Berger (2003)</a:t>
            </a:r>
            <a:r>
              <a:rPr lang="en-US" sz="2800" b="1" dirty="0">
                <a:latin typeface="Times New Roman" charset="0"/>
              </a:rPr>
              <a:t>:</a:t>
            </a:r>
            <a:r>
              <a:rPr lang="en-US" sz="2800" dirty="0">
                <a:latin typeface="Times New Roman" charset="0"/>
              </a:rPr>
              <a:t> In addition to horizontal flows, vertical velocities can lead to </a:t>
            </a:r>
            <a:r>
              <a:rPr lang="en-US" sz="2800" b="1" dirty="0" err="1">
                <a:sym typeface="Wingdings" charset="2"/>
              </a:rPr>
              <a:t>u</a:t>
            </a:r>
            <a:r>
              <a:rPr lang="en-US" sz="2800" dirty="0" smtClean="0">
                <a:sym typeface="Wingdings" charset="2"/>
              </a:rPr>
              <a:t> ≠0</a:t>
            </a:r>
            <a:r>
              <a:rPr lang="en-US" sz="2800" dirty="0">
                <a:latin typeface="Times New Roman" charset="0"/>
              </a:rPr>
              <a:t>. In this figure, </a:t>
            </a:r>
            <a:r>
              <a:rPr lang="en-US" sz="2800" b="1" dirty="0"/>
              <a:t>v</a:t>
            </a:r>
            <a:r>
              <a:rPr lang="en-US" sz="2800" baseline="-25000" dirty="0">
                <a:sym typeface="Symbol" charset="2"/>
              </a:rPr>
              <a:t>hor</a:t>
            </a:r>
            <a:r>
              <a:rPr lang="en-US" sz="2800" dirty="0">
                <a:latin typeface="Times New Roman" charset="0"/>
              </a:rPr>
              <a:t>= 0, but </a:t>
            </a:r>
            <a:r>
              <a:rPr lang="en-US" sz="2800" dirty="0" err="1">
                <a:latin typeface="Times New Roman" charset="0"/>
              </a:rPr>
              <a:t>v</a:t>
            </a:r>
            <a:r>
              <a:rPr lang="en-US" sz="2800" baseline="-25000" dirty="0" err="1">
                <a:latin typeface="Times New Roman" charset="0"/>
              </a:rPr>
              <a:t>z</a:t>
            </a:r>
            <a:r>
              <a:rPr lang="en-US" sz="2800" dirty="0" smtClean="0">
                <a:latin typeface="Times New Roman" charset="0"/>
              </a:rPr>
              <a:t> ≠</a:t>
            </a:r>
            <a:r>
              <a:rPr lang="en-US" sz="2800" dirty="0" smtClean="0">
                <a:sym typeface="Wingdings" charset="2"/>
              </a:rPr>
              <a:t>0</a:t>
            </a:r>
            <a:r>
              <a:rPr lang="en-US" sz="2800" dirty="0">
                <a:latin typeface="Times New Roman" charset="0"/>
              </a:rPr>
              <a:t>, so</a:t>
            </a:r>
            <a:r>
              <a:rPr lang="en-US" sz="2800" dirty="0">
                <a:latin typeface="Times New Roman" charset="0"/>
                <a:sym typeface="SymbolMono BT" pitchFamily="18" charset="2"/>
              </a:rPr>
              <a:t> </a:t>
            </a:r>
            <a:r>
              <a:rPr lang="en-US" sz="2800" b="1" dirty="0" err="1">
                <a:sym typeface="Wingdings" charset="2"/>
              </a:rPr>
              <a:t>u</a:t>
            </a:r>
            <a:r>
              <a:rPr lang="en-US" sz="2800" dirty="0" smtClean="0">
                <a:sym typeface="Wingdings" charset="2"/>
              </a:rPr>
              <a:t> ≠ </a:t>
            </a:r>
            <a:r>
              <a:rPr lang="en-US" sz="2800" dirty="0" smtClean="0">
                <a:latin typeface="Times New Roman" charset="0"/>
                <a:sym typeface="Wingdings" charset="2"/>
              </a:rPr>
              <a:t>0</a:t>
            </a:r>
            <a:r>
              <a:rPr lang="en-US" sz="2800" dirty="0">
                <a:latin typeface="Times New Roman" charset="0"/>
                <a:sym typeface="Wingdings" charset="2"/>
              </a:rPr>
              <a:t>.</a:t>
            </a:r>
          </a:p>
        </p:txBody>
      </p:sp>
      <p:sp>
        <p:nvSpPr>
          <p:cNvPr id="43014" name="Text Box 6"/>
          <p:cNvSpPr txBox="1">
            <a:spLocks noChangeArrowheads="1"/>
          </p:cNvSpPr>
          <p:nvPr/>
        </p:nvSpPr>
        <p:spPr bwMode="auto">
          <a:xfrm>
            <a:off x="2670175" y="3167063"/>
            <a:ext cx="454025" cy="307975"/>
          </a:xfrm>
          <a:prstGeom prst="rect">
            <a:avLst/>
          </a:prstGeom>
          <a:solidFill>
            <a:schemeClr val="bg1"/>
          </a:solidFill>
          <a:ln w="9525">
            <a:noFill/>
            <a:miter lim="800000"/>
            <a:headEnd/>
            <a:tailEnd/>
          </a:ln>
        </p:spPr>
        <p:txBody>
          <a:bodyPr wrap="none">
            <a:prstTxWarp prst="textNoShape">
              <a:avLst/>
            </a:prstTxWarp>
            <a:spAutoFit/>
          </a:bodyPr>
          <a:lstStyle/>
          <a:p>
            <a:r>
              <a:rPr lang="en-US" sz="1400" dirty="0"/>
              <a:t>hor</a:t>
            </a:r>
          </a:p>
        </p:txBody>
      </p:sp>
      <p:sp>
        <p:nvSpPr>
          <p:cNvPr id="43015" name="Text Box 6"/>
          <p:cNvSpPr txBox="1">
            <a:spLocks noChangeArrowheads="1"/>
          </p:cNvSpPr>
          <p:nvPr/>
        </p:nvSpPr>
        <p:spPr bwMode="auto">
          <a:xfrm flipH="1">
            <a:off x="3352800" y="2514600"/>
            <a:ext cx="533400" cy="307975"/>
          </a:xfrm>
          <a:prstGeom prst="rect">
            <a:avLst/>
          </a:prstGeom>
          <a:solidFill>
            <a:schemeClr val="bg1"/>
          </a:solidFill>
          <a:ln w="9525">
            <a:noFill/>
            <a:miter lim="800000"/>
            <a:headEnd/>
            <a:tailEnd/>
          </a:ln>
        </p:spPr>
        <p:txBody>
          <a:bodyPr>
            <a:prstTxWarp prst="textNoShape">
              <a:avLst/>
            </a:prstTxWarp>
            <a:spAutoFit/>
          </a:bodyPr>
          <a:lstStyle/>
          <a:p>
            <a:r>
              <a:rPr lang="en-US" sz="1400" dirty="0"/>
              <a:t>z</a:t>
            </a:r>
          </a:p>
        </p:txBody>
      </p:sp>
      <p:sp>
        <p:nvSpPr>
          <p:cNvPr id="43016" name="Text Box 6"/>
          <p:cNvSpPr txBox="1">
            <a:spLocks noChangeArrowheads="1"/>
          </p:cNvSpPr>
          <p:nvPr/>
        </p:nvSpPr>
        <p:spPr bwMode="auto">
          <a:xfrm flipH="1">
            <a:off x="2362200" y="2209800"/>
            <a:ext cx="152400" cy="307975"/>
          </a:xfrm>
          <a:prstGeom prst="rect">
            <a:avLst/>
          </a:prstGeom>
          <a:solidFill>
            <a:schemeClr val="bg1"/>
          </a:solidFill>
          <a:ln w="9525">
            <a:noFill/>
            <a:miter lim="800000"/>
            <a:headEnd/>
            <a:tailEnd/>
          </a:ln>
        </p:spPr>
        <p:txBody>
          <a:bodyPr>
            <a:prstTxWarp prst="textNoShape">
              <a:avLst/>
            </a:prstTxWarp>
            <a:spAutoFit/>
          </a:bodyPr>
          <a:lstStyle/>
          <a:p>
            <a:r>
              <a:rPr lang="en-US" sz="1400" dirty="0"/>
              <a:t>z</a:t>
            </a:r>
          </a:p>
        </p:txBody>
      </p:sp>
      <p:sp>
        <p:nvSpPr>
          <p:cNvPr id="43017" name="Text Box 6"/>
          <p:cNvSpPr txBox="1">
            <a:spLocks noChangeArrowheads="1"/>
          </p:cNvSpPr>
          <p:nvPr/>
        </p:nvSpPr>
        <p:spPr bwMode="auto">
          <a:xfrm flipH="1">
            <a:off x="1981200" y="2514600"/>
            <a:ext cx="152400" cy="215900"/>
          </a:xfrm>
          <a:prstGeom prst="rect">
            <a:avLst/>
          </a:prstGeom>
          <a:solidFill>
            <a:schemeClr val="bg1"/>
          </a:solidFill>
          <a:ln w="9525">
            <a:noFill/>
            <a:miter lim="800000"/>
            <a:headEnd/>
            <a:tailEnd/>
          </a:ln>
        </p:spPr>
        <p:txBody>
          <a:bodyPr>
            <a:prstTxWarp prst="textNoShape">
              <a:avLst/>
            </a:prstTxWarp>
            <a:spAutoFit/>
          </a:bodyPr>
          <a:lstStyle/>
          <a:p>
            <a:r>
              <a:rPr lang="en-US" sz="800" dirty="0"/>
              <a:t>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 y="76200"/>
            <a:ext cx="9067800" cy="990600"/>
          </a:xfrm>
        </p:spPr>
        <p:txBody>
          <a:bodyPr/>
          <a:lstStyle/>
          <a:p>
            <a:pPr algn="l">
              <a:lnSpc>
                <a:spcPct val="90000"/>
              </a:lnSpc>
            </a:pPr>
            <a:r>
              <a:rPr lang="en-US" sz="3200" dirty="0" smtClean="0">
                <a:ea typeface="ＭＳ Ｐゴシック" charset="-128"/>
                <a:cs typeface="ＭＳ Ｐゴシック" charset="-128"/>
              </a:rPr>
              <a:t>The apparent motion of magnetic flux in magnetograms is the </a:t>
            </a:r>
            <a:r>
              <a:rPr lang="en-US" sz="3200" b="1" dirty="0" smtClean="0">
                <a:ea typeface="ＭＳ Ｐゴシック" charset="-128"/>
                <a:cs typeface="ＭＳ Ｐゴシック" charset="-128"/>
              </a:rPr>
              <a:t>flux transport velocity</a:t>
            </a:r>
            <a:r>
              <a:rPr lang="en-US" sz="3200" dirty="0" smtClean="0">
                <a:ea typeface="ＭＳ Ｐゴシック" charset="-128"/>
                <a:cs typeface="ＭＳ Ｐゴシック" charset="-128"/>
              </a:rPr>
              <a:t>, </a:t>
            </a:r>
            <a:r>
              <a:rPr lang="en-US" sz="3200" b="1" dirty="0" smtClean="0">
                <a:ea typeface="ＭＳ Ｐゴシック" charset="-128"/>
                <a:cs typeface="ＭＳ Ｐゴシック" charset="-128"/>
              </a:rPr>
              <a:t>u</a:t>
            </a:r>
            <a:r>
              <a:rPr lang="en-US" sz="3200" dirty="0" smtClean="0">
                <a:ea typeface="ＭＳ Ｐゴシック" charset="-128"/>
                <a:cs typeface="ＭＳ Ｐゴシック" charset="-128"/>
              </a:rPr>
              <a:t>. </a:t>
            </a:r>
          </a:p>
        </p:txBody>
      </p:sp>
      <p:sp>
        <p:nvSpPr>
          <p:cNvPr id="43011" name="Rectangle 3"/>
          <p:cNvSpPr>
            <a:spLocks noGrp="1" noChangeArrowheads="1"/>
          </p:cNvSpPr>
          <p:nvPr>
            <p:ph type="body" idx="1"/>
          </p:nvPr>
        </p:nvSpPr>
        <p:spPr>
          <a:xfrm>
            <a:off x="533400" y="4267200"/>
            <a:ext cx="8610600" cy="2590800"/>
          </a:xfrm>
        </p:spPr>
        <p:txBody>
          <a:bodyPr/>
          <a:lstStyle/>
          <a:p>
            <a:pPr marL="609600" indent="-609600">
              <a:buFontTx/>
              <a:buNone/>
            </a:pPr>
            <a:r>
              <a:rPr lang="en-US" sz="2800" b="1" dirty="0" smtClean="0">
                <a:ea typeface="ＭＳ Ｐゴシック" charset="-128"/>
                <a:cs typeface="ＭＳ Ｐゴシック" charset="-128"/>
              </a:rPr>
              <a:t>u</a:t>
            </a:r>
            <a:r>
              <a:rPr lang="en-US" sz="2800" baseline="-25000" dirty="0" smtClean="0">
                <a:ea typeface="ＭＳ Ｐゴシック" charset="-128"/>
                <a:cs typeface="ＭＳ Ｐゴシック" charset="-128"/>
              </a:rPr>
              <a:t> </a:t>
            </a:r>
            <a:r>
              <a:rPr lang="en-US" sz="2800" dirty="0">
                <a:ea typeface="ＭＳ Ｐゴシック" charset="-128"/>
                <a:cs typeface="ＭＳ Ｐゴシック" charset="-128"/>
              </a:rPr>
              <a:t>is </a:t>
            </a:r>
            <a:r>
              <a:rPr lang="en-US" sz="2800" b="1" i="1" u="sng" dirty="0">
                <a:ea typeface="ＭＳ Ｐゴシック" charset="-128"/>
                <a:cs typeface="ＭＳ Ｐゴシック" charset="-128"/>
              </a:rPr>
              <a:t>not</a:t>
            </a:r>
            <a:r>
              <a:rPr lang="en-US" sz="2800" dirty="0">
                <a:ea typeface="ＭＳ Ｐゴシック" charset="-128"/>
                <a:cs typeface="ＭＳ Ｐゴシック" charset="-128"/>
              </a:rPr>
              <a:t> equivalent to</a:t>
            </a:r>
            <a:r>
              <a:rPr lang="en-US" sz="2800" b="1" dirty="0">
                <a:ea typeface="ＭＳ Ｐゴシック" charset="-128"/>
                <a:cs typeface="ＭＳ Ｐゴシック" charset="-128"/>
              </a:rPr>
              <a:t> v</a:t>
            </a:r>
            <a:r>
              <a:rPr lang="en-US" sz="2800" dirty="0">
                <a:ea typeface="ＭＳ Ｐゴシック" charset="-128"/>
                <a:cs typeface="ＭＳ Ｐゴシック" charset="-128"/>
              </a:rPr>
              <a:t>; rather,</a:t>
            </a:r>
            <a:r>
              <a:rPr lang="en-US" sz="2800" b="1" dirty="0">
                <a:ea typeface="ＭＳ Ｐゴシック" charset="-128"/>
                <a:cs typeface="ＭＳ Ｐゴシック" charset="-128"/>
              </a:rPr>
              <a:t> </a:t>
            </a:r>
            <a:r>
              <a:rPr lang="en-US" sz="2800" b="1" dirty="0" smtClean="0">
                <a:ea typeface="ＭＳ Ｐゴシック" charset="-128"/>
                <a:cs typeface="ＭＳ Ｐゴシック" charset="-128"/>
              </a:rPr>
              <a:t>u</a:t>
            </a:r>
            <a:r>
              <a:rPr lang="en-US" sz="2800" dirty="0" smtClean="0">
                <a:ea typeface="ＭＳ Ｐゴシック" charset="-128"/>
                <a:cs typeface="ＭＳ Ｐゴシック" charset="-128"/>
              </a:rPr>
              <a:t> </a:t>
            </a:r>
            <a:r>
              <a:rPr lang="en-US" sz="2800" dirty="0">
                <a:ea typeface="ＭＳ Ｐゴシック" charset="-128"/>
                <a:cs typeface="ＭＳ Ｐゴシック" charset="-128"/>
                <a:sym typeface="Symbol" charset="2"/>
              </a:rPr>
              <a:t></a:t>
            </a:r>
            <a:r>
              <a:rPr lang="en-US" sz="2800" dirty="0">
                <a:ea typeface="ＭＳ Ｐゴシック" charset="-128"/>
                <a:cs typeface="ＭＳ Ｐゴシック" charset="-128"/>
              </a:rPr>
              <a:t> </a:t>
            </a:r>
            <a:r>
              <a:rPr lang="en-US" sz="2800" b="1" dirty="0">
                <a:ea typeface="ＭＳ Ｐゴシック" charset="-128"/>
                <a:cs typeface="ＭＳ Ｐゴシック" charset="-128"/>
              </a:rPr>
              <a:t>v</a:t>
            </a:r>
            <a:r>
              <a:rPr lang="en-US" sz="2800" baseline="-25000" dirty="0">
                <a:ea typeface="ＭＳ Ｐゴシック" charset="-128"/>
                <a:cs typeface="ＭＳ Ｐゴシック" charset="-128"/>
              </a:rPr>
              <a:t>hor </a:t>
            </a:r>
            <a:r>
              <a:rPr lang="en-US" sz="2800" dirty="0">
                <a:ea typeface="ＭＳ Ｐゴシック" charset="-128"/>
                <a:cs typeface="ＭＳ Ｐゴシック" charset="-128"/>
              </a:rPr>
              <a:t>- (</a:t>
            </a:r>
            <a:r>
              <a:rPr lang="en-US" sz="2800" dirty="0" smtClean="0">
                <a:ea typeface="ＭＳ Ｐゴシック" charset="-128"/>
                <a:cs typeface="ＭＳ Ｐゴシック" charset="-128"/>
              </a:rPr>
              <a:t>v</a:t>
            </a:r>
            <a:r>
              <a:rPr lang="en-US" sz="2800" baseline="-25000" dirty="0" smtClean="0">
                <a:ea typeface="ＭＳ Ｐゴシック" charset="-128"/>
                <a:cs typeface="ＭＳ Ｐゴシック" charset="-128"/>
              </a:rPr>
              <a:t>z</a:t>
            </a:r>
            <a:r>
              <a:rPr lang="en-US" sz="2800" dirty="0" smtClean="0">
                <a:ea typeface="ＭＳ Ｐゴシック" charset="-128"/>
                <a:cs typeface="ＭＳ Ｐゴシック" charset="-128"/>
              </a:rPr>
              <a:t>/B</a:t>
            </a:r>
            <a:r>
              <a:rPr lang="en-US" sz="2800" baseline="-25000" dirty="0" smtClean="0">
                <a:ea typeface="ＭＳ Ｐゴシック" charset="-128"/>
                <a:cs typeface="ＭＳ Ｐゴシック" charset="-128"/>
              </a:rPr>
              <a:t>z</a:t>
            </a:r>
            <a:r>
              <a:rPr lang="en-US" sz="2800" dirty="0" smtClean="0">
                <a:ea typeface="ＭＳ Ｐゴシック" charset="-128"/>
                <a:cs typeface="ＭＳ Ｐゴシック" charset="-128"/>
              </a:rPr>
              <a:t>)</a:t>
            </a:r>
            <a:r>
              <a:rPr lang="en-US" sz="2800" b="1" dirty="0">
                <a:ea typeface="ＭＳ Ｐゴシック" charset="-128"/>
                <a:cs typeface="ＭＳ Ｐゴシック" charset="-128"/>
              </a:rPr>
              <a:t>B</a:t>
            </a:r>
            <a:r>
              <a:rPr lang="en-US" sz="2800" baseline="-25000" dirty="0">
                <a:ea typeface="ＭＳ Ｐゴシック" charset="-128"/>
                <a:cs typeface="ＭＳ Ｐゴシック" charset="-128"/>
              </a:rPr>
              <a:t>hor</a:t>
            </a:r>
            <a:r>
              <a:rPr lang="en-US" sz="2800" dirty="0">
                <a:ea typeface="ＭＳ Ｐゴシック" charset="-128"/>
                <a:cs typeface="ＭＳ Ｐゴシック" charset="-128"/>
              </a:rPr>
              <a:t> </a:t>
            </a:r>
            <a:endParaRPr lang="en-US" sz="2800" b="1" dirty="0">
              <a:ea typeface="ＭＳ Ｐゴシック" charset="-128"/>
              <a:cs typeface="ＭＳ Ｐゴシック" charset="-128"/>
            </a:endParaRPr>
          </a:p>
          <a:p>
            <a:pPr marL="609600" indent="-609600"/>
            <a:r>
              <a:rPr lang="en-US" sz="2800" b="1" dirty="0" smtClean="0">
                <a:ea typeface="ＭＳ Ｐゴシック" charset="-128"/>
                <a:cs typeface="ＭＳ Ｐゴシック" charset="-128"/>
              </a:rPr>
              <a:t>u</a:t>
            </a:r>
            <a:r>
              <a:rPr lang="en-US" sz="2800" dirty="0" smtClean="0">
                <a:ea typeface="ＭＳ Ｐゴシック" charset="-128"/>
                <a:cs typeface="ＭＳ Ｐゴシック" charset="-128"/>
              </a:rPr>
              <a:t> is </a:t>
            </a:r>
            <a:r>
              <a:rPr lang="en-US" sz="2800" dirty="0">
                <a:ea typeface="ＭＳ Ｐゴシック" charset="-128"/>
                <a:cs typeface="ＭＳ Ｐゴシック" charset="-128"/>
              </a:rPr>
              <a:t>the </a:t>
            </a:r>
            <a:r>
              <a:rPr lang="en-US" sz="2800" u="sng" dirty="0">
                <a:ea typeface="ＭＳ Ｐゴシック" charset="-128"/>
                <a:cs typeface="ＭＳ Ｐゴシック" charset="-128"/>
              </a:rPr>
              <a:t>apparent</a:t>
            </a:r>
            <a:r>
              <a:rPr lang="en-US" sz="2800" dirty="0">
                <a:ea typeface="ＭＳ Ｐゴシック" charset="-128"/>
                <a:cs typeface="ＭＳ Ｐゴシック" charset="-128"/>
              </a:rPr>
              <a:t> velocity (2 components)</a:t>
            </a:r>
          </a:p>
          <a:p>
            <a:pPr marL="609600" indent="-609600"/>
            <a:r>
              <a:rPr lang="en-US" sz="2800" b="1" dirty="0" smtClean="0">
                <a:ea typeface="ＭＳ Ｐゴシック" charset="-128"/>
                <a:cs typeface="ＭＳ Ｐゴシック" charset="-128"/>
              </a:rPr>
              <a:t>v</a:t>
            </a:r>
            <a:r>
              <a:rPr lang="en-US" sz="2800" baseline="-25000" dirty="0" smtClean="0"/>
              <a:t>perp</a:t>
            </a:r>
            <a:r>
              <a:rPr lang="en-US" sz="2800" dirty="0" smtClean="0">
                <a:ea typeface="ＭＳ Ｐゴシック" charset="-128"/>
                <a:cs typeface="ＭＳ Ｐゴシック" charset="-128"/>
              </a:rPr>
              <a:t> </a:t>
            </a:r>
            <a:r>
              <a:rPr lang="en-US" sz="2800" dirty="0">
                <a:ea typeface="ＭＳ Ｐゴシック" charset="-128"/>
                <a:cs typeface="ＭＳ Ｐゴシック" charset="-128"/>
              </a:rPr>
              <a:t>is </a:t>
            </a:r>
            <a:r>
              <a:rPr lang="en-US" sz="2800" dirty="0" smtClean="0">
                <a:ea typeface="ＭＳ Ｐゴシック" charset="-128"/>
                <a:cs typeface="ＭＳ Ｐゴシック" charset="-128"/>
              </a:rPr>
              <a:t>the perpendicular </a:t>
            </a:r>
            <a:r>
              <a:rPr lang="en-US" sz="2800" dirty="0">
                <a:ea typeface="ＭＳ Ｐゴシック" charset="-128"/>
                <a:cs typeface="ＭＳ Ｐゴシック" charset="-128"/>
              </a:rPr>
              <a:t>plasma velocity </a:t>
            </a:r>
            <a:r>
              <a:rPr lang="en-US" sz="2800" dirty="0" smtClean="0">
                <a:ea typeface="ＭＳ Ｐゴシック" charset="-128"/>
                <a:cs typeface="ＭＳ Ｐゴシック" charset="-128"/>
              </a:rPr>
              <a:t>(</a:t>
            </a:r>
            <a:r>
              <a:rPr lang="en-US" sz="2800" dirty="0">
                <a:ea typeface="ＭＳ Ｐゴシック" charset="-128"/>
                <a:cs typeface="ＭＳ Ｐゴシック" charset="-128"/>
              </a:rPr>
              <a:t>2</a:t>
            </a:r>
            <a:r>
              <a:rPr lang="en-US" sz="2800" dirty="0" smtClean="0">
                <a:ea typeface="ＭＳ Ｐゴシック" charset="-128"/>
                <a:cs typeface="ＭＳ Ｐゴシック" charset="-128"/>
              </a:rPr>
              <a:t> comps)</a:t>
            </a:r>
            <a:endParaRPr lang="en-US" sz="2800" dirty="0">
              <a:ea typeface="ＭＳ Ｐゴシック" charset="-128"/>
              <a:cs typeface="ＭＳ Ｐゴシック" charset="-128"/>
            </a:endParaRPr>
          </a:p>
          <a:p>
            <a:pPr marL="609600" indent="-609600"/>
            <a:endParaRPr lang="en-US" sz="2400" dirty="0">
              <a:ea typeface="ＭＳ Ｐゴシック" charset="-128"/>
              <a:cs typeface="ＭＳ Ｐゴシック" charset="-128"/>
            </a:endParaRPr>
          </a:p>
          <a:p>
            <a:pPr marL="609600" indent="-609600">
              <a:buFontTx/>
              <a:buNone/>
            </a:pPr>
            <a:r>
              <a:rPr lang="en-US" sz="2400" dirty="0">
                <a:ea typeface="ＭＳ Ｐゴシック" charset="-128"/>
                <a:cs typeface="ＭＳ Ｐゴシック" charset="-128"/>
              </a:rPr>
              <a:t>(NB: non-ideal effects can also cause flux transport!)</a:t>
            </a:r>
          </a:p>
        </p:txBody>
      </p:sp>
      <p:pic>
        <p:nvPicPr>
          <p:cNvPr id="43012" name="Picture 4" descr="db"/>
          <p:cNvPicPr>
            <a:picLocks noChangeAspect="1" noChangeArrowheads="1"/>
          </p:cNvPicPr>
          <p:nvPr/>
        </p:nvPicPr>
        <p:blipFill>
          <a:blip r:embed="rId2"/>
          <a:srcRect/>
          <a:stretch>
            <a:fillRect/>
          </a:stretch>
        </p:blipFill>
        <p:spPr bwMode="auto">
          <a:xfrm>
            <a:off x="381000" y="1219200"/>
            <a:ext cx="3505200" cy="3057525"/>
          </a:xfrm>
          <a:prstGeom prst="rect">
            <a:avLst/>
          </a:prstGeom>
          <a:noFill/>
          <a:ln w="9525">
            <a:noFill/>
            <a:miter lim="800000"/>
            <a:headEnd/>
            <a:tailEnd/>
          </a:ln>
        </p:spPr>
      </p:pic>
      <p:sp>
        <p:nvSpPr>
          <p:cNvPr id="43013" name="Rectangle 5"/>
          <p:cNvSpPr>
            <a:spLocks noChangeArrowheads="1"/>
          </p:cNvSpPr>
          <p:nvPr/>
        </p:nvSpPr>
        <p:spPr bwMode="auto">
          <a:xfrm>
            <a:off x="4038600" y="1371600"/>
            <a:ext cx="4876800" cy="2743200"/>
          </a:xfrm>
          <a:prstGeom prst="rect">
            <a:avLst/>
          </a:prstGeom>
          <a:noFill/>
          <a:ln w="38100">
            <a:solidFill>
              <a:srgbClr val="0000FF"/>
            </a:solidFill>
            <a:miter lim="800000"/>
            <a:headEnd/>
            <a:tailEnd/>
          </a:ln>
        </p:spPr>
        <p:txBody>
          <a:bodyPr>
            <a:prstTxWarp prst="textNoShape">
              <a:avLst/>
            </a:prstTxWarp>
          </a:bodyPr>
          <a:lstStyle/>
          <a:p>
            <a:pPr marL="342900" indent="-342900">
              <a:spcBef>
                <a:spcPct val="20000"/>
              </a:spcBef>
            </a:pPr>
            <a:r>
              <a:rPr lang="en-US" sz="2800" dirty="0">
                <a:latin typeface="Times New Roman" charset="0"/>
              </a:rPr>
              <a:t>	</a:t>
            </a:r>
            <a:r>
              <a:rPr lang="en-US" sz="2800" dirty="0">
                <a:latin typeface="+mn-lt"/>
              </a:rPr>
              <a:t>D</a:t>
            </a:r>
            <a:r>
              <a:rPr lang="en-US" sz="2800" dirty="0">
                <a:latin typeface="+mn-lt"/>
                <a:ea typeface="Times New Roman" charset="0"/>
                <a:cs typeface="Times New Roman" charset="0"/>
              </a:rPr>
              <a:t>é</a:t>
            </a:r>
            <a:r>
              <a:rPr lang="en-US" sz="2800" dirty="0">
                <a:latin typeface="+mn-lt"/>
              </a:rPr>
              <a:t>moulin &amp; Berger (2003</a:t>
            </a:r>
            <a:r>
              <a:rPr lang="en-US" sz="2800" dirty="0" smtClean="0">
                <a:latin typeface="+mn-lt"/>
              </a:rPr>
              <a:t>) didn’t use the fact that only the components of </a:t>
            </a:r>
            <a:r>
              <a:rPr lang="en-US" sz="2800" b="1" dirty="0" smtClean="0">
                <a:latin typeface="+mn-lt"/>
                <a:sym typeface="Wingdings" charset="2"/>
              </a:rPr>
              <a:t>v </a:t>
            </a:r>
            <a:r>
              <a:rPr lang="en-US" sz="2800" dirty="0" smtClean="0">
                <a:latin typeface="+mn-lt"/>
                <a:sym typeface="Wingdings" charset="2"/>
              </a:rPr>
              <a:t>perpendicular to</a:t>
            </a:r>
            <a:r>
              <a:rPr lang="en-US" sz="2800" b="1" dirty="0" smtClean="0">
                <a:latin typeface="+mn-lt"/>
                <a:sym typeface="Wingdings" charset="2"/>
              </a:rPr>
              <a:t> B</a:t>
            </a:r>
            <a:r>
              <a:rPr lang="en-US" sz="2800" dirty="0" smtClean="0">
                <a:latin typeface="+mn-lt"/>
                <a:sym typeface="Wingdings" charset="2"/>
              </a:rPr>
              <a:t> </a:t>
            </a:r>
            <a:r>
              <a:rPr lang="en-US" sz="2800" dirty="0" smtClean="0">
                <a:latin typeface="+mn-lt"/>
                <a:sym typeface="SymbolProp BT" pitchFamily="18" charset="2"/>
              </a:rPr>
              <a:t>can change </a:t>
            </a:r>
            <a:r>
              <a:rPr lang="en-US" sz="2800" b="1" dirty="0" smtClean="0">
                <a:latin typeface="+mn-lt"/>
                <a:sym typeface="SymbolProp BT" pitchFamily="18" charset="2"/>
              </a:rPr>
              <a:t>B</a:t>
            </a:r>
            <a:r>
              <a:rPr lang="en-US" sz="2800" dirty="0" smtClean="0">
                <a:latin typeface="+mn-lt"/>
                <a:sym typeface="SymbolProp BT" pitchFamily="18" charset="2"/>
              </a:rPr>
              <a:t>.  Hence, one can ignore the comp. of </a:t>
            </a:r>
            <a:r>
              <a:rPr lang="en-US" sz="2800" b="1" dirty="0" smtClean="0">
                <a:latin typeface="+mn-lt"/>
                <a:sym typeface="SymbolProp BT" pitchFamily="18" charset="2"/>
              </a:rPr>
              <a:t>v</a:t>
            </a:r>
            <a:r>
              <a:rPr lang="en-US" sz="2800" dirty="0" smtClean="0">
                <a:latin typeface="+mn-lt"/>
                <a:sym typeface="SymbolProp BT" pitchFamily="18" charset="2"/>
              </a:rPr>
              <a:t> along </a:t>
            </a:r>
            <a:r>
              <a:rPr lang="en-US" sz="2800" b="1" dirty="0" smtClean="0">
                <a:latin typeface="+mn-lt"/>
                <a:sym typeface="SymbolProp BT" pitchFamily="18" charset="2"/>
              </a:rPr>
              <a:t>B</a:t>
            </a:r>
            <a:r>
              <a:rPr lang="en-US" sz="2800" dirty="0" smtClean="0">
                <a:latin typeface="+mn-lt"/>
                <a:sym typeface="SymbolProp BT" pitchFamily="18" charset="2"/>
              </a:rPr>
              <a:t>.</a:t>
            </a:r>
            <a:r>
              <a:rPr lang="en-US" sz="2800" dirty="0" smtClean="0">
                <a:latin typeface="+mn-lt"/>
              </a:rPr>
              <a:t> </a:t>
            </a:r>
            <a:endParaRPr lang="en-US" sz="2800" dirty="0">
              <a:latin typeface="+mn-lt"/>
              <a:sym typeface="Wingdings" charset="2"/>
            </a:endParaRPr>
          </a:p>
        </p:txBody>
      </p:sp>
      <p:sp>
        <p:nvSpPr>
          <p:cNvPr id="43014" name="Text Box 6"/>
          <p:cNvSpPr txBox="1">
            <a:spLocks noChangeArrowheads="1"/>
          </p:cNvSpPr>
          <p:nvPr/>
        </p:nvSpPr>
        <p:spPr bwMode="auto">
          <a:xfrm>
            <a:off x="2670175" y="3167063"/>
            <a:ext cx="454025" cy="307975"/>
          </a:xfrm>
          <a:prstGeom prst="rect">
            <a:avLst/>
          </a:prstGeom>
          <a:solidFill>
            <a:schemeClr val="bg1"/>
          </a:solidFill>
          <a:ln w="9525">
            <a:noFill/>
            <a:miter lim="800000"/>
            <a:headEnd/>
            <a:tailEnd/>
          </a:ln>
        </p:spPr>
        <p:txBody>
          <a:bodyPr wrap="none">
            <a:prstTxWarp prst="textNoShape">
              <a:avLst/>
            </a:prstTxWarp>
            <a:spAutoFit/>
          </a:bodyPr>
          <a:lstStyle/>
          <a:p>
            <a:r>
              <a:rPr lang="en-US" sz="1400" dirty="0"/>
              <a:t>hor</a:t>
            </a:r>
          </a:p>
        </p:txBody>
      </p:sp>
      <p:sp>
        <p:nvSpPr>
          <p:cNvPr id="43015" name="Text Box 6"/>
          <p:cNvSpPr txBox="1">
            <a:spLocks noChangeArrowheads="1"/>
          </p:cNvSpPr>
          <p:nvPr/>
        </p:nvSpPr>
        <p:spPr bwMode="auto">
          <a:xfrm flipH="1">
            <a:off x="3352800" y="2514600"/>
            <a:ext cx="533400" cy="307975"/>
          </a:xfrm>
          <a:prstGeom prst="rect">
            <a:avLst/>
          </a:prstGeom>
          <a:solidFill>
            <a:schemeClr val="bg1"/>
          </a:solidFill>
          <a:ln w="9525">
            <a:noFill/>
            <a:miter lim="800000"/>
            <a:headEnd/>
            <a:tailEnd/>
          </a:ln>
        </p:spPr>
        <p:txBody>
          <a:bodyPr>
            <a:prstTxWarp prst="textNoShape">
              <a:avLst/>
            </a:prstTxWarp>
            <a:spAutoFit/>
          </a:bodyPr>
          <a:lstStyle/>
          <a:p>
            <a:r>
              <a:rPr lang="en-US" sz="1400" dirty="0"/>
              <a:t>z</a:t>
            </a:r>
          </a:p>
        </p:txBody>
      </p:sp>
      <p:sp>
        <p:nvSpPr>
          <p:cNvPr id="43016" name="Text Box 6"/>
          <p:cNvSpPr txBox="1">
            <a:spLocks noChangeArrowheads="1"/>
          </p:cNvSpPr>
          <p:nvPr/>
        </p:nvSpPr>
        <p:spPr bwMode="auto">
          <a:xfrm flipH="1">
            <a:off x="2057400" y="1828800"/>
            <a:ext cx="457200" cy="688777"/>
          </a:xfrm>
          <a:prstGeom prst="rect">
            <a:avLst/>
          </a:prstGeom>
          <a:solidFill>
            <a:schemeClr val="bg1"/>
          </a:solidFill>
          <a:ln w="9525">
            <a:noFill/>
            <a:miter lim="800000"/>
            <a:headEnd/>
            <a:tailEnd/>
          </a:ln>
        </p:spPr>
        <p:txBody>
          <a:bodyPr wrap="square">
            <a:prstTxWarp prst="textNoShape">
              <a:avLst/>
            </a:prstTxWarp>
            <a:spAutoFit/>
          </a:bodyPr>
          <a:lstStyle/>
          <a:p>
            <a:endParaRPr lang="en-US" sz="1400" dirty="0"/>
          </a:p>
        </p:txBody>
      </p:sp>
      <p:sp>
        <p:nvSpPr>
          <p:cNvPr id="43017" name="Text Box 6"/>
          <p:cNvSpPr txBox="1">
            <a:spLocks noChangeArrowheads="1"/>
          </p:cNvSpPr>
          <p:nvPr/>
        </p:nvSpPr>
        <p:spPr bwMode="auto">
          <a:xfrm flipH="1">
            <a:off x="1981200" y="2514600"/>
            <a:ext cx="152400" cy="215900"/>
          </a:xfrm>
          <a:prstGeom prst="rect">
            <a:avLst/>
          </a:prstGeom>
          <a:solidFill>
            <a:schemeClr val="bg1"/>
          </a:solidFill>
          <a:ln w="9525">
            <a:noFill/>
            <a:miter lim="800000"/>
            <a:headEnd/>
            <a:tailEnd/>
          </a:ln>
        </p:spPr>
        <p:txBody>
          <a:bodyPr>
            <a:prstTxWarp prst="textNoShape">
              <a:avLst/>
            </a:prstTxWarp>
            <a:spAutoFit/>
          </a:bodyPr>
          <a:lstStyle/>
          <a:p>
            <a:r>
              <a:rPr lang="en-US" sz="800" dirty="0"/>
              <a:t> </a:t>
            </a:r>
          </a:p>
        </p:txBody>
      </p:sp>
      <p:sp>
        <p:nvSpPr>
          <p:cNvPr id="12" name="Text Box 6"/>
          <p:cNvSpPr txBox="1">
            <a:spLocks noChangeArrowheads="1"/>
          </p:cNvSpPr>
          <p:nvPr/>
        </p:nvSpPr>
        <p:spPr bwMode="auto">
          <a:xfrm flipH="1">
            <a:off x="2057400" y="2054423"/>
            <a:ext cx="228600" cy="676077"/>
          </a:xfrm>
          <a:prstGeom prst="rect">
            <a:avLst/>
          </a:prstGeom>
          <a:solidFill>
            <a:schemeClr val="bg1"/>
          </a:solidFill>
          <a:ln w="9525">
            <a:noFill/>
            <a:miter lim="800000"/>
            <a:headEnd/>
            <a:tailEnd/>
          </a:ln>
        </p:spPr>
        <p:txBody>
          <a:bodyPr wrap="square">
            <a:prstTxWarp prst="textNoShape">
              <a:avLst/>
            </a:prstTxWarp>
            <a:spAutoFit/>
          </a:bodyPr>
          <a:lstStyle/>
          <a:p>
            <a:endParaRPr lang="en-US" sz="1400" dirty="0"/>
          </a:p>
        </p:txBody>
      </p:sp>
      <p:sp>
        <p:nvSpPr>
          <p:cNvPr id="11" name="Line 7"/>
          <p:cNvSpPr>
            <a:spLocks noChangeShapeType="1"/>
          </p:cNvSpPr>
          <p:nvPr/>
        </p:nvSpPr>
        <p:spPr bwMode="auto">
          <a:xfrm rot="16200000" flipV="1">
            <a:off x="1527076" y="2054422"/>
            <a:ext cx="609600" cy="768152"/>
          </a:xfrm>
          <a:prstGeom prst="line">
            <a:avLst/>
          </a:prstGeom>
          <a:noFill/>
          <a:ln w="57150" cap="flat" cmpd="sng" algn="ctr">
            <a:solidFill>
              <a:srgbClr val="0000FF"/>
            </a:solidFill>
            <a:prstDash val="solid"/>
            <a:round/>
            <a:headEnd type="none" w="med" len="med"/>
            <a:tailEnd type="triangle" w="med" len="med"/>
          </a:ln>
        </p:spPr>
        <p:txBody>
          <a:bodyPr>
            <a:prstTxWarp prst="textNoShape">
              <a:avLst/>
            </a:prstTxWarp>
          </a:bodyPr>
          <a:lstStyle/>
          <a:p>
            <a:endParaRPr lang="en-US" dirty="0"/>
          </a:p>
        </p:txBody>
      </p:sp>
      <p:sp>
        <p:nvSpPr>
          <p:cNvPr id="13" name="TextBox 12"/>
          <p:cNvSpPr txBox="1"/>
          <p:nvPr/>
        </p:nvSpPr>
        <p:spPr>
          <a:xfrm>
            <a:off x="1600200" y="1828800"/>
            <a:ext cx="864339" cy="523220"/>
          </a:xfrm>
          <a:prstGeom prst="rect">
            <a:avLst/>
          </a:prstGeom>
          <a:noFill/>
        </p:spPr>
        <p:txBody>
          <a:bodyPr wrap="none" rtlCol="0">
            <a:spAutoFit/>
          </a:bodyPr>
          <a:lstStyle/>
          <a:p>
            <a:r>
              <a:rPr lang="en-US" sz="2800" b="1" dirty="0" smtClean="0">
                <a:solidFill>
                  <a:srgbClr val="0000FF"/>
                </a:solidFill>
              </a:rPr>
              <a:t>v</a:t>
            </a:r>
            <a:r>
              <a:rPr lang="en-US" sz="2800" baseline="-25000" dirty="0" smtClean="0">
                <a:solidFill>
                  <a:srgbClr val="0000FF"/>
                </a:solidFill>
              </a:rPr>
              <a:t>perp</a:t>
            </a:r>
            <a:endParaRPr lang="en-US" sz="2800" baseline="-25000" dirty="0">
              <a:solidFill>
                <a:srgbClr val="0000FF"/>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76200" y="76200"/>
            <a:ext cx="9144000" cy="1066800"/>
          </a:xfrm>
        </p:spPr>
        <p:txBody>
          <a:bodyPr/>
          <a:lstStyle/>
          <a:p>
            <a:pPr algn="l" eaLnBrk="1" hangingPunct="1"/>
            <a:r>
              <a:rPr lang="en-US" sz="3200" dirty="0" smtClean="0">
                <a:ea typeface="ＭＳ Ｐゴシック" charset="-128"/>
                <a:cs typeface="ＭＳ Ｐゴシック" charset="-128"/>
              </a:rPr>
              <a:t>We studied flows {</a:t>
            </a:r>
            <a:r>
              <a:rPr lang="en-US" sz="3200" b="1" dirty="0" smtClean="0">
                <a:ea typeface="ＭＳ Ｐゴシック" charset="-128"/>
                <a:cs typeface="ＭＳ Ｐゴシック" charset="-128"/>
              </a:rPr>
              <a:t>u</a:t>
            </a:r>
            <a:r>
              <a:rPr lang="en-US" sz="3200" dirty="0" smtClean="0">
                <a:ea typeface="ＭＳ Ｐゴシック" charset="-128"/>
                <a:cs typeface="ＭＳ Ｐゴシック" charset="-128"/>
              </a:rPr>
              <a:t>} from MDI magnetograms and flares from GOES for a few dozen active region (ARs). </a:t>
            </a:r>
          </a:p>
        </p:txBody>
      </p:sp>
      <p:sp>
        <p:nvSpPr>
          <p:cNvPr id="44035" name="Rectangle 3"/>
          <p:cNvSpPr>
            <a:spLocks noGrp="1" noChangeArrowheads="1"/>
          </p:cNvSpPr>
          <p:nvPr>
            <p:ph type="body" idx="1"/>
          </p:nvPr>
        </p:nvSpPr>
        <p:spPr>
          <a:xfrm>
            <a:off x="304800" y="1371600"/>
            <a:ext cx="8686800" cy="5638800"/>
          </a:xfrm>
        </p:spPr>
        <p:txBody>
          <a:bodyPr/>
          <a:lstStyle/>
          <a:p>
            <a:pPr eaLnBrk="1" hangingPunct="1"/>
            <a:r>
              <a:rPr lang="en-US" sz="2800" dirty="0">
                <a:ea typeface="ＭＳ Ｐゴシック" charset="-128"/>
                <a:cs typeface="ＭＳ Ｐゴシック" charset="-128"/>
              </a:rPr>
              <a:t>N</a:t>
            </a:r>
            <a:r>
              <a:rPr lang="en-US" sz="2800" baseline="-25000" dirty="0">
                <a:ea typeface="ＭＳ Ｐゴシック" charset="-128"/>
                <a:cs typeface="ＭＳ Ｐゴシック" charset="-128"/>
              </a:rPr>
              <a:t>AR</a:t>
            </a:r>
            <a:r>
              <a:rPr lang="en-US" sz="2800" dirty="0">
                <a:ea typeface="ＭＳ Ｐゴシック" charset="-128"/>
                <a:cs typeface="ＭＳ Ｐゴシック" charset="-128"/>
              </a:rPr>
              <a:t> = 46 ARs from 1996-1998 were selected.</a:t>
            </a:r>
          </a:p>
          <a:p>
            <a:pPr eaLnBrk="1" hangingPunct="1">
              <a:buFont typeface="Arial" charset="0"/>
              <a:buNone/>
            </a:pPr>
            <a:endParaRPr lang="en-US" sz="2800" dirty="0">
              <a:ea typeface="ＭＳ Ｐゴシック" charset="-128"/>
              <a:cs typeface="ＭＳ Ｐゴシック" charset="-128"/>
            </a:endParaRPr>
          </a:p>
          <a:p>
            <a:pPr eaLnBrk="1" hangingPunct="1"/>
            <a:r>
              <a:rPr lang="en-US" sz="2800" dirty="0">
                <a:ea typeface="ＭＳ Ｐゴシック" charset="-128"/>
                <a:cs typeface="ＭＳ Ｐゴシック" charset="-128"/>
              </a:rPr>
              <a:t>&gt; 2500 MDI full-disk, 96-minute cadence, line-of-sight magnetograms were compiled.</a:t>
            </a:r>
          </a:p>
          <a:p>
            <a:pPr eaLnBrk="1" hangingPunct="1"/>
            <a:endParaRPr lang="en-US" sz="2800" dirty="0">
              <a:solidFill>
                <a:srgbClr val="0000FF"/>
              </a:solidFill>
              <a:ea typeface="ＭＳ Ｐゴシック" charset="-128"/>
              <a:cs typeface="ＭＳ Ｐゴシック" charset="-128"/>
            </a:endParaRPr>
          </a:p>
          <a:p>
            <a:pPr eaLnBrk="1" hangingPunct="1"/>
            <a:r>
              <a:rPr lang="en-US" sz="2800" dirty="0">
                <a:solidFill>
                  <a:srgbClr val="0000FF"/>
                </a:solidFill>
                <a:ea typeface="ＭＳ Ｐゴシック" charset="-128"/>
                <a:cs typeface="ＭＳ Ｐゴシック" charset="-128"/>
              </a:rPr>
              <a:t>We estimated flows in these magnetograms using two separate tracking methods, FLCT and DAVE.</a:t>
            </a:r>
          </a:p>
          <a:p>
            <a:pPr lvl="2" eaLnBrk="1" hangingPunct="1"/>
            <a:endParaRPr lang="en-US" sz="2800" dirty="0">
              <a:ea typeface="ＭＳ Ｐゴシック" charset="-128"/>
            </a:endParaRPr>
          </a:p>
          <a:p>
            <a:pPr eaLnBrk="1" hangingPunct="1"/>
            <a:r>
              <a:rPr lang="en-US" sz="2800" dirty="0">
                <a:ea typeface="ＭＳ Ｐゴシック" charset="-128"/>
                <a:cs typeface="ＭＳ Ｐゴシック" charset="-128"/>
              </a:rPr>
              <a:t>The GOES soft X-ray flare catalog was used to determine source ARs for flares at and above C1.0 level.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4638"/>
            <a:ext cx="8229600" cy="639762"/>
          </a:xfrm>
        </p:spPr>
        <p:txBody>
          <a:bodyPr/>
          <a:lstStyle/>
          <a:p>
            <a:pPr eaLnBrk="1" hangingPunct="1"/>
            <a:r>
              <a:rPr lang="en-US" sz="3200" u="sng" dirty="0" smtClean="0">
                <a:ea typeface="ＭＳ Ｐゴシック" charset="-128"/>
                <a:cs typeface="ＭＳ Ｐゴシック" charset="-128"/>
              </a:rPr>
              <a:t>Magnetogram Data Handling</a:t>
            </a:r>
          </a:p>
        </p:txBody>
      </p:sp>
      <p:sp>
        <p:nvSpPr>
          <p:cNvPr id="45059" name="Rectangle 3"/>
          <p:cNvSpPr>
            <a:spLocks noGrp="1" noChangeArrowheads="1"/>
          </p:cNvSpPr>
          <p:nvPr>
            <p:ph type="body" idx="1"/>
          </p:nvPr>
        </p:nvSpPr>
        <p:spPr>
          <a:xfrm>
            <a:off x="152400" y="1189038"/>
            <a:ext cx="8991600" cy="5287962"/>
          </a:xfrm>
        </p:spPr>
        <p:txBody>
          <a:bodyPr/>
          <a:lstStyle/>
          <a:p>
            <a:pPr eaLnBrk="1" hangingPunct="1">
              <a:lnSpc>
                <a:spcPct val="90000"/>
              </a:lnSpc>
            </a:pPr>
            <a:r>
              <a:rPr lang="en-US" dirty="0">
                <a:ea typeface="ＭＳ Ｐゴシック" charset="-128"/>
                <a:cs typeface="ＭＳ Ｐゴシック" charset="-128"/>
              </a:rPr>
              <a:t>Pixels &gt; 45</a:t>
            </a:r>
            <a:r>
              <a:rPr lang="en-US" baseline="30000" dirty="0">
                <a:ea typeface="Arial" charset="0"/>
                <a:cs typeface="Arial" charset="0"/>
              </a:rPr>
              <a:t>o</a:t>
            </a:r>
            <a:r>
              <a:rPr lang="en-US" dirty="0">
                <a:ea typeface="ＭＳ Ｐゴシック" charset="-128"/>
                <a:cs typeface="ＭＳ Ｐゴシック" charset="-128"/>
              </a:rPr>
              <a:t> from disk center were not tracked.</a:t>
            </a:r>
          </a:p>
          <a:p>
            <a:pPr eaLnBrk="1" hangingPunct="1">
              <a:lnSpc>
                <a:spcPct val="90000"/>
              </a:lnSpc>
              <a:buFontTx/>
              <a:buNone/>
            </a:pPr>
            <a:endParaRPr lang="en-US" dirty="0">
              <a:ea typeface="ＭＳ Ｐゴシック" charset="-128"/>
              <a:cs typeface="ＭＳ Ｐゴシック" charset="-128"/>
            </a:endParaRPr>
          </a:p>
          <a:p>
            <a:pPr eaLnBrk="1" hangingPunct="1">
              <a:lnSpc>
                <a:spcPct val="90000"/>
              </a:lnSpc>
            </a:pPr>
            <a:r>
              <a:rPr lang="en-US" dirty="0">
                <a:ea typeface="ＭＳ Ｐゴシック" charset="-128"/>
                <a:cs typeface="ＭＳ Ｐゴシック" charset="-128"/>
              </a:rPr>
              <a:t>To estimate the radial field, </a:t>
            </a:r>
            <a:r>
              <a:rPr lang="en-US" dirty="0">
                <a:solidFill>
                  <a:srgbClr val="0000FF"/>
                </a:solidFill>
                <a:ea typeface="ＭＳ Ｐゴシック" charset="-128"/>
                <a:cs typeface="ＭＳ Ｐゴシック" charset="-128"/>
              </a:rPr>
              <a:t>cosine corrections </a:t>
            </a:r>
            <a:r>
              <a:rPr lang="en-US" dirty="0">
                <a:ea typeface="ＭＳ Ｐゴシック" charset="-128"/>
                <a:cs typeface="ＭＳ Ｐゴシック" charset="-128"/>
              </a:rPr>
              <a:t>were used, </a:t>
            </a:r>
            <a:r>
              <a:rPr lang="en-US" i="1" dirty="0">
                <a:ea typeface="ＭＳ Ｐゴシック" charset="-128"/>
                <a:cs typeface="ＭＳ Ｐゴシック" charset="-128"/>
              </a:rPr>
              <a:t>B</a:t>
            </a:r>
            <a:r>
              <a:rPr lang="en-US" i="1" baseline="-25000" dirty="0">
                <a:ea typeface="ＭＳ Ｐゴシック" charset="-128"/>
                <a:cs typeface="ＭＳ Ｐゴシック" charset="-128"/>
              </a:rPr>
              <a:t>R</a:t>
            </a:r>
            <a:r>
              <a:rPr lang="en-US" dirty="0">
                <a:ea typeface="ＭＳ Ｐゴシック" charset="-128"/>
                <a:cs typeface="ＭＳ Ｐゴシック" charset="-128"/>
              </a:rPr>
              <a:t> = </a:t>
            </a:r>
            <a:r>
              <a:rPr lang="en-US" i="1" dirty="0">
                <a:ea typeface="ＭＳ Ｐゴシック" charset="-128"/>
                <a:cs typeface="ＭＳ Ｐゴシック" charset="-128"/>
              </a:rPr>
              <a:t>B</a:t>
            </a:r>
            <a:r>
              <a:rPr lang="en-US" i="1" baseline="-25000" dirty="0">
                <a:ea typeface="ＭＳ Ｐゴシック" charset="-128"/>
                <a:cs typeface="ＭＳ Ｐゴシック" charset="-128"/>
              </a:rPr>
              <a:t>LOS</a:t>
            </a:r>
            <a:r>
              <a:rPr lang="en-US" dirty="0">
                <a:ea typeface="ＭＳ Ｐゴシック" charset="-128"/>
                <a:cs typeface="ＭＳ Ｐゴシック" charset="-128"/>
              </a:rPr>
              <a:t>/cos(</a:t>
            </a:r>
            <a:r>
              <a:rPr lang="el-GR" b="1" i="1" dirty="0">
                <a:ea typeface="Arial" charset="0"/>
                <a:cs typeface="Arial" charset="0"/>
              </a:rPr>
              <a:t>Θ</a:t>
            </a:r>
            <a:r>
              <a:rPr lang="en-US" dirty="0">
                <a:ea typeface="ＭＳ Ｐゴシック" charset="-128"/>
                <a:cs typeface="ＭＳ Ｐゴシック" charset="-128"/>
              </a:rPr>
              <a:t>).  </a:t>
            </a:r>
            <a:r>
              <a:rPr lang="en-US" dirty="0">
                <a:solidFill>
                  <a:srgbClr val="FF0000"/>
                </a:solidFill>
                <a:ea typeface="ＭＳ Ｐゴシック" charset="-128"/>
                <a:cs typeface="ＭＳ Ｐゴシック" charset="-128"/>
              </a:rPr>
              <a:t>[dirty laundry!]</a:t>
            </a:r>
          </a:p>
          <a:p>
            <a:pPr eaLnBrk="1" hangingPunct="1">
              <a:lnSpc>
                <a:spcPct val="90000"/>
              </a:lnSpc>
            </a:pPr>
            <a:endParaRPr lang="en-US" dirty="0">
              <a:ea typeface="ＭＳ Ｐゴシック" charset="-128"/>
              <a:cs typeface="ＭＳ Ｐゴシック" charset="-128"/>
            </a:endParaRPr>
          </a:p>
          <a:p>
            <a:pPr eaLnBrk="1" hangingPunct="1">
              <a:lnSpc>
                <a:spcPct val="90000"/>
              </a:lnSpc>
            </a:pPr>
            <a:r>
              <a:rPr lang="en-US" dirty="0">
                <a:ea typeface="ＭＳ Ｐゴシック" charset="-128"/>
                <a:cs typeface="ＭＳ Ｐゴシック" charset="-128"/>
              </a:rPr>
              <a:t> </a:t>
            </a:r>
            <a:r>
              <a:rPr lang="en-US" dirty="0">
                <a:solidFill>
                  <a:srgbClr val="0000FF"/>
                </a:solidFill>
                <a:ea typeface="ＭＳ Ｐゴシック" charset="-128"/>
                <a:cs typeface="ＭＳ Ｐゴシック" charset="-128"/>
              </a:rPr>
              <a:t>Mercator </a:t>
            </a:r>
            <a:r>
              <a:rPr lang="en-US" dirty="0">
                <a:ea typeface="ＭＳ Ｐゴシック" charset="-128"/>
                <a:cs typeface="ＭＳ Ｐゴシック" charset="-128"/>
              </a:rPr>
              <a:t>projections were used to </a:t>
            </a:r>
            <a:r>
              <a:rPr lang="en-US" dirty="0">
                <a:solidFill>
                  <a:srgbClr val="0000FF"/>
                </a:solidFill>
                <a:ea typeface="ＭＳ Ｐゴシック" charset="-128"/>
                <a:cs typeface="ＭＳ Ｐゴシック" charset="-128"/>
              </a:rPr>
              <a:t>conformally</a:t>
            </a:r>
            <a:r>
              <a:rPr lang="en-US" dirty="0">
                <a:ea typeface="ＭＳ Ｐゴシック" charset="-128"/>
                <a:cs typeface="ＭＳ Ｐゴシック" charset="-128"/>
              </a:rPr>
              <a:t> map the irregularly gridded </a:t>
            </a:r>
            <a:r>
              <a:rPr lang="en-US" i="1" dirty="0">
                <a:ea typeface="ＭＳ Ｐゴシック" charset="-128"/>
                <a:cs typeface="ＭＳ Ｐゴシック" charset="-128"/>
              </a:rPr>
              <a:t>B</a:t>
            </a:r>
            <a:r>
              <a:rPr lang="en-US" i="1" baseline="-25000" dirty="0">
                <a:ea typeface="ＭＳ Ｐゴシック" charset="-128"/>
                <a:cs typeface="ＭＳ Ｐゴシック" charset="-128"/>
              </a:rPr>
              <a:t>R</a:t>
            </a:r>
            <a:r>
              <a:rPr lang="en-US" dirty="0">
                <a:ea typeface="ＭＳ Ｐゴシック" charset="-128"/>
                <a:cs typeface="ＭＳ Ｐゴシック" charset="-128"/>
              </a:rPr>
              <a:t>(</a:t>
            </a:r>
            <a:r>
              <a:rPr lang="el-GR" i="1" dirty="0">
                <a:ea typeface="Arial" charset="0"/>
                <a:cs typeface="Arial" charset="0"/>
              </a:rPr>
              <a:t>θ</a:t>
            </a:r>
            <a:r>
              <a:rPr lang="en-US" i="1" dirty="0">
                <a:ea typeface="Arial" charset="0"/>
                <a:cs typeface="Arial" charset="0"/>
              </a:rPr>
              <a:t>,</a:t>
            </a:r>
            <a:r>
              <a:rPr lang="el-GR" i="1" dirty="0">
                <a:ea typeface="Arial" charset="0"/>
                <a:cs typeface="Arial" charset="0"/>
              </a:rPr>
              <a:t>φ</a:t>
            </a:r>
            <a:r>
              <a:rPr lang="en-US" dirty="0">
                <a:ea typeface="ＭＳ Ｐゴシック" charset="-128"/>
                <a:cs typeface="ＭＳ Ｐゴシック" charset="-128"/>
              </a:rPr>
              <a:t>) to a regularly gridded </a:t>
            </a:r>
            <a:r>
              <a:rPr lang="en-US" i="1" dirty="0">
                <a:ea typeface="ＭＳ Ｐゴシック" charset="-128"/>
                <a:cs typeface="ＭＳ Ｐゴシック" charset="-128"/>
              </a:rPr>
              <a:t>B</a:t>
            </a:r>
            <a:r>
              <a:rPr lang="en-US" i="1" baseline="-25000" dirty="0">
                <a:ea typeface="ＭＳ Ｐゴシック" charset="-128"/>
                <a:cs typeface="ＭＳ Ｐゴシック" charset="-128"/>
              </a:rPr>
              <a:t>R</a:t>
            </a:r>
            <a:r>
              <a:rPr lang="en-US" dirty="0">
                <a:ea typeface="ＭＳ Ｐゴシック" charset="-128"/>
                <a:cs typeface="ＭＳ Ｐゴシック" charset="-128"/>
              </a:rPr>
              <a:t>(</a:t>
            </a:r>
            <a:r>
              <a:rPr lang="en-US" i="1" dirty="0">
                <a:ea typeface="ＭＳ Ｐゴシック" charset="-128"/>
                <a:cs typeface="ＭＳ Ｐゴシック" charset="-128"/>
              </a:rPr>
              <a:t>x,y</a:t>
            </a:r>
            <a:r>
              <a:rPr lang="en-US" dirty="0">
                <a:ea typeface="ＭＳ Ｐゴシック" charset="-128"/>
                <a:cs typeface="ＭＳ Ｐゴシック" charset="-128"/>
              </a:rPr>
              <a:t>).</a:t>
            </a:r>
          </a:p>
          <a:p>
            <a:pPr eaLnBrk="1" hangingPunct="1">
              <a:lnSpc>
                <a:spcPct val="90000"/>
              </a:lnSpc>
            </a:pPr>
            <a:endParaRPr lang="en-US" dirty="0">
              <a:ea typeface="ＭＳ Ｐゴシック" charset="-128"/>
              <a:cs typeface="ＭＳ Ｐゴシック" charset="-128"/>
            </a:endParaRPr>
          </a:p>
          <a:p>
            <a:pPr eaLnBrk="1" hangingPunct="1">
              <a:lnSpc>
                <a:spcPct val="90000"/>
              </a:lnSpc>
            </a:pPr>
            <a:r>
              <a:rPr lang="en-US" dirty="0">
                <a:ea typeface="ＭＳ Ｐゴシック" charset="-128"/>
                <a:cs typeface="ＭＳ Ｐゴシック" charset="-128"/>
              </a:rPr>
              <a:t>Corrections for scale distortion were applied.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Slide Number Placeholder 5"/>
          <p:cNvSpPr>
            <a:spLocks noGrp="1"/>
          </p:cNvSpPr>
          <p:nvPr>
            <p:ph type="sldNum" sz="quarter" idx="12"/>
          </p:nvPr>
        </p:nvSpPr>
        <p:spPr bwMode="auto">
          <a:noFill/>
          <a:ln>
            <a:miter lim="800000"/>
            <a:headEnd/>
            <a:tailEnd/>
          </a:ln>
        </p:spPr>
        <p:txBody>
          <a:bodyPr/>
          <a:lstStyle/>
          <a:p>
            <a:fld id="{515FA003-9260-AE41-A2A2-009CCC17B7D9}" type="slidenum">
              <a:rPr lang="en-US"/>
              <a:pPr/>
              <a:t>25</a:t>
            </a:fld>
            <a:endParaRPr lang="en-US" dirty="0"/>
          </a:p>
        </p:txBody>
      </p:sp>
      <p:sp>
        <p:nvSpPr>
          <p:cNvPr id="46083" name="Rectangle 2"/>
          <p:cNvSpPr>
            <a:spLocks noGrp="1" noChangeArrowheads="1"/>
          </p:cNvSpPr>
          <p:nvPr>
            <p:ph type="title"/>
          </p:nvPr>
        </p:nvSpPr>
        <p:spPr>
          <a:xfrm>
            <a:off x="76200" y="76200"/>
            <a:ext cx="8839200" cy="1143000"/>
          </a:xfrm>
        </p:spPr>
        <p:txBody>
          <a:bodyPr/>
          <a:lstStyle/>
          <a:p>
            <a:pPr algn="l" eaLnBrk="1" hangingPunct="1"/>
            <a:r>
              <a:rPr lang="en-US" sz="3200" dirty="0" smtClean="0">
                <a:ea typeface="ＭＳ Ｐゴシック" charset="-128"/>
                <a:cs typeface="ＭＳ Ｐゴシック" charset="-128"/>
              </a:rPr>
              <a:t>Fourier local correlation tracking (FLCT) finds </a:t>
            </a:r>
            <a:r>
              <a:rPr lang="en-US" sz="3200" b="1" dirty="0" smtClean="0">
                <a:ea typeface="ＭＳ Ｐゴシック" charset="-128"/>
                <a:cs typeface="ＭＳ Ｐゴシック" charset="-128"/>
              </a:rPr>
              <a:t>u</a:t>
            </a:r>
            <a:r>
              <a:rPr lang="en-US" sz="3200" dirty="0" smtClean="0">
                <a:ea typeface="ＭＳ Ｐゴシック" charset="-128"/>
                <a:cs typeface="ＭＳ Ｐゴシック" charset="-128"/>
              </a:rPr>
              <a:t>( x, y) by correlating subregions, to find local shifts.</a:t>
            </a:r>
          </a:p>
        </p:txBody>
      </p:sp>
      <p:pic>
        <p:nvPicPr>
          <p:cNvPr id="46084" name="Picture 4" descr="C:\Documents and Settings\Administrator\My Documents\IDL Programs\LCTmethod\bz01.png"/>
          <p:cNvPicPr>
            <a:picLocks noChangeAspect="1" noChangeArrowheads="1"/>
          </p:cNvPicPr>
          <p:nvPr/>
        </p:nvPicPr>
        <p:blipFill>
          <a:blip r:embed="rId2"/>
          <a:srcRect/>
          <a:stretch>
            <a:fillRect/>
          </a:stretch>
        </p:blipFill>
        <p:spPr bwMode="auto">
          <a:xfrm>
            <a:off x="0" y="1219200"/>
            <a:ext cx="2209800" cy="2209800"/>
          </a:xfrm>
          <a:prstGeom prst="rect">
            <a:avLst/>
          </a:prstGeom>
          <a:noFill/>
          <a:ln w="9525">
            <a:noFill/>
            <a:miter lim="800000"/>
            <a:headEnd/>
            <a:tailEnd/>
          </a:ln>
        </p:spPr>
      </p:pic>
      <p:pic>
        <p:nvPicPr>
          <p:cNvPr id="46085" name="Picture 5" descr="C:\Documents and Settings\Administrator\My Documents\IDL Programs\LCTmethod\bz14.png"/>
          <p:cNvPicPr>
            <a:picLocks noChangeAspect="1" noChangeArrowheads="1"/>
          </p:cNvPicPr>
          <p:nvPr/>
        </p:nvPicPr>
        <p:blipFill>
          <a:blip r:embed="rId3"/>
          <a:srcRect/>
          <a:stretch>
            <a:fillRect/>
          </a:stretch>
        </p:blipFill>
        <p:spPr bwMode="auto">
          <a:xfrm>
            <a:off x="0" y="3200400"/>
            <a:ext cx="2209800" cy="2209800"/>
          </a:xfrm>
          <a:prstGeom prst="rect">
            <a:avLst/>
          </a:prstGeom>
          <a:noFill/>
          <a:ln w="9525">
            <a:noFill/>
            <a:miter lim="800000"/>
            <a:headEnd/>
            <a:tailEnd/>
          </a:ln>
        </p:spPr>
      </p:pic>
      <p:pic>
        <p:nvPicPr>
          <p:cNvPr id="46086" name="Picture 6" descr="C:\Documents and Settings\Administrator\My Documents\IDL Programs\LCTmethod\gauss.png"/>
          <p:cNvPicPr>
            <a:picLocks noChangeAspect="1" noChangeArrowheads="1"/>
          </p:cNvPicPr>
          <p:nvPr/>
        </p:nvPicPr>
        <p:blipFill>
          <a:blip r:embed="rId4"/>
          <a:srcRect/>
          <a:stretch>
            <a:fillRect/>
          </a:stretch>
        </p:blipFill>
        <p:spPr bwMode="auto">
          <a:xfrm>
            <a:off x="2514600" y="3429000"/>
            <a:ext cx="1828800" cy="1828800"/>
          </a:xfrm>
          <a:prstGeom prst="rect">
            <a:avLst/>
          </a:prstGeom>
          <a:noFill/>
          <a:ln w="9525">
            <a:noFill/>
            <a:miter lim="800000"/>
            <a:headEnd/>
            <a:tailEnd/>
          </a:ln>
        </p:spPr>
      </p:pic>
      <p:pic>
        <p:nvPicPr>
          <p:cNvPr id="46087" name="Picture 7" descr="C:\Documents and Settings\Administrator\My Documents\IDL Programs\LCTmethod\gauss.png"/>
          <p:cNvPicPr>
            <a:picLocks noChangeAspect="1" noChangeArrowheads="1"/>
          </p:cNvPicPr>
          <p:nvPr/>
        </p:nvPicPr>
        <p:blipFill>
          <a:blip r:embed="rId4"/>
          <a:srcRect/>
          <a:stretch>
            <a:fillRect/>
          </a:stretch>
        </p:blipFill>
        <p:spPr bwMode="auto">
          <a:xfrm>
            <a:off x="2514600" y="1371600"/>
            <a:ext cx="1828800" cy="1828800"/>
          </a:xfrm>
          <a:prstGeom prst="rect">
            <a:avLst/>
          </a:prstGeom>
          <a:noFill/>
          <a:ln w="9525">
            <a:noFill/>
            <a:miter lim="800000"/>
            <a:headEnd/>
            <a:tailEnd/>
          </a:ln>
        </p:spPr>
      </p:pic>
      <p:pic>
        <p:nvPicPr>
          <p:cNvPr id="46088" name="Picture 8" descr="C:\Documents and Settings\Administrator\My Documents\IDL Programs\LCTmethod\mask1.png"/>
          <p:cNvPicPr>
            <a:picLocks noChangeAspect="1" noChangeArrowheads="1"/>
          </p:cNvPicPr>
          <p:nvPr/>
        </p:nvPicPr>
        <p:blipFill>
          <a:blip r:embed="rId5"/>
          <a:srcRect/>
          <a:stretch>
            <a:fillRect/>
          </a:stretch>
        </p:blipFill>
        <p:spPr bwMode="auto">
          <a:xfrm>
            <a:off x="4724400" y="1219200"/>
            <a:ext cx="2133600" cy="2133600"/>
          </a:xfrm>
          <a:prstGeom prst="rect">
            <a:avLst/>
          </a:prstGeom>
          <a:noFill/>
          <a:ln w="9525">
            <a:noFill/>
            <a:miter lim="800000"/>
            <a:headEnd/>
            <a:tailEnd/>
          </a:ln>
        </p:spPr>
      </p:pic>
      <p:pic>
        <p:nvPicPr>
          <p:cNvPr id="46089" name="Picture 9" descr="C:\Documents and Settings\Administrator\My Documents\IDL Programs\LCTmethod\mask2.png"/>
          <p:cNvPicPr>
            <a:picLocks noChangeAspect="1" noChangeArrowheads="1"/>
          </p:cNvPicPr>
          <p:nvPr/>
        </p:nvPicPr>
        <p:blipFill>
          <a:blip r:embed="rId6"/>
          <a:srcRect/>
          <a:stretch>
            <a:fillRect/>
          </a:stretch>
        </p:blipFill>
        <p:spPr bwMode="auto">
          <a:xfrm>
            <a:off x="4724400" y="3200400"/>
            <a:ext cx="2133600" cy="2133600"/>
          </a:xfrm>
          <a:prstGeom prst="rect">
            <a:avLst/>
          </a:prstGeom>
          <a:noFill/>
          <a:ln w="9525">
            <a:noFill/>
            <a:miter lim="800000"/>
            <a:headEnd/>
            <a:tailEnd/>
          </a:ln>
        </p:spPr>
      </p:pic>
      <p:pic>
        <p:nvPicPr>
          <p:cNvPr id="46090" name="Picture 10" descr="C:\Documents and Settings\Administrator\My Documents\IDL Programs\LCTmethod\ccor.png"/>
          <p:cNvPicPr>
            <a:picLocks noChangeAspect="1" noChangeArrowheads="1"/>
          </p:cNvPicPr>
          <p:nvPr/>
        </p:nvPicPr>
        <p:blipFill>
          <a:blip r:embed="rId7"/>
          <a:srcRect/>
          <a:stretch>
            <a:fillRect/>
          </a:stretch>
        </p:blipFill>
        <p:spPr bwMode="auto">
          <a:xfrm>
            <a:off x="6934200" y="2133600"/>
            <a:ext cx="1981200" cy="1981200"/>
          </a:xfrm>
          <a:prstGeom prst="rect">
            <a:avLst/>
          </a:prstGeom>
          <a:noFill/>
          <a:ln w="9525">
            <a:noFill/>
            <a:miter lim="800000"/>
            <a:headEnd/>
            <a:tailEnd/>
          </a:ln>
        </p:spPr>
      </p:pic>
      <p:sp>
        <p:nvSpPr>
          <p:cNvPr id="54283" name="Text Box 11"/>
          <p:cNvSpPr txBox="1">
            <a:spLocks noChangeArrowheads="1"/>
          </p:cNvSpPr>
          <p:nvPr/>
        </p:nvSpPr>
        <p:spPr bwMode="auto">
          <a:xfrm>
            <a:off x="152400" y="5334000"/>
            <a:ext cx="2133600" cy="701675"/>
          </a:xfrm>
          <a:prstGeom prst="rect">
            <a:avLst/>
          </a:prstGeom>
          <a:noFill/>
          <a:ln w="9525">
            <a:noFill/>
            <a:miter lim="800000"/>
            <a:headEnd/>
            <a:tailEnd/>
          </a:ln>
          <a:effectLst/>
        </p:spPr>
        <p:txBody>
          <a:bodyPr>
            <a:prstTxWarp prst="textNoShape">
              <a:avLst/>
            </a:prstTxWarp>
            <a:spAutoFit/>
          </a:bodyPr>
          <a:lstStyle/>
          <a:p>
            <a:pPr fontAlgn="auto">
              <a:spcBef>
                <a:spcPts val="0"/>
              </a:spcBef>
              <a:spcAft>
                <a:spcPts val="0"/>
              </a:spcAft>
              <a:defRPr/>
            </a:pPr>
            <a:r>
              <a:rPr lang="en-US" sz="2000" dirty="0">
                <a:ln>
                  <a:solidFill>
                    <a:srgbClr val="FF0000"/>
                  </a:solidFill>
                </a:ln>
                <a:solidFill>
                  <a:srgbClr val="FF0000"/>
                </a:solidFill>
                <a:latin typeface="+mn-lt"/>
                <a:ea typeface="+mn-ea"/>
                <a:cs typeface="+mn-cs"/>
              </a:rPr>
              <a:t>1) for ea. (x</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y</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a:t>
            </a:r>
          </a:p>
          <a:p>
            <a:pPr fontAlgn="auto">
              <a:spcBef>
                <a:spcPts val="0"/>
              </a:spcBef>
              <a:spcAft>
                <a:spcPts val="0"/>
              </a:spcAft>
              <a:defRPr/>
            </a:pPr>
            <a:r>
              <a:rPr lang="en-US" sz="2000" dirty="0">
                <a:ln>
                  <a:solidFill>
                    <a:srgbClr val="FF0000"/>
                  </a:solidFill>
                </a:ln>
                <a:solidFill>
                  <a:srgbClr val="FF0000"/>
                </a:solidFill>
                <a:latin typeface="+mn-lt"/>
                <a:ea typeface="+mn-ea"/>
                <a:cs typeface="+mn-cs"/>
              </a:rPr>
              <a:t>above |</a:t>
            </a:r>
            <a:r>
              <a:rPr lang="en-US" sz="2000" b="1" dirty="0">
                <a:ln>
                  <a:solidFill>
                    <a:srgbClr val="FF0000"/>
                  </a:solidFill>
                </a:ln>
                <a:solidFill>
                  <a:srgbClr val="FF0000"/>
                </a:solidFill>
                <a:latin typeface="+mn-lt"/>
                <a:ea typeface="+mn-ea"/>
                <a:cs typeface="+mn-cs"/>
              </a:rPr>
              <a:t>B</a:t>
            </a:r>
            <a:r>
              <a:rPr lang="en-US" sz="2000" dirty="0">
                <a:ln>
                  <a:solidFill>
                    <a:srgbClr val="FF0000"/>
                  </a:solidFill>
                </a:ln>
                <a:solidFill>
                  <a:srgbClr val="FF0000"/>
                </a:solidFill>
                <a:latin typeface="+mn-lt"/>
                <a:ea typeface="+mn-ea"/>
                <a:cs typeface="+mn-cs"/>
              </a:rPr>
              <a:t>|</a:t>
            </a:r>
            <a:r>
              <a:rPr lang="en-US" sz="2000" baseline="-25000" dirty="0">
                <a:ln>
                  <a:solidFill>
                    <a:srgbClr val="FF0000"/>
                  </a:solidFill>
                </a:ln>
                <a:solidFill>
                  <a:srgbClr val="FF0000"/>
                </a:solidFill>
                <a:latin typeface="+mn-lt"/>
                <a:ea typeface="+mn-ea"/>
                <a:cs typeface="+mn-cs"/>
              </a:rPr>
              <a:t>threshold</a:t>
            </a:r>
            <a:r>
              <a:rPr lang="en-US" sz="2000" dirty="0">
                <a:ln>
                  <a:solidFill>
                    <a:srgbClr val="FF0000"/>
                  </a:solidFill>
                </a:ln>
                <a:solidFill>
                  <a:srgbClr val="FF0000"/>
                </a:solidFill>
                <a:latin typeface="+mn-lt"/>
                <a:ea typeface="+mn-ea"/>
                <a:cs typeface="+mn-cs"/>
              </a:rPr>
              <a:t> </a:t>
            </a:r>
          </a:p>
        </p:txBody>
      </p:sp>
      <p:sp>
        <p:nvSpPr>
          <p:cNvPr id="54284" name="Text Box 12"/>
          <p:cNvSpPr txBox="1">
            <a:spLocks noChangeArrowheads="1"/>
          </p:cNvSpPr>
          <p:nvPr/>
        </p:nvSpPr>
        <p:spPr bwMode="auto">
          <a:xfrm>
            <a:off x="2438400" y="5334000"/>
            <a:ext cx="2057400" cy="701675"/>
          </a:xfrm>
          <a:prstGeom prst="rect">
            <a:avLst/>
          </a:prstGeom>
          <a:noFill/>
          <a:ln w="9525">
            <a:noFill/>
            <a:miter lim="800000"/>
            <a:headEnd/>
            <a:tailEnd/>
          </a:ln>
          <a:effectLst/>
        </p:spPr>
        <p:txBody>
          <a:bodyPr>
            <a:prstTxWarp prst="textNoShape">
              <a:avLst/>
            </a:prstTxWarp>
            <a:spAutoFit/>
          </a:bodyPr>
          <a:lstStyle/>
          <a:p>
            <a:pPr fontAlgn="auto">
              <a:spcBef>
                <a:spcPts val="0"/>
              </a:spcBef>
              <a:spcAft>
                <a:spcPts val="0"/>
              </a:spcAft>
              <a:defRPr/>
            </a:pPr>
            <a:r>
              <a:rPr lang="en-US" sz="2000" dirty="0">
                <a:ln>
                  <a:solidFill>
                    <a:srgbClr val="FF0000"/>
                  </a:solidFill>
                </a:ln>
                <a:solidFill>
                  <a:srgbClr val="FF0000"/>
                </a:solidFill>
                <a:latin typeface="+mn-lt"/>
                <a:ea typeface="+mn-ea"/>
                <a:cs typeface="+mn-cs"/>
              </a:rPr>
              <a:t>2) apply Gaussian mask at (x</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y</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a:t>
            </a:r>
          </a:p>
        </p:txBody>
      </p:sp>
      <p:sp>
        <p:nvSpPr>
          <p:cNvPr id="54285" name="Rectangle 13"/>
          <p:cNvSpPr>
            <a:spLocks noChangeArrowheads="1"/>
          </p:cNvSpPr>
          <p:nvPr/>
        </p:nvSpPr>
        <p:spPr bwMode="auto">
          <a:xfrm>
            <a:off x="5013325" y="5334000"/>
            <a:ext cx="1783160" cy="707886"/>
          </a:xfrm>
          <a:prstGeom prst="rect">
            <a:avLst/>
          </a:prstGeom>
          <a:noFill/>
          <a:ln w="9525">
            <a:noFill/>
            <a:miter lim="800000"/>
            <a:headEnd/>
            <a:tailEnd/>
          </a:ln>
          <a:effectLst/>
        </p:spPr>
        <p:txBody>
          <a:bodyPr wrap="none">
            <a:prstTxWarp prst="textNoShape">
              <a:avLst/>
            </a:prstTxWarp>
            <a:spAutoFit/>
          </a:bodyPr>
          <a:lstStyle/>
          <a:p>
            <a:pPr fontAlgn="auto">
              <a:spcBef>
                <a:spcPts val="0"/>
              </a:spcBef>
              <a:spcAft>
                <a:spcPts val="0"/>
              </a:spcAft>
              <a:defRPr/>
            </a:pPr>
            <a:r>
              <a:rPr lang="en-US" sz="2000" dirty="0">
                <a:ln>
                  <a:solidFill>
                    <a:srgbClr val="FF0000"/>
                  </a:solidFill>
                </a:ln>
                <a:solidFill>
                  <a:srgbClr val="FF0000"/>
                </a:solidFill>
                <a:latin typeface="+mn-lt"/>
                <a:ea typeface="+mn-ea"/>
                <a:cs typeface="Arial Black"/>
              </a:rPr>
              <a:t>3) truncate and </a:t>
            </a:r>
          </a:p>
          <a:p>
            <a:pPr fontAlgn="auto">
              <a:spcBef>
                <a:spcPts val="0"/>
              </a:spcBef>
              <a:spcAft>
                <a:spcPts val="0"/>
              </a:spcAft>
              <a:defRPr/>
            </a:pPr>
            <a:r>
              <a:rPr lang="en-US" sz="2000" dirty="0">
                <a:ln>
                  <a:solidFill>
                    <a:srgbClr val="FF0000"/>
                  </a:solidFill>
                </a:ln>
                <a:solidFill>
                  <a:srgbClr val="FF0000"/>
                </a:solidFill>
                <a:latin typeface="+mn-lt"/>
                <a:ea typeface="+mn-ea"/>
                <a:cs typeface="Arial Black"/>
              </a:rPr>
              <a:t>cross-correlate </a:t>
            </a:r>
          </a:p>
        </p:txBody>
      </p:sp>
      <p:sp>
        <p:nvSpPr>
          <p:cNvPr id="46094" name="Rectangle 15"/>
          <p:cNvSpPr>
            <a:spLocks noChangeArrowheads="1"/>
          </p:cNvSpPr>
          <p:nvPr/>
        </p:nvSpPr>
        <p:spPr bwMode="auto">
          <a:xfrm>
            <a:off x="1447800" y="4495800"/>
            <a:ext cx="76200" cy="76200"/>
          </a:xfrm>
          <a:prstGeom prst="rect">
            <a:avLst/>
          </a:prstGeom>
          <a:noFill/>
          <a:ln w="28575">
            <a:solidFill>
              <a:srgbClr val="FF0000"/>
            </a:solidFill>
            <a:miter lim="800000"/>
            <a:headEnd/>
            <a:tailEnd/>
          </a:ln>
        </p:spPr>
        <p:txBody>
          <a:bodyPr wrap="none" anchor="ctr">
            <a:prstTxWarp prst="textNoShape">
              <a:avLst/>
            </a:prstTxWarp>
          </a:bodyPr>
          <a:lstStyle/>
          <a:p>
            <a:endParaRPr lang="en-US" dirty="0">
              <a:latin typeface="Calibri" charset="0"/>
            </a:endParaRPr>
          </a:p>
        </p:txBody>
      </p:sp>
      <p:sp>
        <p:nvSpPr>
          <p:cNvPr id="46095" name="Rectangle 16"/>
          <p:cNvSpPr>
            <a:spLocks noChangeArrowheads="1"/>
          </p:cNvSpPr>
          <p:nvPr/>
        </p:nvSpPr>
        <p:spPr bwMode="auto">
          <a:xfrm>
            <a:off x="1447800" y="2438400"/>
            <a:ext cx="76200" cy="76200"/>
          </a:xfrm>
          <a:prstGeom prst="rect">
            <a:avLst/>
          </a:prstGeom>
          <a:noFill/>
          <a:ln w="28575">
            <a:solidFill>
              <a:srgbClr val="FF0000"/>
            </a:solidFill>
            <a:miter lim="800000"/>
            <a:headEnd/>
            <a:tailEnd/>
          </a:ln>
        </p:spPr>
        <p:txBody>
          <a:bodyPr wrap="none" anchor="ctr">
            <a:prstTxWarp prst="textNoShape">
              <a:avLst/>
            </a:prstTxWarp>
          </a:bodyPr>
          <a:lstStyle/>
          <a:p>
            <a:endParaRPr lang="en-US" dirty="0">
              <a:latin typeface="Calibri" charset="0"/>
            </a:endParaRPr>
          </a:p>
        </p:txBody>
      </p:sp>
      <p:sp>
        <p:nvSpPr>
          <p:cNvPr id="46096" name="Rectangle 17"/>
          <p:cNvSpPr>
            <a:spLocks noChangeArrowheads="1"/>
          </p:cNvSpPr>
          <p:nvPr/>
        </p:nvSpPr>
        <p:spPr bwMode="auto">
          <a:xfrm>
            <a:off x="5715000" y="1981200"/>
            <a:ext cx="838200" cy="838200"/>
          </a:xfrm>
          <a:prstGeom prst="rect">
            <a:avLst/>
          </a:prstGeom>
          <a:noFill/>
          <a:ln w="28575">
            <a:solidFill>
              <a:srgbClr val="FF0000"/>
            </a:solidFill>
            <a:prstDash val="sysDot"/>
            <a:miter lim="800000"/>
            <a:headEnd/>
            <a:tailEnd/>
          </a:ln>
        </p:spPr>
        <p:txBody>
          <a:bodyPr wrap="none" anchor="ctr">
            <a:prstTxWarp prst="textNoShape">
              <a:avLst/>
            </a:prstTxWarp>
          </a:bodyPr>
          <a:lstStyle/>
          <a:p>
            <a:endParaRPr lang="en-US" dirty="0">
              <a:latin typeface="Calibri" charset="0"/>
            </a:endParaRPr>
          </a:p>
        </p:txBody>
      </p:sp>
      <p:sp>
        <p:nvSpPr>
          <p:cNvPr id="46097" name="Rectangle 18"/>
          <p:cNvSpPr>
            <a:spLocks noChangeArrowheads="1"/>
          </p:cNvSpPr>
          <p:nvPr/>
        </p:nvSpPr>
        <p:spPr bwMode="auto">
          <a:xfrm>
            <a:off x="5715000" y="3962400"/>
            <a:ext cx="838200" cy="838200"/>
          </a:xfrm>
          <a:prstGeom prst="rect">
            <a:avLst/>
          </a:prstGeom>
          <a:noFill/>
          <a:ln w="28575">
            <a:solidFill>
              <a:srgbClr val="FF0000"/>
            </a:solidFill>
            <a:prstDash val="sysDot"/>
            <a:miter lim="800000"/>
            <a:headEnd/>
            <a:tailEnd/>
          </a:ln>
        </p:spPr>
        <p:txBody>
          <a:bodyPr wrap="none" anchor="ctr">
            <a:prstTxWarp prst="textNoShape">
              <a:avLst/>
            </a:prstTxWarp>
          </a:bodyPr>
          <a:lstStyle/>
          <a:p>
            <a:endParaRPr lang="en-US" dirty="0">
              <a:latin typeface="Calibri" charset="0"/>
            </a:endParaRPr>
          </a:p>
        </p:txBody>
      </p:sp>
      <p:sp>
        <p:nvSpPr>
          <p:cNvPr id="46098" name="Text Box 19"/>
          <p:cNvSpPr txBox="1">
            <a:spLocks noChangeArrowheads="1"/>
          </p:cNvSpPr>
          <p:nvPr/>
        </p:nvSpPr>
        <p:spPr bwMode="auto">
          <a:xfrm>
            <a:off x="6477000" y="2971800"/>
            <a:ext cx="463550" cy="1006475"/>
          </a:xfrm>
          <a:prstGeom prst="rect">
            <a:avLst/>
          </a:prstGeom>
          <a:noFill/>
          <a:ln w="9525">
            <a:noFill/>
            <a:miter lim="800000"/>
            <a:headEnd/>
            <a:tailEnd/>
          </a:ln>
        </p:spPr>
        <p:txBody>
          <a:bodyPr>
            <a:prstTxWarp prst="textNoShape">
              <a:avLst/>
            </a:prstTxWarp>
            <a:spAutoFit/>
          </a:bodyPr>
          <a:lstStyle/>
          <a:p>
            <a:r>
              <a:rPr lang="en-US" sz="6000" dirty="0">
                <a:solidFill>
                  <a:srgbClr val="FF0000"/>
                </a:solidFill>
                <a:latin typeface="Calibri" charset="0"/>
              </a:rPr>
              <a:t>*</a:t>
            </a:r>
          </a:p>
        </p:txBody>
      </p:sp>
      <p:sp>
        <p:nvSpPr>
          <p:cNvPr id="54293" name="Rectangle 21"/>
          <p:cNvSpPr>
            <a:spLocks noChangeArrowheads="1"/>
          </p:cNvSpPr>
          <p:nvPr/>
        </p:nvSpPr>
        <p:spPr bwMode="auto">
          <a:xfrm>
            <a:off x="7073900" y="5089525"/>
            <a:ext cx="2133918" cy="1015663"/>
          </a:xfrm>
          <a:prstGeom prst="rect">
            <a:avLst/>
          </a:prstGeom>
          <a:noFill/>
          <a:ln w="9525">
            <a:noFill/>
            <a:miter lim="800000"/>
            <a:headEnd/>
            <a:tailEnd/>
          </a:ln>
          <a:effectLst/>
        </p:spPr>
        <p:txBody>
          <a:bodyPr wrap="none">
            <a:prstTxWarp prst="textNoShape">
              <a:avLst/>
            </a:prstTxWarp>
            <a:spAutoFit/>
          </a:bodyPr>
          <a:lstStyle/>
          <a:p>
            <a:pPr fontAlgn="auto">
              <a:spcBef>
                <a:spcPts val="0"/>
              </a:spcBef>
              <a:spcAft>
                <a:spcPts val="0"/>
              </a:spcAft>
              <a:defRPr/>
            </a:pPr>
            <a:r>
              <a:rPr lang="en-US" sz="2000" dirty="0">
                <a:ln>
                  <a:solidFill>
                    <a:srgbClr val="FF0000"/>
                  </a:solidFill>
                </a:ln>
                <a:solidFill>
                  <a:srgbClr val="FF0000"/>
                </a:solidFill>
                <a:latin typeface="+mn-lt"/>
                <a:ea typeface="+mn-ea"/>
                <a:cs typeface="+mn-cs"/>
              </a:rPr>
              <a:t>4) Δ</a:t>
            </a:r>
            <a:r>
              <a:rPr lang="en-US" sz="2000" b="1" dirty="0">
                <a:ln>
                  <a:solidFill>
                    <a:srgbClr val="FF0000"/>
                  </a:solidFill>
                </a:ln>
                <a:solidFill>
                  <a:srgbClr val="FF0000"/>
                </a:solidFill>
                <a:latin typeface="+mn-lt"/>
                <a:ea typeface="+mn-ea"/>
                <a:cs typeface="+mn-cs"/>
              </a:rPr>
              <a:t>x</a:t>
            </a:r>
            <a:r>
              <a:rPr lang="en-US" sz="2000" dirty="0">
                <a:ln>
                  <a:solidFill>
                    <a:srgbClr val="FF0000"/>
                  </a:solidFill>
                </a:ln>
                <a:solidFill>
                  <a:srgbClr val="FF0000"/>
                </a:solidFill>
                <a:latin typeface="+mn-lt"/>
                <a:ea typeface="+mn-ea"/>
                <a:cs typeface="+mn-cs"/>
              </a:rPr>
              <a:t>(x</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y</a:t>
            </a:r>
            <a:r>
              <a:rPr lang="en-US" sz="2000" baseline="-25000" dirty="0">
                <a:ln>
                  <a:solidFill>
                    <a:srgbClr val="FF0000"/>
                  </a:solidFill>
                </a:ln>
                <a:solidFill>
                  <a:srgbClr val="FF0000"/>
                </a:solidFill>
                <a:latin typeface="+mn-lt"/>
                <a:ea typeface="+mn-ea"/>
                <a:cs typeface="+mn-cs"/>
              </a:rPr>
              <a:t>i</a:t>
            </a:r>
            <a:r>
              <a:rPr lang="en-US" sz="2000" dirty="0">
                <a:ln>
                  <a:solidFill>
                    <a:srgbClr val="FF0000"/>
                  </a:solidFill>
                </a:ln>
                <a:solidFill>
                  <a:srgbClr val="FF0000"/>
                </a:solidFill>
                <a:latin typeface="+mn-lt"/>
                <a:ea typeface="+mn-ea"/>
                <a:cs typeface="+mn-cs"/>
              </a:rPr>
              <a:t>) is inter-</a:t>
            </a:r>
          </a:p>
          <a:p>
            <a:pPr fontAlgn="auto">
              <a:spcBef>
                <a:spcPts val="0"/>
              </a:spcBef>
              <a:spcAft>
                <a:spcPts val="0"/>
              </a:spcAft>
              <a:defRPr/>
            </a:pPr>
            <a:r>
              <a:rPr lang="en-US" sz="2000" dirty="0">
                <a:ln>
                  <a:solidFill>
                    <a:srgbClr val="FF0000"/>
                  </a:solidFill>
                </a:ln>
                <a:solidFill>
                  <a:srgbClr val="FF0000"/>
                </a:solidFill>
                <a:latin typeface="+mn-lt"/>
                <a:ea typeface="+mn-ea"/>
                <a:cs typeface="+mn-cs"/>
              </a:rPr>
              <a:t>polated max. of </a:t>
            </a:r>
          </a:p>
          <a:p>
            <a:pPr fontAlgn="auto">
              <a:spcBef>
                <a:spcPts val="0"/>
              </a:spcBef>
              <a:spcAft>
                <a:spcPts val="0"/>
              </a:spcAft>
              <a:defRPr/>
            </a:pPr>
            <a:r>
              <a:rPr lang="en-US" sz="2000" dirty="0">
                <a:ln>
                  <a:solidFill>
                    <a:srgbClr val="FF0000"/>
                  </a:solidFill>
                </a:ln>
                <a:solidFill>
                  <a:srgbClr val="FF0000"/>
                </a:solidFill>
                <a:latin typeface="+mn-lt"/>
                <a:ea typeface="+mn-ea"/>
                <a:cs typeface="+mn-cs"/>
              </a:rPr>
              <a:t>correlation funct</a:t>
            </a:r>
          </a:p>
        </p:txBody>
      </p:sp>
      <p:sp>
        <p:nvSpPr>
          <p:cNvPr id="46100" name="Line 23"/>
          <p:cNvSpPr>
            <a:spLocks noChangeShapeType="1"/>
          </p:cNvSpPr>
          <p:nvPr/>
        </p:nvSpPr>
        <p:spPr bwMode="auto">
          <a:xfrm>
            <a:off x="2209800" y="2286000"/>
            <a:ext cx="228600" cy="228600"/>
          </a:xfrm>
          <a:prstGeom prst="line">
            <a:avLst/>
          </a:prstGeom>
          <a:noFill/>
          <a:ln w="57150">
            <a:solidFill>
              <a:srgbClr val="FF0000"/>
            </a:solidFill>
            <a:round/>
            <a:headEnd/>
            <a:tailEnd/>
          </a:ln>
        </p:spPr>
        <p:txBody>
          <a:bodyPr>
            <a:prstTxWarp prst="textNoShape">
              <a:avLst/>
            </a:prstTxWarp>
          </a:bodyPr>
          <a:lstStyle/>
          <a:p>
            <a:endParaRPr lang="en-US" dirty="0"/>
          </a:p>
        </p:txBody>
      </p:sp>
      <p:sp>
        <p:nvSpPr>
          <p:cNvPr id="46101" name="Line 24"/>
          <p:cNvSpPr>
            <a:spLocks noChangeShapeType="1"/>
          </p:cNvSpPr>
          <p:nvPr/>
        </p:nvSpPr>
        <p:spPr bwMode="auto">
          <a:xfrm flipV="1">
            <a:off x="2209800" y="2286000"/>
            <a:ext cx="228600" cy="228600"/>
          </a:xfrm>
          <a:prstGeom prst="line">
            <a:avLst/>
          </a:prstGeom>
          <a:noFill/>
          <a:ln w="57150">
            <a:solidFill>
              <a:srgbClr val="FF0000"/>
            </a:solidFill>
            <a:round/>
            <a:headEnd/>
            <a:tailEnd/>
          </a:ln>
        </p:spPr>
        <p:txBody>
          <a:bodyPr>
            <a:prstTxWarp prst="textNoShape">
              <a:avLst/>
            </a:prstTxWarp>
          </a:bodyPr>
          <a:lstStyle/>
          <a:p>
            <a:endParaRPr lang="en-US" dirty="0"/>
          </a:p>
        </p:txBody>
      </p:sp>
      <p:sp>
        <p:nvSpPr>
          <p:cNvPr id="46102" name="Line 25"/>
          <p:cNvSpPr>
            <a:spLocks noChangeShapeType="1"/>
          </p:cNvSpPr>
          <p:nvPr/>
        </p:nvSpPr>
        <p:spPr bwMode="auto">
          <a:xfrm>
            <a:off x="2209800" y="4343400"/>
            <a:ext cx="228600" cy="228600"/>
          </a:xfrm>
          <a:prstGeom prst="line">
            <a:avLst/>
          </a:prstGeom>
          <a:noFill/>
          <a:ln w="57150">
            <a:solidFill>
              <a:srgbClr val="FF0000"/>
            </a:solidFill>
            <a:round/>
            <a:headEnd/>
            <a:tailEnd/>
          </a:ln>
        </p:spPr>
        <p:txBody>
          <a:bodyPr>
            <a:prstTxWarp prst="textNoShape">
              <a:avLst/>
            </a:prstTxWarp>
          </a:bodyPr>
          <a:lstStyle/>
          <a:p>
            <a:endParaRPr lang="en-US" dirty="0"/>
          </a:p>
        </p:txBody>
      </p:sp>
      <p:sp>
        <p:nvSpPr>
          <p:cNvPr id="46103" name="Line 26"/>
          <p:cNvSpPr>
            <a:spLocks noChangeShapeType="1"/>
          </p:cNvSpPr>
          <p:nvPr/>
        </p:nvSpPr>
        <p:spPr bwMode="auto">
          <a:xfrm flipV="1">
            <a:off x="2209800" y="4343400"/>
            <a:ext cx="228600" cy="228600"/>
          </a:xfrm>
          <a:prstGeom prst="line">
            <a:avLst/>
          </a:prstGeom>
          <a:noFill/>
          <a:ln w="57150">
            <a:solidFill>
              <a:srgbClr val="FF0000"/>
            </a:solidFill>
            <a:round/>
            <a:headEnd/>
            <a:tailEnd/>
          </a:ln>
        </p:spPr>
        <p:txBody>
          <a:bodyPr>
            <a:prstTxWarp prst="textNoShape">
              <a:avLst/>
            </a:prstTxWarp>
          </a:bodyPr>
          <a:lstStyle/>
          <a:p>
            <a:endParaRPr lang="en-US" dirty="0"/>
          </a:p>
        </p:txBody>
      </p:sp>
      <p:sp>
        <p:nvSpPr>
          <p:cNvPr id="46104" name="Text Box 27"/>
          <p:cNvSpPr txBox="1">
            <a:spLocks noChangeArrowheads="1"/>
          </p:cNvSpPr>
          <p:nvPr/>
        </p:nvSpPr>
        <p:spPr bwMode="auto">
          <a:xfrm>
            <a:off x="4267200" y="1785938"/>
            <a:ext cx="619125" cy="1006475"/>
          </a:xfrm>
          <a:prstGeom prst="rect">
            <a:avLst/>
          </a:prstGeom>
          <a:noFill/>
          <a:ln w="9525">
            <a:noFill/>
            <a:miter lim="800000"/>
            <a:headEnd/>
            <a:tailEnd/>
          </a:ln>
        </p:spPr>
        <p:txBody>
          <a:bodyPr wrap="none">
            <a:prstTxWarp prst="textNoShape">
              <a:avLst/>
            </a:prstTxWarp>
            <a:spAutoFit/>
          </a:bodyPr>
          <a:lstStyle/>
          <a:p>
            <a:r>
              <a:rPr lang="en-US" sz="6000" b="1" dirty="0">
                <a:solidFill>
                  <a:srgbClr val="FF0000"/>
                </a:solidFill>
                <a:latin typeface="Calibri" charset="0"/>
              </a:rPr>
              <a:t>=</a:t>
            </a:r>
          </a:p>
        </p:txBody>
      </p:sp>
      <p:sp>
        <p:nvSpPr>
          <p:cNvPr id="46105" name="Text Box 28"/>
          <p:cNvSpPr txBox="1">
            <a:spLocks noChangeArrowheads="1"/>
          </p:cNvSpPr>
          <p:nvPr/>
        </p:nvSpPr>
        <p:spPr bwMode="auto">
          <a:xfrm>
            <a:off x="4267200" y="3767138"/>
            <a:ext cx="619125" cy="1006475"/>
          </a:xfrm>
          <a:prstGeom prst="rect">
            <a:avLst/>
          </a:prstGeom>
          <a:noFill/>
          <a:ln w="9525">
            <a:noFill/>
            <a:miter lim="800000"/>
            <a:headEnd/>
            <a:tailEnd/>
          </a:ln>
        </p:spPr>
        <p:txBody>
          <a:bodyPr wrap="none">
            <a:prstTxWarp prst="textNoShape">
              <a:avLst/>
            </a:prstTxWarp>
            <a:spAutoFit/>
          </a:bodyPr>
          <a:lstStyle/>
          <a:p>
            <a:r>
              <a:rPr lang="en-US" sz="6000" b="1" dirty="0">
                <a:solidFill>
                  <a:srgbClr val="FF0000"/>
                </a:solidFill>
                <a:latin typeface="Calibri" charset="0"/>
              </a:rPr>
              <a:t>=</a:t>
            </a:r>
          </a:p>
        </p:txBody>
      </p:sp>
      <p:sp>
        <p:nvSpPr>
          <p:cNvPr id="46106" name="Line 29"/>
          <p:cNvSpPr>
            <a:spLocks noChangeShapeType="1"/>
          </p:cNvSpPr>
          <p:nvPr/>
        </p:nvSpPr>
        <p:spPr bwMode="auto">
          <a:xfrm flipV="1">
            <a:off x="6248400" y="3505200"/>
            <a:ext cx="304800" cy="457200"/>
          </a:xfrm>
          <a:prstGeom prst="line">
            <a:avLst/>
          </a:prstGeom>
          <a:noFill/>
          <a:ln w="28575">
            <a:solidFill>
              <a:srgbClr val="FF0000"/>
            </a:solidFill>
            <a:round/>
            <a:headEnd/>
            <a:tailEnd type="triangle" w="med" len="med"/>
          </a:ln>
        </p:spPr>
        <p:txBody>
          <a:bodyPr>
            <a:prstTxWarp prst="textNoShape">
              <a:avLst/>
            </a:prstTxWarp>
          </a:bodyPr>
          <a:lstStyle/>
          <a:p>
            <a:endParaRPr lang="en-US" dirty="0"/>
          </a:p>
        </p:txBody>
      </p:sp>
      <p:sp>
        <p:nvSpPr>
          <p:cNvPr id="46107" name="Line 30"/>
          <p:cNvSpPr>
            <a:spLocks noChangeShapeType="1"/>
          </p:cNvSpPr>
          <p:nvPr/>
        </p:nvSpPr>
        <p:spPr bwMode="auto">
          <a:xfrm>
            <a:off x="6248400" y="2819400"/>
            <a:ext cx="304800" cy="457200"/>
          </a:xfrm>
          <a:prstGeom prst="line">
            <a:avLst/>
          </a:prstGeom>
          <a:noFill/>
          <a:ln w="28575">
            <a:solidFill>
              <a:srgbClr val="FF0000"/>
            </a:solidFill>
            <a:round/>
            <a:headEnd/>
            <a:tailEnd type="triangle" w="med" len="med"/>
          </a:ln>
        </p:spPr>
        <p:txBody>
          <a:bodyPr>
            <a:prstTxWarp prst="textNoShape">
              <a:avLst/>
            </a:prstTxWarp>
          </a:bodyPr>
          <a:lstStyle/>
          <a:p>
            <a:endParaRPr lang="en-US" dirty="0"/>
          </a:p>
        </p:txBody>
      </p:sp>
      <p:sp>
        <p:nvSpPr>
          <p:cNvPr id="46108" name="Text Box 32"/>
          <p:cNvSpPr txBox="1">
            <a:spLocks noChangeArrowheads="1"/>
          </p:cNvSpPr>
          <p:nvPr/>
        </p:nvSpPr>
        <p:spPr bwMode="auto">
          <a:xfrm>
            <a:off x="6934200" y="2971800"/>
            <a:ext cx="531813" cy="823913"/>
          </a:xfrm>
          <a:prstGeom prst="rect">
            <a:avLst/>
          </a:prstGeom>
          <a:noFill/>
          <a:ln w="9525">
            <a:noFill/>
            <a:miter lim="800000"/>
            <a:headEnd/>
            <a:tailEnd/>
          </a:ln>
        </p:spPr>
        <p:txBody>
          <a:bodyPr wrap="none">
            <a:prstTxWarp prst="textNoShape">
              <a:avLst/>
            </a:prstTxWarp>
            <a:spAutoFit/>
          </a:bodyPr>
          <a:lstStyle/>
          <a:p>
            <a:r>
              <a:rPr lang="en-US" sz="4800" b="1" dirty="0">
                <a:solidFill>
                  <a:srgbClr val="FF0000"/>
                </a:solidFill>
                <a:latin typeface="Calibri" charset="0"/>
              </a:rPr>
              <a: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6200" y="152400"/>
            <a:ext cx="9144000" cy="1143000"/>
          </a:xfrm>
        </p:spPr>
        <p:txBody>
          <a:bodyPr/>
          <a:lstStyle/>
          <a:p>
            <a:pPr algn="l" eaLnBrk="1" hangingPunct="1"/>
            <a:r>
              <a:rPr lang="en-US" sz="3200" dirty="0" smtClean="0">
                <a:ea typeface="ＭＳ Ｐゴシック" charset="-128"/>
                <a:cs typeface="ＭＳ Ｐゴシック" charset="-128"/>
              </a:rPr>
              <a:t>Sample maps of FLCT and DAVE flows show them to be strongly correlated, but far from identical.</a:t>
            </a:r>
            <a:endParaRPr lang="en-US" sz="3600" dirty="0" smtClean="0">
              <a:ea typeface="ＭＳ Ｐゴシック" charset="-128"/>
              <a:cs typeface="ＭＳ Ｐゴシック" charset="-128"/>
            </a:endParaRPr>
          </a:p>
        </p:txBody>
      </p:sp>
      <p:sp>
        <p:nvSpPr>
          <p:cNvPr id="48131" name="Rectangle 3"/>
          <p:cNvSpPr>
            <a:spLocks noGrp="1" noChangeArrowheads="1"/>
          </p:cNvSpPr>
          <p:nvPr>
            <p:ph type="body" idx="1"/>
          </p:nvPr>
        </p:nvSpPr>
        <p:spPr>
          <a:xfrm>
            <a:off x="381000" y="1600200"/>
            <a:ext cx="8686800" cy="5029200"/>
          </a:xfrm>
        </p:spPr>
        <p:txBody>
          <a:bodyPr/>
          <a:lstStyle/>
          <a:p>
            <a:pPr marL="609600" indent="-609600" eaLnBrk="1" hangingPunct="1">
              <a:buFont typeface="Arial" charset="0"/>
              <a:buNone/>
            </a:pPr>
            <a:endParaRPr lang="en-US" sz="2800" b="1" i="1" dirty="0" smtClean="0">
              <a:ea typeface="Arial" charset="0"/>
              <a:cs typeface="Arial" charset="0"/>
            </a:endParaRPr>
          </a:p>
          <a:p>
            <a:pPr marL="609600" indent="-609600" eaLnBrk="1" hangingPunct="1">
              <a:buFont typeface="Arial" charset="0"/>
              <a:buNone/>
            </a:pPr>
            <a:endParaRPr lang="en-US" sz="2800" dirty="0" smtClean="0">
              <a:ea typeface="Arial" charset="0"/>
              <a:cs typeface="Arial" charset="0"/>
            </a:endParaRPr>
          </a:p>
        </p:txBody>
      </p:sp>
      <p:pic>
        <p:nvPicPr>
          <p:cNvPr id="48132" name="Picture 5"/>
          <p:cNvPicPr>
            <a:picLocks noChangeAspect="1"/>
          </p:cNvPicPr>
          <p:nvPr/>
        </p:nvPicPr>
        <p:blipFill>
          <a:blip r:embed="rId3"/>
          <a:srcRect/>
          <a:stretch>
            <a:fillRect/>
          </a:stretch>
        </p:blipFill>
        <p:spPr bwMode="auto">
          <a:xfrm>
            <a:off x="22225" y="1371600"/>
            <a:ext cx="9045575" cy="4459288"/>
          </a:xfrm>
          <a:prstGeom prst="rect">
            <a:avLst/>
          </a:prstGeom>
          <a:noFill/>
          <a:ln w="9525">
            <a:noFill/>
            <a:miter lim="800000"/>
            <a:headEnd/>
            <a:tailEnd/>
          </a:ln>
        </p:spPr>
      </p:pic>
      <p:sp>
        <p:nvSpPr>
          <p:cNvPr id="48133" name="Rectangle 3"/>
          <p:cNvSpPr txBox="1">
            <a:spLocks noChangeArrowheads="1"/>
          </p:cNvSpPr>
          <p:nvPr/>
        </p:nvSpPr>
        <p:spPr bwMode="auto">
          <a:xfrm>
            <a:off x="-152400" y="5695950"/>
            <a:ext cx="8991600" cy="1162050"/>
          </a:xfrm>
          <a:prstGeom prst="rect">
            <a:avLst/>
          </a:prstGeom>
          <a:noFill/>
          <a:ln w="9525">
            <a:noFill/>
            <a:miter lim="800000"/>
            <a:headEnd/>
            <a:tailEnd/>
          </a:ln>
        </p:spPr>
        <p:txBody>
          <a:bodyPr>
            <a:prstTxWarp prst="textNoShape">
              <a:avLst/>
            </a:prstTxWarp>
          </a:bodyPr>
          <a:lstStyle/>
          <a:p>
            <a:pPr marL="609600" indent="-609600">
              <a:spcBef>
                <a:spcPct val="20000"/>
              </a:spcBef>
              <a:buFont typeface="Arial" charset="0"/>
              <a:buNone/>
            </a:pPr>
            <a:r>
              <a:rPr lang="en-US" sz="2800" dirty="0">
                <a:latin typeface="Calibri" charset="0"/>
                <a:ea typeface="Arial" charset="0"/>
                <a:cs typeface="Arial" charset="0"/>
              </a:rPr>
              <a:t>	When weighted by the estimated radial field |B</a:t>
            </a:r>
            <a:r>
              <a:rPr lang="en-US" sz="2800" baseline="-25000" dirty="0">
                <a:latin typeface="Calibri" charset="0"/>
                <a:ea typeface="Arial" charset="0"/>
                <a:cs typeface="Arial" charset="0"/>
              </a:rPr>
              <a:t>R</a:t>
            </a:r>
            <a:r>
              <a:rPr lang="en-US" sz="2800" dirty="0">
                <a:latin typeface="Calibri" charset="0"/>
                <a:ea typeface="Arial" charset="0"/>
                <a:cs typeface="Arial" charset="0"/>
              </a:rPr>
              <a:t>|, the FLCT-DAVE correlations of flow components were &gt; 0.7.</a:t>
            </a:r>
            <a:endParaRPr lang="en-US" sz="2800" b="1" i="1" dirty="0">
              <a:latin typeface="Calibri" charset="0"/>
              <a:ea typeface="Arial" charset="0"/>
              <a:cs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6200" y="152400"/>
            <a:ext cx="9144000" cy="1143000"/>
          </a:xfrm>
        </p:spPr>
        <p:txBody>
          <a:bodyPr/>
          <a:lstStyle/>
          <a:p>
            <a:pPr algn="l" eaLnBrk="1" hangingPunct="1"/>
            <a:r>
              <a:rPr lang="en-US" sz="3200" dirty="0" smtClean="0">
                <a:ea typeface="ＭＳ Ｐゴシック" charset="-128"/>
                <a:cs typeface="ＭＳ Ｐゴシック" charset="-128"/>
              </a:rPr>
              <a:t>Autocorrelation of </a:t>
            </a:r>
            <a:r>
              <a:rPr lang="en-US" sz="3200" i="1" dirty="0" smtClean="0">
                <a:ea typeface="ＭＳ Ｐゴシック" charset="-128"/>
                <a:cs typeface="ＭＳ Ｐゴシック" charset="-128"/>
              </a:rPr>
              <a:t>u</a:t>
            </a:r>
            <a:r>
              <a:rPr lang="en-US" sz="3200" i="1" baseline="-25000" dirty="0" smtClean="0">
                <a:ea typeface="ＭＳ Ｐゴシック" charset="-128"/>
                <a:cs typeface="ＭＳ Ｐゴシック" charset="-128"/>
              </a:rPr>
              <a:t>x</a:t>
            </a:r>
            <a:r>
              <a:rPr lang="en-US" sz="3200" dirty="0" smtClean="0">
                <a:ea typeface="ＭＳ Ｐゴシック" charset="-128"/>
                <a:cs typeface="ＭＳ Ｐゴシック" charset="-128"/>
              </a:rPr>
              <a:t> and </a:t>
            </a:r>
            <a:r>
              <a:rPr lang="en-US" sz="3200" i="1" dirty="0" smtClean="0">
                <a:ea typeface="ＭＳ Ｐゴシック" charset="-128"/>
                <a:cs typeface="ＭＳ Ｐゴシック" charset="-128"/>
              </a:rPr>
              <a:t>u</a:t>
            </a:r>
            <a:r>
              <a:rPr lang="en-US" sz="3200" i="1" baseline="-25000" dirty="0" smtClean="0">
                <a:ea typeface="ＭＳ Ｐゴシック" charset="-128"/>
                <a:cs typeface="ＭＳ Ｐゴシック" charset="-128"/>
              </a:rPr>
              <a:t>y</a:t>
            </a:r>
            <a:r>
              <a:rPr lang="en-US" sz="3200" dirty="0" smtClean="0">
                <a:ea typeface="ＭＳ Ｐゴシック" charset="-128"/>
                <a:cs typeface="ＭＳ Ｐゴシック" charset="-128"/>
              </a:rPr>
              <a:t> suggest the 96 minutes cadence for magnetograms is not unreasonably slow.</a:t>
            </a:r>
            <a:endParaRPr lang="en-US" sz="3600" dirty="0" smtClean="0">
              <a:ea typeface="ＭＳ Ｐゴシック" charset="-128"/>
              <a:cs typeface="ＭＳ Ｐゴシック" charset="-128"/>
            </a:endParaRPr>
          </a:p>
        </p:txBody>
      </p:sp>
      <p:sp>
        <p:nvSpPr>
          <p:cNvPr id="47107" name="Rectangle 3"/>
          <p:cNvSpPr>
            <a:spLocks noGrp="1" noChangeArrowheads="1"/>
          </p:cNvSpPr>
          <p:nvPr>
            <p:ph type="body" idx="1"/>
          </p:nvPr>
        </p:nvSpPr>
        <p:spPr>
          <a:xfrm>
            <a:off x="381000" y="1600200"/>
            <a:ext cx="8686800" cy="5029200"/>
          </a:xfrm>
        </p:spPr>
        <p:txBody>
          <a:bodyPr/>
          <a:lstStyle/>
          <a:p>
            <a:pPr marL="609600" indent="-609600" eaLnBrk="1" hangingPunct="1">
              <a:buFont typeface="Arial" charset="0"/>
              <a:buNone/>
            </a:pPr>
            <a:endParaRPr lang="en-US" sz="2800" b="1" i="1" dirty="0" smtClean="0">
              <a:ea typeface="Arial" charset="0"/>
              <a:cs typeface="Arial" charset="0"/>
            </a:endParaRPr>
          </a:p>
          <a:p>
            <a:pPr marL="609600" indent="-609600" eaLnBrk="1" hangingPunct="1">
              <a:buFont typeface="Arial" charset="0"/>
              <a:buNone/>
            </a:pPr>
            <a:endParaRPr lang="en-US" sz="2800" dirty="0" smtClean="0">
              <a:ea typeface="Arial" charset="0"/>
              <a:cs typeface="Arial" charset="0"/>
            </a:endParaRPr>
          </a:p>
        </p:txBody>
      </p:sp>
      <p:sp>
        <p:nvSpPr>
          <p:cNvPr id="47108" name="TextBox 5"/>
          <p:cNvSpPr txBox="1">
            <a:spLocks noChangeArrowheads="1"/>
          </p:cNvSpPr>
          <p:nvPr/>
        </p:nvSpPr>
        <p:spPr bwMode="auto">
          <a:xfrm>
            <a:off x="381000" y="4800600"/>
            <a:ext cx="8420100" cy="369888"/>
          </a:xfrm>
          <a:prstGeom prst="rect">
            <a:avLst/>
          </a:prstGeom>
          <a:noFill/>
          <a:ln w="9525">
            <a:noFill/>
            <a:miter lim="800000"/>
            <a:headEnd/>
            <a:tailEnd/>
          </a:ln>
        </p:spPr>
        <p:txBody>
          <a:bodyPr wrap="none">
            <a:prstTxWarp prst="textNoShape">
              <a:avLst/>
            </a:prstTxWarp>
            <a:spAutoFit/>
          </a:bodyPr>
          <a:lstStyle/>
          <a:p>
            <a:r>
              <a:rPr lang="en-US" dirty="0">
                <a:latin typeface="Calibri" charset="0"/>
              </a:rPr>
              <a:t>BLACK shows autocorrelation for </a:t>
            </a:r>
            <a:r>
              <a:rPr lang="en-US" i="1" dirty="0">
                <a:latin typeface="Calibri" charset="0"/>
              </a:rPr>
              <a:t>B</a:t>
            </a:r>
            <a:r>
              <a:rPr lang="en-US" i="1" baseline="-25000" dirty="0">
                <a:latin typeface="Calibri" charset="0"/>
              </a:rPr>
              <a:t>R</a:t>
            </a:r>
            <a:r>
              <a:rPr lang="en-US" dirty="0">
                <a:latin typeface="Calibri" charset="0"/>
              </a:rPr>
              <a:t>; </a:t>
            </a:r>
            <a:r>
              <a:rPr lang="en-US" b="1" dirty="0">
                <a:latin typeface="Calibri" charset="0"/>
              </a:rPr>
              <a:t>thick</a:t>
            </a:r>
            <a:r>
              <a:rPr lang="en-US" dirty="0">
                <a:latin typeface="Calibri" charset="0"/>
              </a:rPr>
              <a:t> is current-to-previous, thin is current-to-initial.</a:t>
            </a:r>
          </a:p>
        </p:txBody>
      </p:sp>
      <p:sp>
        <p:nvSpPr>
          <p:cNvPr id="47109" name="TextBox 6"/>
          <p:cNvSpPr txBox="1">
            <a:spLocks noChangeArrowheads="1"/>
          </p:cNvSpPr>
          <p:nvPr/>
        </p:nvSpPr>
        <p:spPr bwMode="auto">
          <a:xfrm>
            <a:off x="495300" y="5345113"/>
            <a:ext cx="8343900" cy="369887"/>
          </a:xfrm>
          <a:prstGeom prst="rect">
            <a:avLst/>
          </a:prstGeom>
          <a:noFill/>
          <a:ln w="9525">
            <a:noFill/>
            <a:miter lim="800000"/>
            <a:headEnd/>
            <a:tailEnd/>
          </a:ln>
        </p:spPr>
        <p:txBody>
          <a:bodyPr wrap="none">
            <a:prstTxWarp prst="textNoShape">
              <a:avLst/>
            </a:prstTxWarp>
            <a:spAutoFit/>
          </a:bodyPr>
          <a:lstStyle/>
          <a:p>
            <a:r>
              <a:rPr lang="en-US" dirty="0">
                <a:solidFill>
                  <a:srgbClr val="0000FF"/>
                </a:solidFill>
                <a:latin typeface="Calibri" charset="0"/>
              </a:rPr>
              <a:t>BLUE shows autocorrelation for </a:t>
            </a:r>
            <a:r>
              <a:rPr lang="en-US" i="1" dirty="0">
                <a:solidFill>
                  <a:srgbClr val="0000FF"/>
                </a:solidFill>
                <a:latin typeface="Calibri" charset="0"/>
              </a:rPr>
              <a:t>u</a:t>
            </a:r>
            <a:r>
              <a:rPr lang="en-US" i="1" baseline="-25000" dirty="0">
                <a:solidFill>
                  <a:srgbClr val="0000FF"/>
                </a:solidFill>
                <a:latin typeface="Calibri" charset="0"/>
              </a:rPr>
              <a:t>x</a:t>
            </a:r>
            <a:r>
              <a:rPr lang="en-US" dirty="0">
                <a:solidFill>
                  <a:srgbClr val="0000FF"/>
                </a:solidFill>
                <a:latin typeface="Calibri" charset="0"/>
              </a:rPr>
              <a:t>; </a:t>
            </a:r>
            <a:r>
              <a:rPr lang="en-US" b="1" dirty="0">
                <a:solidFill>
                  <a:srgbClr val="0000FF"/>
                </a:solidFill>
                <a:latin typeface="Calibri" charset="0"/>
              </a:rPr>
              <a:t>thick</a:t>
            </a:r>
            <a:r>
              <a:rPr lang="en-US" dirty="0">
                <a:solidFill>
                  <a:srgbClr val="0000FF"/>
                </a:solidFill>
                <a:latin typeface="Calibri" charset="0"/>
              </a:rPr>
              <a:t> is current-to-previous, thin is current-to-initial.</a:t>
            </a:r>
          </a:p>
        </p:txBody>
      </p:sp>
      <p:sp>
        <p:nvSpPr>
          <p:cNvPr id="47110" name="TextBox 7"/>
          <p:cNvSpPr txBox="1">
            <a:spLocks noChangeArrowheads="1"/>
          </p:cNvSpPr>
          <p:nvPr/>
        </p:nvSpPr>
        <p:spPr bwMode="auto">
          <a:xfrm>
            <a:off x="592138" y="5954713"/>
            <a:ext cx="8247062" cy="369887"/>
          </a:xfrm>
          <a:prstGeom prst="rect">
            <a:avLst/>
          </a:prstGeom>
          <a:noFill/>
          <a:ln w="9525">
            <a:noFill/>
            <a:miter lim="800000"/>
            <a:headEnd/>
            <a:tailEnd/>
          </a:ln>
        </p:spPr>
        <p:txBody>
          <a:bodyPr wrap="none">
            <a:prstTxWarp prst="textNoShape">
              <a:avLst/>
            </a:prstTxWarp>
            <a:spAutoFit/>
          </a:bodyPr>
          <a:lstStyle/>
          <a:p>
            <a:r>
              <a:rPr lang="en-US" dirty="0">
                <a:solidFill>
                  <a:srgbClr val="FF0000"/>
                </a:solidFill>
                <a:latin typeface="Calibri" charset="0"/>
              </a:rPr>
              <a:t>RED shows autocorrelation for </a:t>
            </a:r>
            <a:r>
              <a:rPr lang="en-US" i="1" dirty="0">
                <a:solidFill>
                  <a:srgbClr val="FF0000"/>
                </a:solidFill>
                <a:latin typeface="Calibri" charset="0"/>
              </a:rPr>
              <a:t>u</a:t>
            </a:r>
            <a:r>
              <a:rPr lang="en-US" i="1" baseline="-25000" dirty="0">
                <a:solidFill>
                  <a:srgbClr val="FF0000"/>
                </a:solidFill>
                <a:latin typeface="Calibri" charset="0"/>
              </a:rPr>
              <a:t>y</a:t>
            </a:r>
            <a:r>
              <a:rPr lang="en-US" dirty="0">
                <a:solidFill>
                  <a:srgbClr val="FF0000"/>
                </a:solidFill>
                <a:latin typeface="Calibri" charset="0"/>
              </a:rPr>
              <a:t>; </a:t>
            </a:r>
            <a:r>
              <a:rPr lang="en-US" b="1" dirty="0">
                <a:solidFill>
                  <a:srgbClr val="FF0000"/>
                </a:solidFill>
                <a:latin typeface="Calibri" charset="0"/>
              </a:rPr>
              <a:t>thick</a:t>
            </a:r>
            <a:r>
              <a:rPr lang="en-US" dirty="0">
                <a:solidFill>
                  <a:srgbClr val="FF0000"/>
                </a:solidFill>
                <a:latin typeface="Calibri" charset="0"/>
              </a:rPr>
              <a:t> is current-to-previous, thin is current-to-initial.</a:t>
            </a:r>
          </a:p>
        </p:txBody>
      </p:sp>
      <p:pic>
        <p:nvPicPr>
          <p:cNvPr id="47111" name="Picture 8"/>
          <p:cNvPicPr>
            <a:picLocks noChangeAspect="1"/>
          </p:cNvPicPr>
          <p:nvPr/>
        </p:nvPicPr>
        <p:blipFill>
          <a:blip r:embed="rId2"/>
          <a:srcRect/>
          <a:stretch>
            <a:fillRect/>
          </a:stretch>
        </p:blipFill>
        <p:spPr bwMode="auto">
          <a:xfrm>
            <a:off x="241300" y="1295400"/>
            <a:ext cx="8750300" cy="3467100"/>
          </a:xfrm>
          <a:prstGeom prst="rect">
            <a:avLst/>
          </a:prstGeom>
          <a:noFill/>
          <a:ln w="9525">
            <a:noFill/>
            <a:miter lim="800000"/>
            <a:headEnd/>
            <a:tailEnd/>
          </a:ln>
        </p:spPr>
      </p:pic>
      <p:sp>
        <p:nvSpPr>
          <p:cNvPr id="10" name="TextBox 9"/>
          <p:cNvSpPr txBox="1"/>
          <p:nvPr/>
        </p:nvSpPr>
        <p:spPr>
          <a:xfrm>
            <a:off x="1225552" y="3505200"/>
            <a:ext cx="1670048" cy="523220"/>
          </a:xfrm>
          <a:prstGeom prst="rect">
            <a:avLst/>
          </a:prstGeom>
          <a:noFill/>
          <a:ln>
            <a:noFill/>
          </a:ln>
        </p:spPr>
        <p:txBody>
          <a:bodyPr wrap="none">
            <a:spAutoFit/>
          </a:bodyPr>
          <a:lstStyle/>
          <a:p>
            <a:pPr fontAlgn="auto">
              <a:spcBef>
                <a:spcPts val="0"/>
              </a:spcBef>
              <a:spcAft>
                <a:spcPts val="0"/>
              </a:spcAft>
              <a:defRPr/>
            </a:pPr>
            <a:r>
              <a:rPr lang="en-US" sz="2800" dirty="0">
                <a:ln>
                  <a:solidFill>
                    <a:schemeClr val="tx1"/>
                  </a:solidFill>
                </a:ln>
                <a:solidFill>
                  <a:srgbClr val="1DE4FF"/>
                </a:solidFill>
                <a:latin typeface="+mn-lt"/>
                <a:ea typeface="+mn-ea"/>
                <a:cs typeface="+mn-cs"/>
              </a:rPr>
              <a:t>t</a:t>
            </a:r>
            <a:r>
              <a:rPr lang="en-US" sz="2800" baseline="-25000" dirty="0">
                <a:ln>
                  <a:solidFill>
                    <a:schemeClr val="tx1"/>
                  </a:solidFill>
                </a:ln>
                <a:solidFill>
                  <a:srgbClr val="1DE4FF"/>
                </a:solidFill>
                <a:latin typeface="+mn-lt"/>
                <a:ea typeface="+mn-ea"/>
                <a:cs typeface="+mn-cs"/>
              </a:rPr>
              <a:t>corr</a:t>
            </a:r>
            <a:r>
              <a:rPr lang="en-US" sz="2800" dirty="0">
                <a:ln>
                  <a:solidFill>
                    <a:schemeClr val="tx1"/>
                  </a:solidFill>
                </a:ln>
                <a:solidFill>
                  <a:srgbClr val="1DE4FF"/>
                </a:solidFill>
                <a:latin typeface="+mn-lt"/>
                <a:ea typeface="+mn-ea"/>
                <a:cs typeface="+mn-cs"/>
              </a:rPr>
              <a:t> ~ 6 hr.</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419600" y="228600"/>
            <a:ext cx="4572000" cy="6172200"/>
          </a:xfrm>
        </p:spPr>
        <p:txBody>
          <a:bodyPr/>
          <a:lstStyle/>
          <a:p>
            <a:pPr algn="l" eaLnBrk="1" hangingPunct="1"/>
            <a:r>
              <a:rPr lang="en-US" sz="3200" smtClean="0">
                <a:ea typeface="ＭＳ Ｐゴシック" charset="-128"/>
                <a:cs typeface="ＭＳ Ｐゴシック" charset="-128"/>
              </a:rPr>
              <a:t>For both FLCT and DAVE flows, speeds {</a:t>
            </a:r>
            <a:r>
              <a:rPr lang="en-US" sz="3200" i="1" smtClean="0">
                <a:ea typeface="ＭＳ Ｐゴシック" charset="-128"/>
                <a:cs typeface="ＭＳ Ｐゴシック" charset="-128"/>
              </a:rPr>
              <a:t>u</a:t>
            </a:r>
            <a:r>
              <a:rPr lang="en-US" sz="3200" smtClean="0">
                <a:ea typeface="ＭＳ Ｐゴシック" charset="-128"/>
                <a:cs typeface="ＭＳ Ｐゴシック" charset="-128"/>
              </a:rPr>
              <a:t>} were not strongly correlated with </a:t>
            </a:r>
            <a:r>
              <a:rPr lang="en-US" sz="3600" i="1" smtClean="0">
                <a:ea typeface="ＭＳ Ｐゴシック" charset="-128"/>
                <a:cs typeface="ＭＳ Ｐゴシック" charset="-128"/>
              </a:rPr>
              <a:t>B</a:t>
            </a:r>
            <a:r>
              <a:rPr lang="en-US" sz="3600" i="1" baseline="-25000" smtClean="0">
                <a:ea typeface="ＭＳ Ｐゴシック" charset="-128"/>
                <a:cs typeface="ＭＳ Ｐゴシック" charset="-128"/>
              </a:rPr>
              <a:t>R</a:t>
            </a:r>
            <a:r>
              <a:rPr lang="en-US" sz="3200" i="1" baseline="-25000" smtClean="0">
                <a:ea typeface="ＭＳ Ｐゴシック" charset="-128"/>
                <a:cs typeface="ＭＳ Ｐゴシック" charset="-128"/>
              </a:rPr>
              <a:t> </a:t>
            </a:r>
            <a:r>
              <a:rPr lang="en-US" sz="3200" i="1" smtClean="0">
                <a:ea typeface="ＭＳ Ｐゴシック" charset="-128"/>
                <a:cs typeface="ＭＳ Ｐゴシック" charset="-128"/>
              </a:rPr>
              <a:t>--- </a:t>
            </a:r>
            <a:r>
              <a:rPr lang="en-US" sz="3200" smtClean="0">
                <a:ea typeface="ＭＳ Ｐゴシック" charset="-128"/>
                <a:cs typeface="ＭＳ Ｐゴシック" charset="-128"/>
              </a:rPr>
              <a:t>rank-order correlations were 0.07 and -0.02, respectively. </a:t>
            </a:r>
            <a:br>
              <a:rPr lang="en-US" sz="3200" smtClean="0">
                <a:ea typeface="ＭＳ Ｐゴシック" charset="-128"/>
                <a:cs typeface="ＭＳ Ｐゴシック" charset="-128"/>
              </a:rPr>
            </a:br>
            <a:r>
              <a:rPr lang="en-US" sz="3200" smtClean="0">
                <a:ea typeface="ＭＳ Ｐゴシック" charset="-128"/>
                <a:cs typeface="ＭＳ Ｐゴシック" charset="-128"/>
              </a:rPr>
              <a:t/>
            </a:r>
            <a:br>
              <a:rPr lang="en-US" sz="3200" smtClean="0">
                <a:ea typeface="ＭＳ Ｐゴシック" charset="-128"/>
                <a:cs typeface="ＭＳ Ｐゴシック" charset="-128"/>
              </a:rPr>
            </a:br>
            <a:r>
              <a:rPr lang="en-US" sz="3200" smtClean="0">
                <a:ea typeface="ＭＳ Ｐゴシック" charset="-128"/>
                <a:cs typeface="ＭＳ Ｐゴシック" charset="-128"/>
              </a:rPr>
              <a:t>The highest speeds were found in weak-field pixels, but a range of speeds were found at each </a:t>
            </a:r>
            <a:r>
              <a:rPr lang="en-US" sz="3200" i="1" smtClean="0">
                <a:ea typeface="ＭＳ Ｐゴシック" charset="-128"/>
                <a:cs typeface="ＭＳ Ｐゴシック" charset="-128"/>
              </a:rPr>
              <a:t>B</a:t>
            </a:r>
            <a:r>
              <a:rPr lang="en-US" sz="3200" i="1" baseline="-25000" smtClean="0">
                <a:ea typeface="ＭＳ Ｐゴシック" charset="-128"/>
                <a:cs typeface="ＭＳ Ｐゴシック" charset="-128"/>
              </a:rPr>
              <a:t>R</a:t>
            </a:r>
            <a:r>
              <a:rPr lang="en-US" sz="3200" smtClean="0">
                <a:ea typeface="ＭＳ Ｐゴシック" charset="-128"/>
                <a:cs typeface="ＭＳ Ｐゴシック" charset="-128"/>
              </a:rPr>
              <a:t>.</a:t>
            </a:r>
            <a:r>
              <a:rPr lang="en-US" sz="3600" smtClean="0">
                <a:ea typeface="ＭＳ Ｐゴシック" charset="-128"/>
                <a:cs typeface="ＭＳ Ｐゴシック" charset="-128"/>
              </a:rPr>
              <a:t> </a:t>
            </a:r>
            <a:br>
              <a:rPr lang="en-US" sz="3600" smtClean="0">
                <a:ea typeface="ＭＳ Ｐゴシック" charset="-128"/>
                <a:cs typeface="ＭＳ Ｐゴシック" charset="-128"/>
              </a:rPr>
            </a:br>
            <a:endParaRPr lang="en-US" sz="3600" smtClean="0">
              <a:ea typeface="ＭＳ Ｐゴシック" charset="-128"/>
              <a:cs typeface="ＭＳ Ｐゴシック" charset="-128"/>
            </a:endParaRPr>
          </a:p>
        </p:txBody>
      </p:sp>
      <p:pic>
        <p:nvPicPr>
          <p:cNvPr id="50179" name="Picture 4"/>
          <p:cNvPicPr>
            <a:picLocks noChangeAspect="1"/>
          </p:cNvPicPr>
          <p:nvPr/>
        </p:nvPicPr>
        <p:blipFill>
          <a:blip r:embed="rId2"/>
          <a:srcRect/>
          <a:stretch>
            <a:fillRect/>
          </a:stretch>
        </p:blipFill>
        <p:spPr bwMode="auto">
          <a:xfrm>
            <a:off x="152400" y="76200"/>
            <a:ext cx="4351338" cy="6654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76200" y="152400"/>
            <a:ext cx="9144000" cy="914400"/>
          </a:xfrm>
        </p:spPr>
        <p:txBody>
          <a:bodyPr/>
          <a:lstStyle/>
          <a:p>
            <a:pPr algn="l" eaLnBrk="1" hangingPunct="1"/>
            <a:r>
              <a:rPr lang="en-US" sz="3200" smtClean="0">
                <a:ea typeface="ＭＳ Ｐゴシック" charset="-128"/>
                <a:cs typeface="ＭＳ Ｐゴシック" charset="-128"/>
              </a:rPr>
              <a:t>For each estimated radial magnetic field </a:t>
            </a:r>
            <a:r>
              <a:rPr lang="en-US" sz="3200" i="1" smtClean="0">
                <a:ea typeface="Arial" charset="0"/>
                <a:cs typeface="Arial" charset="0"/>
              </a:rPr>
              <a:t>B</a:t>
            </a:r>
            <a:r>
              <a:rPr lang="en-US" sz="3200" i="1" baseline="-25000" smtClean="0">
                <a:ea typeface="Arial" charset="0"/>
                <a:cs typeface="Arial" charset="0"/>
              </a:rPr>
              <a:t>R</a:t>
            </a:r>
            <a:r>
              <a:rPr lang="en-US" sz="3200" smtClean="0">
                <a:ea typeface="ＭＳ Ｐゴシック" charset="-128"/>
                <a:cs typeface="ＭＳ Ｐゴシック" charset="-128"/>
              </a:rPr>
              <a:t>(x,y) and flow </a:t>
            </a:r>
            <a:r>
              <a:rPr lang="en-US" sz="3200" b="1" smtClean="0">
                <a:ea typeface="ＭＳ Ｐゴシック" charset="-128"/>
                <a:cs typeface="ＭＳ Ｐゴシック" charset="-128"/>
              </a:rPr>
              <a:t>u</a:t>
            </a:r>
            <a:r>
              <a:rPr lang="en-US" sz="3200" smtClean="0">
                <a:ea typeface="ＭＳ Ｐゴシック" charset="-128"/>
                <a:cs typeface="ＭＳ Ｐゴシック" charset="-128"/>
              </a:rPr>
              <a:t>(x,y), we computed several properties, e.g., </a:t>
            </a:r>
            <a:endParaRPr lang="en-US" sz="3600" smtClean="0">
              <a:ea typeface="ＭＳ Ｐゴシック" charset="-128"/>
              <a:cs typeface="ＭＳ Ｐゴシック" charset="-128"/>
            </a:endParaRPr>
          </a:p>
        </p:txBody>
      </p:sp>
      <p:sp>
        <p:nvSpPr>
          <p:cNvPr id="51203" name="Rectangle 3"/>
          <p:cNvSpPr>
            <a:spLocks noGrp="1" noChangeArrowheads="1"/>
          </p:cNvSpPr>
          <p:nvPr>
            <p:ph type="body" idx="1"/>
          </p:nvPr>
        </p:nvSpPr>
        <p:spPr>
          <a:xfrm>
            <a:off x="0" y="1295400"/>
            <a:ext cx="9067800" cy="5791200"/>
          </a:xfrm>
        </p:spPr>
        <p:txBody>
          <a:bodyPr/>
          <a:lstStyle/>
          <a:p>
            <a:pPr marL="609600" indent="-609600" eaLnBrk="1" hangingPunct="1">
              <a:lnSpc>
                <a:spcPct val="90000"/>
              </a:lnSpc>
              <a:buFont typeface="Arial" charset="0"/>
              <a:buNone/>
            </a:pPr>
            <a:r>
              <a:rPr lang="en-US" sz="2800" dirty="0" smtClean="0">
                <a:ea typeface="Arial" charset="0"/>
                <a:cs typeface="Arial" charset="0"/>
              </a:rPr>
              <a:t>	- average unsigned field |</a:t>
            </a:r>
            <a:r>
              <a:rPr lang="en-US" sz="2800" i="1" dirty="0" smtClean="0">
                <a:ea typeface="Arial" charset="0"/>
                <a:cs typeface="Arial" charset="0"/>
              </a:rPr>
              <a:t>B</a:t>
            </a:r>
            <a:r>
              <a:rPr lang="en-US" sz="2800" i="1" baseline="-25000" dirty="0" smtClean="0">
                <a:ea typeface="Arial" charset="0"/>
                <a:cs typeface="Arial" charset="0"/>
              </a:rPr>
              <a:t>R</a:t>
            </a:r>
            <a:r>
              <a:rPr lang="en-US" sz="2800" dirty="0" smtClean="0">
                <a:ea typeface="Arial" charset="0"/>
                <a:cs typeface="Arial" charset="0"/>
              </a:rPr>
              <a:t>| </a:t>
            </a:r>
          </a:p>
          <a:p>
            <a:pPr marL="609600" indent="-609600" eaLnBrk="1" hangingPunct="1">
              <a:lnSpc>
                <a:spcPct val="90000"/>
              </a:lnSpc>
              <a:buFont typeface="Arial" charset="0"/>
              <a:buNone/>
            </a:pPr>
            <a:r>
              <a:rPr lang="en-US" sz="2800" dirty="0" smtClean="0">
                <a:ea typeface="Arial" charset="0"/>
                <a:cs typeface="Arial" charset="0"/>
              </a:rPr>
              <a:t>	- summed unsigned flux, </a:t>
            </a:r>
            <a:r>
              <a:rPr lang="en-US" sz="2800" dirty="0" err="1" smtClean="0">
                <a:ea typeface="Arial" charset="0"/>
                <a:cs typeface="Arial" charset="0"/>
                <a:sym typeface="Symbol" charset="2"/>
              </a:rPr>
              <a:t></a:t>
            </a:r>
            <a:r>
              <a:rPr lang="en-US" sz="2800" dirty="0" smtClean="0">
                <a:ea typeface="Arial" charset="0"/>
                <a:cs typeface="Arial" charset="0"/>
                <a:sym typeface="Symbol" charset="2"/>
              </a:rPr>
              <a:t> =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i="1" dirty="0" smtClean="0">
                <a:ea typeface="ＭＳ Ｐゴシック" charset="-128"/>
                <a:cs typeface="ＭＳ Ｐゴシック" charset="-128"/>
              </a:rPr>
              <a:t>B</a:t>
            </a:r>
            <a:r>
              <a:rPr lang="en-US" sz="2800" i="1" baseline="-25000" dirty="0" smtClean="0">
                <a:ea typeface="ＭＳ Ｐゴシック" charset="-128"/>
                <a:cs typeface="ＭＳ Ｐゴシック" charset="-128"/>
              </a:rPr>
              <a:t>R</a:t>
            </a:r>
            <a:r>
              <a:rPr lang="en-US" sz="2800" dirty="0" smtClean="0">
                <a:ea typeface="ＭＳ Ｐゴシック" charset="-128"/>
                <a:cs typeface="ＭＳ Ｐゴシック" charset="-128"/>
              </a:rPr>
              <a:t>|</a:t>
            </a:r>
            <a:r>
              <a:rPr lang="en-US" sz="2800" dirty="0" smtClean="0">
                <a:ea typeface="Arial" charset="0"/>
                <a:cs typeface="Arial" charset="0"/>
                <a:sym typeface="Symbol" charset="2"/>
              </a:rPr>
              <a:t> </a:t>
            </a:r>
            <a:r>
              <a:rPr lang="en-US" sz="2800" i="1" dirty="0" smtClean="0">
                <a:ea typeface="Arial" charset="0"/>
                <a:cs typeface="Arial" charset="0"/>
                <a:sym typeface="Symbol" charset="2"/>
              </a:rPr>
              <a:t>da</a:t>
            </a:r>
            <a:r>
              <a:rPr lang="en-US" sz="2800" baseline="30000" dirty="0" smtClean="0">
                <a:ea typeface="Arial" charset="0"/>
                <a:cs typeface="Arial" charset="0"/>
                <a:sym typeface="Symbol" charset="2"/>
              </a:rPr>
              <a:t>2</a:t>
            </a:r>
            <a:endParaRPr lang="en-US" sz="2800" dirty="0" smtClean="0">
              <a:ea typeface="Arial" charset="0"/>
              <a:cs typeface="Arial" charset="0"/>
              <a:sym typeface="Symbol" charset="2"/>
            </a:endParaRPr>
          </a:p>
          <a:p>
            <a:pPr marL="609600" indent="-609600" eaLnBrk="1" hangingPunct="1">
              <a:lnSpc>
                <a:spcPct val="90000"/>
              </a:lnSpc>
              <a:buFont typeface="Arial" charset="0"/>
              <a:buNone/>
            </a:pPr>
            <a:r>
              <a:rPr lang="en-US" sz="2800" dirty="0" smtClean="0">
                <a:ea typeface="Arial" charset="0"/>
                <a:cs typeface="Arial" charset="0"/>
                <a:sym typeface="Symbol" charset="2"/>
              </a:rPr>
              <a:t>	- summed</a:t>
            </a:r>
            <a:r>
              <a:rPr lang="en-US" sz="2800" dirty="0" smtClean="0">
                <a:ea typeface="Arial" charset="0"/>
                <a:cs typeface="Arial" charset="0"/>
              </a:rPr>
              <a:t> flux near strong-field </a:t>
            </a:r>
            <a:r>
              <a:rPr lang="en-US" sz="2800" dirty="0" err="1" smtClean="0">
                <a:ea typeface="Arial" charset="0"/>
                <a:cs typeface="Arial" charset="0"/>
              </a:rPr>
              <a:t>PILs</a:t>
            </a:r>
            <a:r>
              <a:rPr lang="en-US" sz="2800" dirty="0" smtClean="0">
                <a:ea typeface="Arial" charset="0"/>
                <a:cs typeface="Arial" charset="0"/>
              </a:rPr>
              <a:t>, </a:t>
            </a:r>
            <a:r>
              <a:rPr lang="en-US" sz="2800" i="1" dirty="0" smtClean="0">
                <a:ea typeface="Arial" charset="0"/>
                <a:cs typeface="Arial" charset="0"/>
              </a:rPr>
              <a:t>R </a:t>
            </a:r>
            <a:r>
              <a:rPr lang="en-US" sz="2800" dirty="0" smtClean="0">
                <a:ea typeface="Arial" charset="0"/>
                <a:cs typeface="Arial" charset="0"/>
              </a:rPr>
              <a:t>(Schrijver 2007)</a:t>
            </a:r>
          </a:p>
          <a:p>
            <a:pPr marL="609600" indent="-609600" eaLnBrk="1" hangingPunct="1">
              <a:buFont typeface="Arial" charset="0"/>
              <a:buNone/>
            </a:pPr>
            <a:r>
              <a:rPr lang="en-US" sz="2800" dirty="0" smtClean="0">
                <a:ea typeface="Arial" charset="0"/>
                <a:cs typeface="Arial" charset="0"/>
                <a:sym typeface="Symbol" charset="2"/>
              </a:rPr>
              <a:t>	- sum of field squared,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i="1" dirty="0" smtClean="0">
                <a:ea typeface="ＭＳ Ｐゴシック" charset="-128"/>
                <a:cs typeface="ＭＳ Ｐゴシック" charset="-128"/>
              </a:rPr>
              <a:t>B</a:t>
            </a:r>
            <a:r>
              <a:rPr lang="en-US" sz="2800" i="1" baseline="-25000" dirty="0" smtClean="0">
                <a:ea typeface="ＭＳ Ｐゴシック" charset="-128"/>
                <a:cs typeface="ＭＳ Ｐゴシック" charset="-128"/>
              </a:rPr>
              <a:t>R</a:t>
            </a:r>
            <a:r>
              <a:rPr lang="en-US" sz="2800" baseline="30000" dirty="0" smtClean="0">
                <a:ea typeface="Arial" charset="0"/>
                <a:cs typeface="Arial" charset="0"/>
                <a:sym typeface="Symbol" charset="2"/>
              </a:rPr>
              <a:t>2</a:t>
            </a:r>
            <a:r>
              <a:rPr lang="en-US" sz="2800" dirty="0" smtClean="0">
                <a:ea typeface="Arial" charset="0"/>
                <a:cs typeface="Arial" charset="0"/>
                <a:sym typeface="Symbol" charset="2"/>
              </a:rPr>
              <a:t> </a:t>
            </a:r>
          </a:p>
          <a:p>
            <a:pPr marL="609600" indent="-609600" eaLnBrk="1" hangingPunct="1">
              <a:buFont typeface="Arial" charset="0"/>
              <a:buNone/>
            </a:pPr>
            <a:r>
              <a:rPr lang="en-US" sz="2800" dirty="0" smtClean="0">
                <a:ea typeface="Arial" charset="0"/>
                <a:cs typeface="Arial" charset="0"/>
                <a:sym typeface="Symbol" charset="2"/>
              </a:rPr>
              <a:t>	- rates of change</a:t>
            </a:r>
            <a:r>
              <a:rPr lang="en-US" sz="2800" dirty="0" smtClean="0">
                <a:ea typeface="Arial" charset="0"/>
                <a:cs typeface="Arial" charset="0"/>
              </a:rPr>
              <a:t> </a:t>
            </a:r>
            <a:r>
              <a:rPr lang="en-US" sz="2800" dirty="0" err="1" smtClean="0">
                <a:ea typeface="Arial" charset="0"/>
                <a:cs typeface="Arial" charset="0"/>
              </a:rPr>
              <a:t>d</a:t>
            </a:r>
            <a:r>
              <a:rPr lang="en-US" sz="2800" dirty="0" err="1" smtClean="0">
                <a:ea typeface="Arial" charset="0"/>
                <a:cs typeface="Arial" charset="0"/>
                <a:sym typeface="Symbol" charset="2"/>
              </a:rPr>
              <a:t>/</a:t>
            </a:r>
            <a:r>
              <a:rPr lang="en-US" sz="2800" dirty="0" err="1" smtClean="0">
                <a:ea typeface="Arial" charset="0"/>
                <a:cs typeface="Arial" charset="0"/>
              </a:rPr>
              <a:t>dt</a:t>
            </a:r>
            <a:r>
              <a:rPr lang="en-US" sz="2800" dirty="0" smtClean="0">
                <a:ea typeface="Arial" charset="0"/>
                <a:cs typeface="Arial" charset="0"/>
              </a:rPr>
              <a:t> and </a:t>
            </a:r>
            <a:r>
              <a:rPr lang="en-US" sz="2800" dirty="0" err="1" smtClean="0">
                <a:ea typeface="Arial" charset="0"/>
                <a:cs typeface="Arial" charset="0"/>
              </a:rPr>
              <a:t>d</a:t>
            </a:r>
            <a:r>
              <a:rPr lang="en-US" sz="2800" i="1" dirty="0" err="1" smtClean="0">
                <a:ea typeface="Arial" charset="0"/>
                <a:cs typeface="Arial" charset="0"/>
              </a:rPr>
              <a:t>R</a:t>
            </a:r>
            <a:r>
              <a:rPr lang="en-US" sz="2800" dirty="0" err="1" smtClean="0">
                <a:ea typeface="Arial" charset="0"/>
                <a:cs typeface="Arial" charset="0"/>
              </a:rPr>
              <a:t>/dt</a:t>
            </a:r>
            <a:r>
              <a:rPr lang="en-US" sz="2800" dirty="0" smtClean="0">
                <a:ea typeface="Arial" charset="0"/>
                <a:cs typeface="Arial" charset="0"/>
              </a:rPr>
              <a:t> </a:t>
            </a:r>
          </a:p>
          <a:p>
            <a:pPr marL="609600" indent="-609600" eaLnBrk="1" hangingPunct="1">
              <a:buFont typeface="Arial" charset="0"/>
              <a:buNone/>
            </a:pPr>
            <a:r>
              <a:rPr lang="en-US" sz="2800" dirty="0" smtClean="0">
                <a:ea typeface="Arial" charset="0"/>
                <a:cs typeface="Arial" charset="0"/>
              </a:rPr>
              <a:t>	- summed speed,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dirty="0" err="1" smtClean="0">
                <a:ea typeface="Arial" charset="0"/>
                <a:cs typeface="Arial" charset="0"/>
                <a:sym typeface="Symbol" charset="2"/>
              </a:rPr>
              <a:t>u</a:t>
            </a:r>
            <a:r>
              <a:rPr lang="en-US" sz="2800" dirty="0" smtClean="0">
                <a:ea typeface="Arial" charset="0"/>
                <a:cs typeface="Arial" charset="0"/>
              </a:rPr>
              <a:t>.</a:t>
            </a:r>
            <a:endParaRPr lang="en-US" sz="2800" baseline="-25000" dirty="0" smtClean="0">
              <a:latin typeface="Lucida Calligraphy" charset="0"/>
              <a:ea typeface="Arial" charset="0"/>
              <a:cs typeface="Arial" charset="0"/>
            </a:endParaRPr>
          </a:p>
          <a:p>
            <a:pPr marL="609600" indent="-609600" eaLnBrk="1" hangingPunct="1">
              <a:buFont typeface="Arial" charset="0"/>
              <a:buNone/>
            </a:pPr>
            <a:r>
              <a:rPr lang="en-US" sz="2800" dirty="0" smtClean="0">
                <a:ea typeface="Arial" charset="0"/>
                <a:cs typeface="Arial" charset="0"/>
              </a:rPr>
              <a:t>	- averages and sums of divergences</a:t>
            </a:r>
            <a:r>
              <a:rPr lang="en-US" sz="2800" dirty="0" smtClean="0">
                <a:latin typeface="Lucida Calligraphy" charset="0"/>
                <a:ea typeface="Arial" charset="0"/>
                <a:cs typeface="Arial" charset="0"/>
              </a:rPr>
              <a:t> </a:t>
            </a:r>
            <a:r>
              <a:rPr lang="en-US" sz="2800" dirty="0" smtClean="0">
                <a:ea typeface="Arial" charset="0"/>
                <a:cs typeface="Arial" charset="0"/>
              </a:rPr>
              <a:t>(</a:t>
            </a:r>
            <a:r>
              <a:rPr lang="en-US" sz="2800" dirty="0" err="1" smtClean="0">
                <a:ea typeface="Arial" charset="0"/>
                <a:cs typeface="Arial" charset="0"/>
                <a:sym typeface="Symbol" charset="2"/>
              </a:rPr>
              <a:t></a:t>
            </a:r>
            <a:r>
              <a:rPr lang="en-US" sz="2800" baseline="-25000" dirty="0" err="1" smtClean="0">
                <a:ea typeface="ＭＳ Ｐゴシック" charset="-128"/>
                <a:cs typeface="ＭＳ Ｐゴシック" charset="-128"/>
                <a:sym typeface="SymbolMono BT" pitchFamily="18" charset="2"/>
              </a:rPr>
              <a:t>h</a:t>
            </a:r>
            <a:r>
              <a:rPr lang="en-US" sz="2800" baseline="-25000" dirty="0" smtClean="0">
                <a:ea typeface="ＭＳ Ｐゴシック" charset="-128"/>
                <a:cs typeface="ＭＳ Ｐゴシック" charset="-128"/>
                <a:sym typeface="SymbolMono BT" pitchFamily="18" charset="2"/>
              </a:rPr>
              <a:t> </a:t>
            </a:r>
            <a:r>
              <a:rPr lang="en-US" sz="2800" b="1" dirty="0" smtClean="0">
                <a:ea typeface="Arial" charset="0"/>
                <a:cs typeface="Arial" charset="0"/>
              </a:rPr>
              <a:t>· </a:t>
            </a:r>
            <a:r>
              <a:rPr lang="en-US" sz="2800" b="1" dirty="0" err="1" smtClean="0">
                <a:ea typeface="ＭＳ Ｐゴシック" charset="-128"/>
                <a:cs typeface="ＭＳ Ｐゴシック" charset="-128"/>
              </a:rPr>
              <a:t>u</a:t>
            </a:r>
            <a:r>
              <a:rPr lang="en-US" sz="2800" dirty="0" smtClean="0">
                <a:ea typeface="ＭＳ Ｐゴシック" charset="-128"/>
                <a:cs typeface="ＭＳ Ｐゴシック" charset="-128"/>
              </a:rPr>
              <a:t>),</a:t>
            </a:r>
            <a:r>
              <a:rPr lang="en-US" sz="2800" dirty="0" smtClean="0">
                <a:ea typeface="Arial" charset="0"/>
                <a:cs typeface="Arial" charset="0"/>
              </a:rPr>
              <a:t> (</a:t>
            </a:r>
            <a:r>
              <a:rPr lang="en-US" sz="2800" dirty="0" err="1" smtClean="0">
                <a:ea typeface="Arial" charset="0"/>
                <a:cs typeface="Arial" charset="0"/>
                <a:sym typeface="Symbol" charset="2"/>
              </a:rPr>
              <a:t></a:t>
            </a:r>
            <a:r>
              <a:rPr lang="en-US" sz="2800" baseline="-25000" dirty="0" err="1" smtClean="0">
                <a:ea typeface="ＭＳ Ｐゴシック" charset="-128"/>
                <a:cs typeface="ＭＳ Ｐゴシック" charset="-128"/>
                <a:sym typeface="SymbolMono BT" pitchFamily="18" charset="2"/>
              </a:rPr>
              <a:t>h</a:t>
            </a:r>
            <a:r>
              <a:rPr lang="en-US" sz="2800" baseline="-25000" dirty="0" smtClean="0">
                <a:ea typeface="ＭＳ Ｐゴシック" charset="-128"/>
                <a:cs typeface="ＭＳ Ｐゴシック" charset="-128"/>
                <a:sym typeface="SymbolMono BT" pitchFamily="18" charset="2"/>
              </a:rPr>
              <a:t> </a:t>
            </a:r>
            <a:r>
              <a:rPr lang="en-US" sz="2800" b="1" dirty="0" smtClean="0">
                <a:ea typeface="Arial" charset="0"/>
                <a:cs typeface="Arial" charset="0"/>
              </a:rPr>
              <a:t>· </a:t>
            </a:r>
            <a:r>
              <a:rPr lang="en-US" sz="2800" b="1" dirty="0" err="1" smtClean="0">
                <a:ea typeface="ＭＳ Ｐゴシック" charset="-128"/>
                <a:cs typeface="ＭＳ Ｐゴシック" charset="-128"/>
              </a:rPr>
              <a:t>u</a:t>
            </a:r>
            <a:r>
              <a:rPr lang="en-US" sz="2800" dirty="0" smtClean="0">
                <a:ea typeface="ＭＳ Ｐゴシック" charset="-128"/>
                <a:cs typeface="ＭＳ Ｐゴシック" charset="-128"/>
              </a:rPr>
              <a:t> B</a:t>
            </a:r>
            <a:r>
              <a:rPr lang="en-US" sz="2800" baseline="-25000" dirty="0" smtClean="0">
                <a:ea typeface="ＭＳ Ｐゴシック" charset="-128"/>
                <a:cs typeface="ＭＳ Ｐゴシック" charset="-128"/>
              </a:rPr>
              <a:t>R</a:t>
            </a:r>
            <a:r>
              <a:rPr lang="en-US" sz="2800" dirty="0" smtClean="0">
                <a:ea typeface="ＭＳ Ｐゴシック" charset="-128"/>
                <a:cs typeface="ＭＳ Ｐゴシック" charset="-128"/>
              </a:rPr>
              <a:t>)</a:t>
            </a:r>
            <a:endParaRPr lang="en-US" sz="2800" dirty="0" smtClean="0">
              <a:ea typeface="Arial" charset="0"/>
              <a:cs typeface="Arial" charset="0"/>
            </a:endParaRPr>
          </a:p>
          <a:p>
            <a:pPr marL="609600" indent="-609600" eaLnBrk="1" hangingPunct="1">
              <a:buFont typeface="Arial" charset="0"/>
              <a:buNone/>
            </a:pPr>
            <a:r>
              <a:rPr lang="en-US" sz="2800" dirty="0" smtClean="0">
                <a:ea typeface="Arial" charset="0"/>
                <a:cs typeface="Arial" charset="0"/>
              </a:rPr>
              <a:t>	- averages and sums of curls</a:t>
            </a:r>
            <a:r>
              <a:rPr lang="en-US" sz="2800" dirty="0" smtClean="0">
                <a:latin typeface="Lucida Calligraphy" charset="0"/>
                <a:ea typeface="Arial" charset="0"/>
                <a:cs typeface="Arial" charset="0"/>
              </a:rPr>
              <a:t> </a:t>
            </a:r>
            <a:r>
              <a:rPr lang="en-US" sz="2800" dirty="0" smtClean="0">
                <a:ea typeface="Arial" charset="0"/>
                <a:cs typeface="Arial" charset="0"/>
              </a:rPr>
              <a:t>(</a:t>
            </a:r>
            <a:r>
              <a:rPr lang="en-US" sz="2800" dirty="0" err="1" smtClean="0">
                <a:ea typeface="Arial" charset="0"/>
                <a:cs typeface="Arial" charset="0"/>
                <a:sym typeface="Symbol" charset="2"/>
              </a:rPr>
              <a:t></a:t>
            </a:r>
            <a:r>
              <a:rPr lang="en-US" sz="2800" baseline="-25000" dirty="0" err="1" smtClean="0">
                <a:ea typeface="ＭＳ Ｐゴシック" charset="-128"/>
                <a:cs typeface="ＭＳ Ｐゴシック" charset="-128"/>
                <a:sym typeface="SymbolMono BT" pitchFamily="18" charset="2"/>
              </a:rPr>
              <a:t>h</a:t>
            </a:r>
            <a:r>
              <a:rPr lang="en-US" sz="2800" baseline="-25000" dirty="0" smtClean="0">
                <a:ea typeface="ＭＳ Ｐゴシック" charset="-128"/>
                <a:cs typeface="ＭＳ Ｐゴシック" charset="-128"/>
                <a:sym typeface="SymbolMono BT" pitchFamily="18" charset="2"/>
              </a:rPr>
              <a:t> </a:t>
            </a:r>
            <a:r>
              <a:rPr lang="en-US" sz="2800" b="1" dirty="0" err="1" smtClean="0">
                <a:ea typeface="Arial" charset="0"/>
                <a:cs typeface="Arial" charset="0"/>
              </a:rPr>
              <a:t>x</a:t>
            </a:r>
            <a:r>
              <a:rPr lang="en-US" sz="2800" b="1" dirty="0" smtClean="0">
                <a:ea typeface="Arial" charset="0"/>
                <a:cs typeface="Arial" charset="0"/>
              </a:rPr>
              <a:t> </a:t>
            </a:r>
            <a:r>
              <a:rPr lang="en-US" sz="2800" b="1" dirty="0" err="1" smtClean="0">
                <a:ea typeface="ＭＳ Ｐゴシック" charset="-128"/>
                <a:cs typeface="ＭＳ Ｐゴシック" charset="-128"/>
              </a:rPr>
              <a:t>u</a:t>
            </a:r>
            <a:r>
              <a:rPr lang="en-US" sz="2800" dirty="0" smtClean="0">
                <a:ea typeface="ＭＳ Ｐゴシック" charset="-128"/>
                <a:cs typeface="ＭＳ Ｐゴシック" charset="-128"/>
              </a:rPr>
              <a:t>),</a:t>
            </a:r>
            <a:r>
              <a:rPr lang="en-US" sz="2800" dirty="0" smtClean="0">
                <a:ea typeface="Arial" charset="0"/>
                <a:cs typeface="Arial" charset="0"/>
              </a:rPr>
              <a:t> (</a:t>
            </a:r>
            <a:r>
              <a:rPr lang="en-US" sz="2800" dirty="0" err="1" smtClean="0">
                <a:ea typeface="Arial" charset="0"/>
                <a:cs typeface="Arial" charset="0"/>
                <a:sym typeface="Symbol" charset="2"/>
              </a:rPr>
              <a:t></a:t>
            </a:r>
            <a:r>
              <a:rPr lang="en-US" sz="2800" baseline="-25000" dirty="0" err="1" smtClean="0">
                <a:ea typeface="ＭＳ Ｐゴシック" charset="-128"/>
                <a:cs typeface="ＭＳ Ｐゴシック" charset="-128"/>
                <a:sym typeface="SymbolMono BT" pitchFamily="18" charset="2"/>
              </a:rPr>
              <a:t>h</a:t>
            </a:r>
            <a:r>
              <a:rPr lang="en-US" sz="2800" baseline="-25000" dirty="0" smtClean="0">
                <a:ea typeface="ＭＳ Ｐゴシック" charset="-128"/>
                <a:cs typeface="ＭＳ Ｐゴシック" charset="-128"/>
                <a:sym typeface="SymbolMono BT" pitchFamily="18" charset="2"/>
              </a:rPr>
              <a:t> </a:t>
            </a:r>
            <a:r>
              <a:rPr lang="en-US" sz="2800" dirty="0" err="1" smtClean="0">
                <a:ea typeface="Arial" charset="0"/>
                <a:cs typeface="Arial" charset="0"/>
              </a:rPr>
              <a:t>x</a:t>
            </a:r>
            <a:r>
              <a:rPr lang="en-US" sz="2800" b="1" dirty="0" smtClean="0">
                <a:ea typeface="Arial" charset="0"/>
                <a:cs typeface="Arial" charset="0"/>
              </a:rPr>
              <a:t> </a:t>
            </a:r>
            <a:r>
              <a:rPr lang="en-US" sz="2800" b="1" dirty="0" err="1" smtClean="0">
                <a:ea typeface="ＭＳ Ｐゴシック" charset="-128"/>
                <a:cs typeface="ＭＳ Ｐゴシック" charset="-128"/>
              </a:rPr>
              <a:t>u</a:t>
            </a:r>
            <a:r>
              <a:rPr lang="en-US" sz="2800" dirty="0" smtClean="0">
                <a:ea typeface="ＭＳ Ｐゴシック" charset="-128"/>
                <a:cs typeface="ＭＳ Ｐゴシック" charset="-128"/>
              </a:rPr>
              <a:t> B</a:t>
            </a:r>
            <a:r>
              <a:rPr lang="en-US" sz="2800" baseline="-25000" dirty="0" smtClean="0">
                <a:ea typeface="ＭＳ Ｐゴシック" charset="-128"/>
                <a:cs typeface="ＭＳ Ｐゴシック" charset="-128"/>
              </a:rPr>
              <a:t>R</a:t>
            </a:r>
            <a:r>
              <a:rPr lang="en-US" sz="2800" dirty="0" smtClean="0">
                <a:ea typeface="ＭＳ Ｐゴシック" charset="-128"/>
                <a:cs typeface="ＭＳ Ｐゴシック" charset="-128"/>
              </a:rPr>
              <a:t>)</a:t>
            </a:r>
            <a:r>
              <a:rPr lang="en-US" sz="2800" dirty="0" smtClean="0">
                <a:ea typeface="Arial" charset="0"/>
                <a:cs typeface="Arial" charset="0"/>
              </a:rPr>
              <a:t>	</a:t>
            </a:r>
          </a:p>
          <a:p>
            <a:pPr marL="609600" indent="-609600" eaLnBrk="1" hangingPunct="1">
              <a:buFont typeface="Arial" charset="0"/>
              <a:buNone/>
            </a:pPr>
            <a:r>
              <a:rPr lang="en-US" sz="2800" dirty="0" smtClean="0">
                <a:ea typeface="Arial" charset="0"/>
                <a:cs typeface="Arial" charset="0"/>
              </a:rPr>
              <a:t>	- the summed “proxy </a:t>
            </a:r>
            <a:r>
              <a:rPr lang="en-US" sz="2800" dirty="0" err="1" smtClean="0">
                <a:ea typeface="Arial" charset="0"/>
                <a:cs typeface="Arial" charset="0"/>
              </a:rPr>
              <a:t>Poynting</a:t>
            </a:r>
            <a:r>
              <a:rPr lang="en-US" sz="2800" dirty="0" smtClean="0">
                <a:ea typeface="Arial" charset="0"/>
                <a:cs typeface="Arial" charset="0"/>
              </a:rPr>
              <a:t> flux,” S</a:t>
            </a:r>
            <a:r>
              <a:rPr lang="en-US" sz="2800" baseline="-25000" dirty="0" smtClean="0">
                <a:ea typeface="Arial" charset="0"/>
                <a:cs typeface="Arial" charset="0"/>
              </a:rPr>
              <a:t>R</a:t>
            </a:r>
            <a:r>
              <a:rPr lang="en-US" sz="2800" dirty="0" smtClean="0">
                <a:ea typeface="Arial" charset="0"/>
                <a:cs typeface="Arial" charset="0"/>
              </a:rPr>
              <a:t> =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i="1" dirty="0" err="1" smtClean="0">
                <a:ea typeface="Arial" charset="0"/>
                <a:cs typeface="Arial" charset="0"/>
                <a:sym typeface="Symbol" charset="2"/>
              </a:rPr>
              <a:t>u</a:t>
            </a:r>
            <a:r>
              <a:rPr lang="en-US" sz="2800" dirty="0" smtClean="0">
                <a:ea typeface="Arial" charset="0"/>
                <a:cs typeface="Arial" charset="0"/>
                <a:sym typeface="Symbol" charset="2"/>
              </a:rPr>
              <a:t> </a:t>
            </a:r>
            <a:r>
              <a:rPr lang="en-US" sz="2800" i="1" dirty="0" smtClean="0">
                <a:ea typeface="ＭＳ Ｐゴシック" charset="-128"/>
                <a:cs typeface="ＭＳ Ｐゴシック" charset="-128"/>
              </a:rPr>
              <a:t>B</a:t>
            </a:r>
            <a:r>
              <a:rPr lang="en-US" sz="2800" i="1" baseline="-25000" dirty="0" smtClean="0">
                <a:ea typeface="ＭＳ Ｐゴシック" charset="-128"/>
                <a:cs typeface="ＭＳ Ｐゴシック" charset="-128"/>
              </a:rPr>
              <a:t>R</a:t>
            </a:r>
            <a:r>
              <a:rPr lang="en-US" sz="2800" baseline="30000" dirty="0" smtClean="0">
                <a:ea typeface="Arial" charset="0"/>
                <a:cs typeface="Arial" charset="0"/>
                <a:sym typeface="Symbol" charset="2"/>
              </a:rPr>
              <a:t>2</a:t>
            </a:r>
            <a:r>
              <a:rPr lang="en-US" sz="2800" dirty="0" smtClean="0">
                <a:ea typeface="Arial" charset="0"/>
                <a:cs typeface="Arial" charset="0"/>
                <a:sym typeface="Symbol" charset="2"/>
              </a:rPr>
              <a:t> </a:t>
            </a:r>
          </a:p>
          <a:p>
            <a:pPr marL="609600" indent="-609600" algn="ctr" eaLnBrk="1" hangingPunct="1">
              <a:buFont typeface="Arial" charset="0"/>
              <a:buNone/>
            </a:pPr>
            <a:r>
              <a:rPr lang="en-US" sz="2800" dirty="0" smtClean="0">
                <a:solidFill>
                  <a:srgbClr val="FF0000"/>
                </a:solidFill>
                <a:ea typeface="Arial" charset="0"/>
                <a:cs typeface="Arial" charset="0"/>
                <a:sym typeface="Symbol" charset="2"/>
              </a:rPr>
              <a:t>(and many more!)</a:t>
            </a:r>
            <a:endParaRPr lang="en-US" sz="2800" dirty="0" smtClean="0">
              <a:solidFill>
                <a:srgbClr val="FF0000"/>
              </a:solidFill>
              <a:ea typeface="Arial" charset="0"/>
              <a:cs typeface="Arial" charset="0"/>
            </a:endParaRPr>
          </a:p>
          <a:p>
            <a:pPr marL="609600" indent="-609600" eaLnBrk="1" hangingPunct="1">
              <a:lnSpc>
                <a:spcPct val="90000"/>
              </a:lnSpc>
              <a:buFont typeface="Arial" charset="0"/>
              <a:buNone/>
            </a:pPr>
            <a:endParaRPr lang="en-US" sz="2800" dirty="0" smtClean="0">
              <a:ea typeface="Arial" charset="0"/>
              <a:cs typeface="Arial" charset="0"/>
              <a:sym typeface="Symbol" charset="2"/>
            </a:endParaRPr>
          </a:p>
          <a:p>
            <a:pPr marL="609600" indent="-609600" eaLnBrk="1" hangingPunct="1">
              <a:lnSpc>
                <a:spcPct val="90000"/>
              </a:lnSpc>
              <a:buFont typeface="Arial" charset="0"/>
              <a:buNone/>
            </a:pPr>
            <a:endParaRPr lang="en-US" sz="2800" b="1" i="1" dirty="0" smtClean="0">
              <a:ea typeface="Arial" charset="0"/>
              <a:cs typeface="Arial" charset="0"/>
            </a:endParaRPr>
          </a:p>
          <a:p>
            <a:pPr marL="609600" indent="-609600" eaLnBrk="1" hangingPunct="1">
              <a:lnSpc>
                <a:spcPct val="90000"/>
              </a:lnSpc>
              <a:buFont typeface="Arial" charset="0"/>
              <a:buNone/>
            </a:pPr>
            <a:endParaRPr lang="en-US" sz="2800" dirty="0" smtClean="0">
              <a:ea typeface="Arial" charset="0"/>
              <a:cs typeface="Arial" charset="0"/>
            </a:endParaRPr>
          </a:p>
          <a:p>
            <a:pPr marL="609600" indent="-609600" eaLnBrk="1" hangingPunct="1">
              <a:lnSpc>
                <a:spcPct val="90000"/>
              </a:lnSpc>
              <a:buFont typeface="Arial" charset="0"/>
              <a:buNone/>
            </a:pPr>
            <a:endParaRPr lang="en-US" sz="2800" dirty="0" smtClean="0">
              <a:ea typeface="Arial" charset="0"/>
              <a:cs typeface="Arial"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7" name="Content Placeholder 2"/>
          <p:cNvSpPr>
            <a:spLocks noGrp="1"/>
          </p:cNvSpPr>
          <p:nvPr>
            <p:ph idx="1"/>
          </p:nvPr>
        </p:nvSpPr>
        <p:spPr>
          <a:xfrm>
            <a:off x="-228600" y="5486400"/>
            <a:ext cx="9144000" cy="1524000"/>
          </a:xfrm>
        </p:spPr>
        <p:txBody>
          <a:bodyPr/>
          <a:lstStyle/>
          <a:p>
            <a:pPr>
              <a:buFont typeface="Arial" charset="0"/>
              <a:buNone/>
            </a:pPr>
            <a:r>
              <a:rPr lang="en-US" sz="2000" i="1" dirty="0" smtClean="0">
                <a:ea typeface="ＭＳ Ｐゴシック" charset="-128"/>
                <a:cs typeface="ＭＳ Ｐゴシック" charset="-128"/>
              </a:rPr>
              <a:t>	</a:t>
            </a:r>
            <a:r>
              <a:rPr lang="en-US" sz="2000" i="1" dirty="0" smtClean="0">
                <a:solidFill>
                  <a:srgbClr val="0000FF"/>
                </a:solidFill>
                <a:ea typeface="ＭＳ Ｐゴシック" charset="-128"/>
                <a:cs typeface="ＭＳ Ｐゴシック" charset="-128"/>
              </a:rPr>
              <a:t>From “the Chronicles of John of Worcester, twelfth century</a:t>
            </a:r>
            <a:r>
              <a:rPr lang="en-US" sz="2000" b="1" i="1" u="sng" dirty="0" smtClean="0">
                <a:solidFill>
                  <a:srgbClr val="0000FF"/>
                </a:solidFill>
                <a:ea typeface="ＭＳ Ｐゴシック" charset="-128"/>
                <a:cs typeface="ＭＳ Ｐゴシック" charset="-128"/>
              </a:rPr>
              <a:t>. Notice the depiction of the penumbra around each spot</a:t>
            </a:r>
            <a:r>
              <a:rPr lang="en-US" sz="2000" i="1" dirty="0" smtClean="0">
                <a:solidFill>
                  <a:srgbClr val="0000FF"/>
                </a:solidFill>
                <a:ea typeface="ＭＳ Ｐゴシック" charset="-128"/>
                <a:cs typeface="ＭＳ Ｐゴシック" charset="-128"/>
              </a:rPr>
              <a:t>. Reproduced from R.W. Southern,</a:t>
            </a:r>
            <a:r>
              <a:rPr lang="en-US" sz="2000" dirty="0" smtClean="0">
                <a:solidFill>
                  <a:srgbClr val="0000FF"/>
                </a:solidFill>
                <a:ea typeface="ＭＳ Ｐゴシック" charset="-128"/>
                <a:cs typeface="ＭＳ Ｐゴシック" charset="-128"/>
              </a:rPr>
              <a:t> Medieval Humanism</a:t>
            </a:r>
            <a:r>
              <a:rPr lang="en-US" sz="2000" i="1" dirty="0" smtClean="0">
                <a:solidFill>
                  <a:srgbClr val="0000FF"/>
                </a:solidFill>
                <a:ea typeface="ＭＳ Ｐゴシック" charset="-128"/>
                <a:cs typeface="ＭＳ Ｐゴシック" charset="-128"/>
              </a:rPr>
              <a:t>, Harper &amp; Row 1970, [Plate VII].” </a:t>
            </a:r>
          </a:p>
          <a:p>
            <a:pPr>
              <a:buFont typeface="Arial" charset="0"/>
              <a:buNone/>
            </a:pPr>
            <a:r>
              <a:rPr lang="en-US" sz="2000" i="1" dirty="0" smtClean="0">
                <a:solidFill>
                  <a:srgbClr val="0000FF"/>
                </a:solidFill>
                <a:ea typeface="ＭＳ Ｐゴシック" charset="-128"/>
                <a:cs typeface="ＭＳ Ｐゴシック" charset="-128"/>
              </a:rPr>
              <a:t>    </a:t>
            </a:r>
            <a:r>
              <a:rPr lang="en-US" sz="1800" i="1" dirty="0" smtClean="0">
                <a:ea typeface="ＭＳ Ｐゴシック" charset="-128"/>
                <a:cs typeface="ＭＳ Ｐゴシック" charset="-128"/>
              </a:rPr>
              <a:t>http://www.astro.umontreal.ca/~paulchar/grps/histoire/newsite/sp/great_moments_e.html</a:t>
            </a:r>
          </a:p>
        </p:txBody>
      </p:sp>
      <p:pic>
        <p:nvPicPr>
          <p:cNvPr id="16388" name="Picture 3" descr="oldspot_worcester.jpg"/>
          <p:cNvPicPr>
            <a:picLocks noChangeAspect="1"/>
          </p:cNvPicPr>
          <p:nvPr/>
        </p:nvPicPr>
        <p:blipFill>
          <a:blip r:embed="rId2"/>
          <a:srcRect/>
          <a:stretch>
            <a:fillRect/>
          </a:stretch>
        </p:blipFill>
        <p:spPr bwMode="auto">
          <a:xfrm>
            <a:off x="990600" y="1219200"/>
            <a:ext cx="7162800" cy="4017963"/>
          </a:xfrm>
          <a:prstGeom prst="rect">
            <a:avLst/>
          </a:prstGeom>
          <a:noFill/>
          <a:ln w="9525">
            <a:noFill/>
            <a:miter lim="800000"/>
            <a:headEnd/>
            <a:tailEnd/>
          </a:ln>
        </p:spPr>
      </p:pic>
      <p:sp>
        <p:nvSpPr>
          <p:cNvPr id="5" name="Title 4"/>
          <p:cNvSpPr>
            <a:spLocks noGrp="1"/>
          </p:cNvSpPr>
          <p:nvPr>
            <p:ph type="title"/>
          </p:nvPr>
        </p:nvSpPr>
        <p:spPr>
          <a:xfrm>
            <a:off x="76200" y="122238"/>
            <a:ext cx="8839200" cy="944562"/>
          </a:xfrm>
        </p:spPr>
        <p:txBody>
          <a:bodyPr/>
          <a:lstStyle/>
          <a:p>
            <a:pPr algn="l"/>
            <a:r>
              <a:rPr lang="en-US" sz="3200" dirty="0" smtClean="0"/>
              <a:t>Perhaps the oldest</a:t>
            </a:r>
            <a:r>
              <a:rPr lang="en-US" sz="3200" dirty="0" smtClean="0"/>
              <a:t> </a:t>
            </a:r>
            <a:r>
              <a:rPr lang="en-US" sz="3200" dirty="0" smtClean="0"/>
              <a:t>reproduction</a:t>
            </a:r>
            <a:r>
              <a:rPr lang="en-US" sz="3200" dirty="0" smtClean="0"/>
              <a:t> </a:t>
            </a:r>
            <a:r>
              <a:rPr lang="en-US" sz="3200" dirty="0" smtClean="0"/>
              <a:t>of a sunspot --- a drawing --- dates from the 12</a:t>
            </a:r>
            <a:r>
              <a:rPr lang="en-US" sz="3200" baseline="30000" dirty="0" smtClean="0"/>
              <a:t>th</a:t>
            </a:r>
            <a:r>
              <a:rPr lang="en-US" sz="3200" dirty="0" smtClean="0"/>
              <a:t> century.</a:t>
            </a:r>
            <a:endParaRPr lang="en-US" sz="32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5"/>
          <p:cNvPicPr>
            <a:picLocks noChangeAspect="1" noChangeArrowheads="1"/>
          </p:cNvPicPr>
          <p:nvPr/>
        </p:nvPicPr>
        <p:blipFill>
          <a:blip r:embed="rId2"/>
          <a:srcRect/>
          <a:stretch>
            <a:fillRect/>
          </a:stretch>
        </p:blipFill>
        <p:spPr bwMode="auto">
          <a:xfrm>
            <a:off x="3733800" y="1066800"/>
            <a:ext cx="5410200" cy="5368925"/>
          </a:xfrm>
          <a:prstGeom prst="rect">
            <a:avLst/>
          </a:prstGeom>
          <a:solidFill>
            <a:srgbClr val="0000FF"/>
          </a:solidFill>
          <a:ln w="9525">
            <a:noFill/>
            <a:miter lim="800000"/>
            <a:headEnd/>
            <a:tailEnd/>
          </a:ln>
        </p:spPr>
      </p:pic>
      <p:sp>
        <p:nvSpPr>
          <p:cNvPr id="52227" name="Rectangle 2"/>
          <p:cNvSpPr>
            <a:spLocks noGrp="1" noChangeArrowheads="1"/>
          </p:cNvSpPr>
          <p:nvPr>
            <p:ph type="title"/>
          </p:nvPr>
        </p:nvSpPr>
        <p:spPr>
          <a:xfrm>
            <a:off x="76200" y="76200"/>
            <a:ext cx="9144000" cy="990600"/>
          </a:xfrm>
        </p:spPr>
        <p:txBody>
          <a:bodyPr/>
          <a:lstStyle/>
          <a:p>
            <a:pPr algn="l"/>
            <a:r>
              <a:rPr lang="en-US" sz="2800" dirty="0">
                <a:ea typeface="ＭＳ Ｐゴシック" charset="-128"/>
                <a:cs typeface="ＭＳ Ｐゴシック" charset="-128"/>
              </a:rPr>
              <a:t>Schrijver (2007) associated large flares with the amount of magnetic </a:t>
            </a:r>
            <a:r>
              <a:rPr lang="en-US" sz="2800" dirty="0" smtClean="0">
                <a:ea typeface="ＭＳ Ｐゴシック" charset="-128"/>
                <a:cs typeface="ＭＳ Ｐゴシック" charset="-128"/>
              </a:rPr>
              <a:t>flux near </a:t>
            </a:r>
            <a:r>
              <a:rPr lang="en-US" sz="2800" dirty="0">
                <a:ea typeface="ＭＳ Ｐゴシック" charset="-128"/>
                <a:cs typeface="ＭＳ Ｐゴシック" charset="-128"/>
              </a:rPr>
              <a:t>strong-field polarity inversion lines (</a:t>
            </a:r>
            <a:r>
              <a:rPr lang="en-US" sz="2800" dirty="0" err="1">
                <a:ea typeface="ＭＳ Ｐゴシック" charset="-128"/>
                <a:cs typeface="ＭＳ Ｐゴシック" charset="-128"/>
              </a:rPr>
              <a:t>PILs</a:t>
            </a:r>
            <a:r>
              <a:rPr lang="en-US" sz="2800" dirty="0">
                <a:ea typeface="ＭＳ Ｐゴシック" charset="-128"/>
                <a:cs typeface="ＭＳ Ｐゴシック" charset="-128"/>
              </a:rPr>
              <a:t>).</a:t>
            </a:r>
          </a:p>
        </p:txBody>
      </p:sp>
      <p:sp>
        <p:nvSpPr>
          <p:cNvPr id="52228" name="Rectangle 3"/>
          <p:cNvSpPr>
            <a:spLocks noGrp="1" noChangeArrowheads="1"/>
          </p:cNvSpPr>
          <p:nvPr>
            <p:ph type="body" idx="1"/>
          </p:nvPr>
        </p:nvSpPr>
        <p:spPr>
          <a:xfrm>
            <a:off x="-228600" y="1295400"/>
            <a:ext cx="4343400" cy="914400"/>
          </a:xfrm>
        </p:spPr>
        <p:txBody>
          <a:bodyPr/>
          <a:lstStyle/>
          <a:p>
            <a:pPr>
              <a:lnSpc>
                <a:spcPct val="80000"/>
              </a:lnSpc>
              <a:buFontTx/>
              <a:buNone/>
            </a:pPr>
            <a:r>
              <a:rPr lang="en-US" sz="2800" dirty="0" smtClean="0">
                <a:solidFill>
                  <a:srgbClr val="FF0000"/>
                </a:solidFill>
                <a:ea typeface="ＭＳ Ｐゴシック" charset="-128"/>
                <a:cs typeface="ＭＳ Ｐゴシック" charset="-128"/>
              </a:rPr>
              <a:t>	</a:t>
            </a:r>
            <a:r>
              <a:rPr lang="en-US" sz="2800" i="1" dirty="0" smtClean="0">
                <a:solidFill>
                  <a:srgbClr val="0000FF"/>
                </a:solidFill>
                <a:ea typeface="ＭＳ Ｐゴシック" charset="-128"/>
                <a:cs typeface="ＭＳ Ｐゴシック" charset="-128"/>
              </a:rPr>
              <a:t>R</a:t>
            </a:r>
            <a:r>
              <a:rPr lang="en-US" sz="2800" dirty="0" smtClean="0">
                <a:solidFill>
                  <a:srgbClr val="0000FF"/>
                </a:solidFill>
                <a:ea typeface="ＭＳ Ｐゴシック" charset="-128"/>
                <a:cs typeface="ＭＳ Ｐゴシック" charset="-128"/>
              </a:rPr>
              <a:t> </a:t>
            </a:r>
            <a:r>
              <a:rPr lang="en-US" sz="2800" dirty="0">
                <a:solidFill>
                  <a:srgbClr val="0000FF"/>
                </a:solidFill>
                <a:ea typeface="ＭＳ Ｐゴシック" charset="-128"/>
                <a:cs typeface="ＭＳ Ｐゴシック" charset="-128"/>
              </a:rPr>
              <a:t>is the</a:t>
            </a:r>
            <a:r>
              <a:rPr lang="en-US" sz="2800" dirty="0" smtClean="0">
                <a:solidFill>
                  <a:srgbClr val="0000FF"/>
                </a:solidFill>
                <a:ea typeface="ＭＳ Ｐゴシック" charset="-128"/>
                <a:cs typeface="ＭＳ Ｐゴシック" charset="-128"/>
              </a:rPr>
              <a:t> total unsigned </a:t>
            </a:r>
            <a:r>
              <a:rPr lang="en-US" sz="2800" dirty="0" smtClean="0">
                <a:solidFill>
                  <a:srgbClr val="0000FF"/>
                </a:solidFill>
                <a:ea typeface="ＭＳ Ｐゴシック" charset="-128"/>
                <a:cs typeface="ＭＳ Ｐゴシック" charset="-128"/>
                <a:sym typeface="SymbolProp BT" pitchFamily="18" charset="2"/>
              </a:rPr>
              <a:t>flux </a:t>
            </a:r>
            <a:r>
              <a:rPr lang="en-US" sz="2800" dirty="0">
                <a:solidFill>
                  <a:srgbClr val="0000FF"/>
                </a:solidFill>
                <a:ea typeface="ＭＳ Ｐゴシック" charset="-128"/>
                <a:cs typeface="ＭＳ Ｐゴシック" charset="-128"/>
                <a:sym typeface="SymbolProp BT" pitchFamily="18" charset="2"/>
              </a:rPr>
              <a:t>near</a:t>
            </a:r>
            <a:r>
              <a:rPr lang="en-US" sz="2800" dirty="0" smtClean="0">
                <a:solidFill>
                  <a:srgbClr val="0000FF"/>
                </a:solidFill>
                <a:ea typeface="ＭＳ Ｐゴシック" charset="-128"/>
                <a:cs typeface="ＭＳ Ｐゴシック" charset="-128"/>
                <a:sym typeface="SymbolProp BT" pitchFamily="18" charset="2"/>
              </a:rPr>
              <a:t> strong-field </a:t>
            </a:r>
            <a:r>
              <a:rPr lang="en-US" sz="2800" dirty="0" err="1" smtClean="0">
                <a:solidFill>
                  <a:srgbClr val="0000FF"/>
                </a:solidFill>
                <a:ea typeface="ＭＳ Ｐゴシック" charset="-128"/>
                <a:cs typeface="ＭＳ Ｐゴシック" charset="-128"/>
                <a:sym typeface="SymbolProp BT" pitchFamily="18" charset="2"/>
              </a:rPr>
              <a:t>PILs</a:t>
            </a:r>
            <a:endParaRPr lang="en-US" sz="2800" dirty="0">
              <a:solidFill>
                <a:srgbClr val="0000FF"/>
              </a:solidFill>
              <a:ea typeface="ＭＳ Ｐゴシック" charset="-128"/>
              <a:cs typeface="ＭＳ Ｐゴシック" charset="-128"/>
              <a:sym typeface="SymbolProp BT" pitchFamily="18" charset="2"/>
            </a:endParaRPr>
          </a:p>
        </p:txBody>
      </p:sp>
      <p:pic>
        <p:nvPicPr>
          <p:cNvPr id="52229" name="Picture 6"/>
          <p:cNvPicPr>
            <a:picLocks noChangeAspect="1" noChangeArrowheads="1"/>
          </p:cNvPicPr>
          <p:nvPr/>
        </p:nvPicPr>
        <p:blipFill>
          <a:blip r:embed="rId3"/>
          <a:srcRect/>
          <a:stretch>
            <a:fillRect/>
          </a:stretch>
        </p:blipFill>
        <p:spPr bwMode="auto">
          <a:xfrm>
            <a:off x="0" y="2057400"/>
            <a:ext cx="3757613" cy="1905000"/>
          </a:xfrm>
          <a:prstGeom prst="rect">
            <a:avLst/>
          </a:prstGeom>
          <a:noFill/>
          <a:ln w="9525">
            <a:noFill/>
            <a:miter lim="800000"/>
            <a:headEnd/>
            <a:tailEnd/>
          </a:ln>
        </p:spPr>
      </p:pic>
      <p:sp>
        <p:nvSpPr>
          <p:cNvPr id="52230" name="Line 7"/>
          <p:cNvSpPr>
            <a:spLocks noChangeShapeType="1"/>
          </p:cNvSpPr>
          <p:nvPr/>
        </p:nvSpPr>
        <p:spPr bwMode="auto">
          <a:xfrm>
            <a:off x="609600" y="2133600"/>
            <a:ext cx="304800" cy="1066800"/>
          </a:xfrm>
          <a:prstGeom prst="line">
            <a:avLst/>
          </a:prstGeom>
          <a:noFill/>
          <a:ln w="38100">
            <a:solidFill>
              <a:srgbClr val="0000FF"/>
            </a:solidFill>
            <a:round/>
            <a:headEnd/>
            <a:tailEnd type="triangle" w="med" len="med"/>
          </a:ln>
        </p:spPr>
        <p:txBody>
          <a:bodyPr>
            <a:prstTxWarp prst="textNoShape">
              <a:avLst/>
            </a:prstTxWarp>
          </a:bodyPr>
          <a:lstStyle/>
          <a:p>
            <a:endParaRPr lang="en-US"/>
          </a:p>
        </p:txBody>
      </p:sp>
      <p:sp>
        <p:nvSpPr>
          <p:cNvPr id="52231" name="Line 8"/>
          <p:cNvSpPr>
            <a:spLocks noChangeShapeType="1"/>
          </p:cNvSpPr>
          <p:nvPr/>
        </p:nvSpPr>
        <p:spPr bwMode="auto">
          <a:xfrm>
            <a:off x="762000" y="2133600"/>
            <a:ext cx="1905000" cy="1066800"/>
          </a:xfrm>
          <a:prstGeom prst="line">
            <a:avLst/>
          </a:prstGeom>
          <a:noFill/>
          <a:ln w="38100">
            <a:solidFill>
              <a:srgbClr val="0000FF"/>
            </a:solidFill>
            <a:round/>
            <a:headEnd/>
            <a:tailEnd type="triangle" w="med" len="med"/>
          </a:ln>
        </p:spPr>
        <p:txBody>
          <a:bodyPr>
            <a:prstTxWarp prst="textNoShape">
              <a:avLst/>
            </a:prstTxWarp>
          </a:bodyPr>
          <a:lstStyle/>
          <a:p>
            <a:endParaRPr lang="en-US"/>
          </a:p>
        </p:txBody>
      </p:sp>
      <p:sp>
        <p:nvSpPr>
          <p:cNvPr id="52232" name="Rectangle 3"/>
          <p:cNvSpPr txBox="1">
            <a:spLocks noChangeArrowheads="1"/>
          </p:cNvSpPr>
          <p:nvPr/>
        </p:nvSpPr>
        <p:spPr bwMode="auto">
          <a:xfrm>
            <a:off x="-228600" y="3886200"/>
            <a:ext cx="3886200" cy="914400"/>
          </a:xfrm>
          <a:prstGeom prst="rect">
            <a:avLst/>
          </a:prstGeom>
          <a:noFill/>
          <a:ln w="9525">
            <a:noFill/>
            <a:miter lim="800000"/>
            <a:headEnd/>
            <a:tailEnd/>
          </a:ln>
        </p:spPr>
        <p:txBody>
          <a:bodyPr>
            <a:prstTxWarp prst="textNoShape">
              <a:avLst/>
            </a:prstTxWarp>
          </a:bodyPr>
          <a:lstStyle/>
          <a:p>
            <a:pPr marL="342900" indent="-342900" eaLnBrk="0" hangingPunct="0">
              <a:lnSpc>
                <a:spcPct val="80000"/>
              </a:lnSpc>
              <a:spcBef>
                <a:spcPct val="20000"/>
              </a:spcBef>
            </a:pPr>
            <a:r>
              <a:rPr lang="en-US" sz="2400" dirty="0">
                <a:solidFill>
                  <a:srgbClr val="FF0000"/>
                </a:solidFill>
                <a:latin typeface="Calibri" charset="0"/>
              </a:rPr>
              <a:t>	</a:t>
            </a:r>
            <a:r>
              <a:rPr lang="en-US" sz="2400" dirty="0">
                <a:solidFill>
                  <a:srgbClr val="0000FF"/>
                </a:solidFill>
                <a:latin typeface="Calibri" charset="0"/>
              </a:rPr>
              <a:t>AR </a:t>
            </a:r>
            <a:r>
              <a:rPr lang="en-US" sz="2400" dirty="0" smtClean="0">
                <a:solidFill>
                  <a:srgbClr val="0000FF"/>
                </a:solidFill>
                <a:latin typeface="Calibri" charset="0"/>
              </a:rPr>
              <a:t>10720 (left) </a:t>
            </a:r>
            <a:r>
              <a:rPr lang="en-US" sz="2400" dirty="0">
                <a:solidFill>
                  <a:srgbClr val="0000FF"/>
                </a:solidFill>
                <a:latin typeface="Calibri" charset="0"/>
              </a:rPr>
              <a:t>and its masked </a:t>
            </a:r>
            <a:r>
              <a:rPr lang="en-US" sz="2400" dirty="0" err="1">
                <a:solidFill>
                  <a:srgbClr val="0000FF"/>
                </a:solidFill>
                <a:latin typeface="Calibri" charset="0"/>
              </a:rPr>
              <a:t>PILs</a:t>
            </a:r>
            <a:r>
              <a:rPr lang="en-US" sz="2400" dirty="0" smtClean="0">
                <a:solidFill>
                  <a:srgbClr val="0000FF"/>
                </a:solidFill>
                <a:latin typeface="Calibri" charset="0"/>
              </a:rPr>
              <a:t> (right)</a:t>
            </a:r>
            <a:endParaRPr lang="en-US" sz="2400" dirty="0">
              <a:solidFill>
                <a:srgbClr val="0000FF"/>
              </a:solidFill>
              <a:latin typeface="Calibri" charset="0"/>
            </a:endParaRPr>
          </a:p>
        </p:txBody>
      </p:sp>
      <p:sp>
        <p:nvSpPr>
          <p:cNvPr id="9" name="Rectangle 2"/>
          <p:cNvSpPr txBox="1">
            <a:spLocks noChangeArrowheads="1"/>
          </p:cNvSpPr>
          <p:nvPr/>
        </p:nvSpPr>
        <p:spPr bwMode="auto">
          <a:xfrm>
            <a:off x="152400" y="5029200"/>
            <a:ext cx="3962400" cy="1676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lang="en-US" sz="2400" i="1" dirty="0" smtClean="0">
                <a:latin typeface="+mj-lt"/>
              </a:rPr>
              <a:t>R</a:t>
            </a:r>
            <a:r>
              <a:rPr lang="en-US" sz="2400" dirty="0" smtClean="0">
                <a:latin typeface="+mj-lt"/>
              </a:rPr>
              <a:t> should be strongly correlated with the length of “strong gradient” </a:t>
            </a:r>
            <a:r>
              <a:rPr lang="en-US" sz="2400" dirty="0" err="1" smtClean="0">
                <a:latin typeface="+mj-lt"/>
              </a:rPr>
              <a:t>PILs</a:t>
            </a:r>
            <a:r>
              <a:rPr lang="en-US" sz="2400" dirty="0" smtClean="0">
                <a:latin typeface="+mj-lt"/>
              </a:rPr>
              <a:t>, which Falconer and collaborators have associated with CMEs.</a:t>
            </a:r>
            <a:endParaRPr kumimoji="0" lang="en-US" sz="2400" b="0" i="0" u="none" strike="noStrike" kern="1200" cap="none" spc="0" normalizeH="0" baseline="0" noProof="0" dirty="0">
              <a:ln>
                <a:noFill/>
              </a:ln>
              <a:solidFill>
                <a:schemeClr val="tx1"/>
              </a:solidFill>
              <a:effectLst/>
              <a:uLnTx/>
              <a:uFillTx/>
              <a:latin typeface="+mj-lt"/>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76200" y="76200"/>
            <a:ext cx="8229600" cy="914400"/>
          </a:xfrm>
        </p:spPr>
        <p:txBody>
          <a:bodyPr/>
          <a:lstStyle/>
          <a:p>
            <a:pPr algn="l" eaLnBrk="1" hangingPunct="1"/>
            <a:r>
              <a:rPr lang="en-US" sz="3200" dirty="0" smtClean="0">
                <a:ea typeface="ＭＳ Ｐゴシック" charset="-128"/>
                <a:cs typeface="ＭＳ Ｐゴシック" charset="-128"/>
              </a:rPr>
              <a:t>To relate photospheric magnetic properties to flaring, we must </a:t>
            </a:r>
            <a:r>
              <a:rPr lang="en-US" sz="3200" dirty="0" err="1" smtClean="0">
                <a:ea typeface="ＭＳ Ｐゴシック" charset="-128"/>
                <a:cs typeface="ＭＳ Ｐゴシック" charset="-128"/>
              </a:rPr>
              <a:t>parametrize</a:t>
            </a:r>
            <a:r>
              <a:rPr lang="en-US" sz="3200" dirty="0" smtClean="0">
                <a:ea typeface="ＭＳ Ｐゴシック" charset="-128"/>
                <a:cs typeface="ＭＳ Ｐゴシック" charset="-128"/>
              </a:rPr>
              <a:t> flare activity.</a:t>
            </a:r>
          </a:p>
        </p:txBody>
      </p:sp>
      <p:sp>
        <p:nvSpPr>
          <p:cNvPr id="53251" name="Rectangle 3"/>
          <p:cNvSpPr>
            <a:spLocks noGrp="1" noChangeArrowheads="1"/>
          </p:cNvSpPr>
          <p:nvPr>
            <p:ph type="body" idx="1"/>
          </p:nvPr>
        </p:nvSpPr>
        <p:spPr>
          <a:xfrm>
            <a:off x="457200" y="1189038"/>
            <a:ext cx="8991600" cy="5287962"/>
          </a:xfrm>
        </p:spPr>
        <p:txBody>
          <a:bodyPr/>
          <a:lstStyle/>
          <a:p>
            <a:pPr eaLnBrk="1" hangingPunct="1">
              <a:lnSpc>
                <a:spcPct val="90000"/>
              </a:lnSpc>
            </a:pPr>
            <a:r>
              <a:rPr lang="en-US" sz="2700" dirty="0" smtClean="0">
                <a:ea typeface="ＭＳ Ｐゴシック" charset="-128"/>
                <a:cs typeface="ＭＳ Ｐゴシック" charset="-128"/>
              </a:rPr>
              <a:t>We binned flares in five time intervals, </a:t>
            </a:r>
            <a:r>
              <a:rPr lang="en-US" sz="2700" dirty="0" err="1" smtClean="0">
                <a:ea typeface="ＭＳ Ｐゴシック" charset="-128"/>
                <a:cs typeface="ＭＳ Ｐゴシック" charset="-128"/>
              </a:rPr>
              <a:t>τ</a:t>
            </a:r>
            <a:r>
              <a:rPr lang="en-US" sz="2700" dirty="0" smtClean="0">
                <a:ea typeface="ＭＳ Ｐゴシック" charset="-128"/>
                <a:cs typeface="ＭＳ Ｐゴシック" charset="-128"/>
              </a:rPr>
              <a:t>: </a:t>
            </a:r>
          </a:p>
          <a:p>
            <a:pPr lvl="1" eaLnBrk="1" hangingPunct="1">
              <a:lnSpc>
                <a:spcPct val="90000"/>
              </a:lnSpc>
            </a:pPr>
            <a:r>
              <a:rPr lang="en-US" sz="2400" dirty="0" smtClean="0"/>
              <a:t>time to cross the region within 45</a:t>
            </a:r>
            <a:r>
              <a:rPr lang="en-US" sz="2400" baseline="30000" dirty="0" smtClean="0"/>
              <a:t>o</a:t>
            </a:r>
            <a:r>
              <a:rPr lang="en-US" sz="2400" dirty="0" smtClean="0"/>
              <a:t> of disk center (few days);</a:t>
            </a:r>
          </a:p>
          <a:p>
            <a:pPr lvl="1" eaLnBrk="1" hangingPunct="1">
              <a:lnSpc>
                <a:spcPct val="90000"/>
              </a:lnSpc>
            </a:pPr>
            <a:r>
              <a:rPr lang="en-US" sz="2400" dirty="0" smtClean="0"/>
              <a:t>6C/24C: the 6 &amp; 24 hr windows centered each flow estimate;</a:t>
            </a:r>
          </a:p>
          <a:p>
            <a:pPr lvl="1" eaLnBrk="1" hangingPunct="1">
              <a:lnSpc>
                <a:spcPct val="90000"/>
              </a:lnSpc>
            </a:pPr>
            <a:r>
              <a:rPr lang="en-US" sz="2400" dirty="0" smtClean="0"/>
              <a:t>6N/24N: the “next” 6 &amp; 24 hr windows after 6C/24C</a:t>
            </a:r>
          </a:p>
          <a:p>
            <a:pPr lvl="1" eaLnBrk="1" hangingPunct="1">
              <a:lnSpc>
                <a:spcPct val="90000"/>
              </a:lnSpc>
              <a:buFont typeface="Arial" charset="0"/>
              <a:buNone/>
            </a:pPr>
            <a:r>
              <a:rPr lang="en-US" sz="2300" dirty="0" smtClean="0">
                <a:ea typeface="ＭＳ Ｐゴシック" charset="-128"/>
                <a:cs typeface="ＭＳ Ｐゴシック" charset="-128"/>
              </a:rPr>
              <a:t>	(6N is 3-9 hours in the future; 24N is 12-36 hours in the future)</a:t>
            </a:r>
          </a:p>
          <a:p>
            <a:pPr lvl="1" eaLnBrk="1" hangingPunct="1">
              <a:lnSpc>
                <a:spcPct val="90000"/>
              </a:lnSpc>
              <a:buFont typeface="Arial" charset="0"/>
              <a:buNone/>
            </a:pPr>
            <a:endParaRPr lang="en-US" sz="2300" dirty="0" smtClean="0">
              <a:ea typeface="ＭＳ Ｐゴシック" charset="-128"/>
              <a:cs typeface="ＭＳ Ｐゴシック" charset="-128"/>
            </a:endParaRPr>
          </a:p>
          <a:p>
            <a:pPr eaLnBrk="1" hangingPunct="1">
              <a:lnSpc>
                <a:spcPct val="90000"/>
              </a:lnSpc>
            </a:pPr>
            <a:r>
              <a:rPr lang="en-US" sz="2700" dirty="0" smtClean="0">
                <a:ea typeface="ＭＳ Ｐゴシック" charset="-128"/>
                <a:cs typeface="ＭＳ Ｐゴシック" charset="-128"/>
              </a:rPr>
              <a:t>Following </a:t>
            </a:r>
            <a:r>
              <a:rPr lang="en-US" sz="2700" dirty="0" err="1" smtClean="0">
                <a:ea typeface="ＭＳ Ｐゴシック" charset="-128"/>
                <a:cs typeface="ＭＳ Ｐゴシック" charset="-128"/>
              </a:rPr>
              <a:t>Abramenko</a:t>
            </a:r>
            <a:r>
              <a:rPr lang="en-US" sz="2700" dirty="0" smtClean="0">
                <a:ea typeface="ＭＳ Ｐゴシック" charset="-128"/>
                <a:cs typeface="ＭＳ Ｐゴシック" charset="-128"/>
              </a:rPr>
              <a:t> (2005), we computed an average GOES flare flux [μW/m</a:t>
            </a:r>
            <a:r>
              <a:rPr lang="en-US" sz="2700" baseline="30000" dirty="0" smtClean="0">
                <a:ea typeface="ＭＳ Ｐゴシック" charset="-128"/>
                <a:cs typeface="ＭＳ Ｐゴシック" charset="-128"/>
              </a:rPr>
              <a:t>2</a:t>
            </a:r>
            <a:r>
              <a:rPr lang="en-US" sz="2700" dirty="0" smtClean="0">
                <a:ea typeface="ＭＳ Ｐゴシック" charset="-128"/>
                <a:cs typeface="ＭＳ Ｐゴシック" charset="-128"/>
              </a:rPr>
              <a:t>/day] for each window:	</a:t>
            </a:r>
          </a:p>
          <a:p>
            <a:pPr eaLnBrk="1" hangingPunct="1">
              <a:lnSpc>
                <a:spcPct val="90000"/>
              </a:lnSpc>
              <a:buFont typeface="Arial" charset="0"/>
              <a:buNone/>
            </a:pPr>
            <a:endParaRPr lang="en-US" sz="2700" i="1" dirty="0" smtClean="0">
              <a:ea typeface="ＭＳ Ｐゴシック" charset="-128"/>
              <a:cs typeface="ＭＳ Ｐゴシック" charset="-128"/>
            </a:endParaRPr>
          </a:p>
          <a:p>
            <a:pPr eaLnBrk="1" hangingPunct="1">
              <a:lnSpc>
                <a:spcPct val="90000"/>
              </a:lnSpc>
              <a:buFont typeface="Arial" charset="0"/>
              <a:buNone/>
            </a:pPr>
            <a:r>
              <a:rPr lang="en-US" sz="2700" i="1" dirty="0" smtClean="0">
                <a:ea typeface="ＭＳ Ｐゴシック" charset="-128"/>
                <a:cs typeface="ＭＳ Ｐゴシック" charset="-128"/>
              </a:rPr>
              <a:t>				F</a:t>
            </a:r>
            <a:r>
              <a:rPr lang="en-US" sz="2700" dirty="0" smtClean="0">
                <a:ea typeface="ＭＳ Ｐゴシック" charset="-128"/>
                <a:cs typeface="ＭＳ Ｐゴシック" charset="-128"/>
              </a:rPr>
              <a:t> = (100 S</a:t>
            </a:r>
            <a:r>
              <a:rPr lang="en-US" sz="2700" baseline="30000" dirty="0" smtClean="0">
                <a:ea typeface="ＭＳ Ｐゴシック" charset="-128"/>
                <a:cs typeface="ＭＳ Ｐゴシック" charset="-128"/>
              </a:rPr>
              <a:t>(X) </a:t>
            </a:r>
            <a:r>
              <a:rPr lang="en-US" sz="2700" dirty="0" smtClean="0">
                <a:ea typeface="ＭＳ Ｐゴシック" charset="-128"/>
                <a:cs typeface="ＭＳ Ｐゴシック" charset="-128"/>
              </a:rPr>
              <a:t>+ 10 S</a:t>
            </a:r>
            <a:r>
              <a:rPr lang="en-US" sz="2700" baseline="30000" dirty="0" smtClean="0">
                <a:ea typeface="ＭＳ Ｐゴシック" charset="-128"/>
                <a:cs typeface="ＭＳ Ｐゴシック" charset="-128"/>
              </a:rPr>
              <a:t>(M) </a:t>
            </a:r>
            <a:r>
              <a:rPr lang="en-US" sz="2700" dirty="0" smtClean="0">
                <a:ea typeface="ＭＳ Ｐゴシック" charset="-128"/>
                <a:cs typeface="ＭＳ Ｐゴシック" charset="-128"/>
              </a:rPr>
              <a:t>+ 1.0 S</a:t>
            </a:r>
            <a:r>
              <a:rPr lang="en-US" sz="2700" baseline="30000" dirty="0" smtClean="0">
                <a:ea typeface="ＭＳ Ｐゴシック" charset="-128"/>
                <a:cs typeface="ＭＳ Ｐゴシック" charset="-128"/>
              </a:rPr>
              <a:t>(C)</a:t>
            </a:r>
            <a:r>
              <a:rPr lang="en-US" sz="2700" dirty="0" smtClean="0">
                <a:ea typeface="ＭＳ Ｐゴシック" charset="-128"/>
                <a:cs typeface="ＭＳ Ｐゴシック" charset="-128"/>
              </a:rPr>
              <a:t> )/ </a:t>
            </a:r>
            <a:r>
              <a:rPr lang="en-US" sz="2700" dirty="0" err="1" smtClean="0">
                <a:ea typeface="ＭＳ Ｐゴシック" charset="-128"/>
                <a:cs typeface="ＭＳ Ｐゴシック" charset="-128"/>
              </a:rPr>
              <a:t>τ</a:t>
            </a:r>
            <a:r>
              <a:rPr lang="en-US" sz="2700" baseline="30000" dirty="0" smtClean="0">
                <a:ea typeface="ＭＳ Ｐゴシック" charset="-128"/>
                <a:cs typeface="ＭＳ Ｐゴシック" charset="-128"/>
              </a:rPr>
              <a:t>  </a:t>
            </a:r>
            <a:r>
              <a:rPr lang="en-US" sz="2700" dirty="0" smtClean="0">
                <a:ea typeface="ＭＳ Ｐゴシック" charset="-128"/>
                <a:cs typeface="ＭＳ Ｐゴシック" charset="-128"/>
              </a:rPr>
              <a:t>;</a:t>
            </a:r>
          </a:p>
          <a:p>
            <a:pPr eaLnBrk="1" hangingPunct="1">
              <a:lnSpc>
                <a:spcPct val="90000"/>
              </a:lnSpc>
              <a:buFont typeface="Arial" charset="0"/>
              <a:buNone/>
            </a:pPr>
            <a:r>
              <a:rPr lang="en-US" sz="2700" dirty="0" smtClean="0">
                <a:ea typeface="ＭＳ Ｐゴシック" charset="-128"/>
                <a:cs typeface="ＭＳ Ｐゴシック" charset="-128"/>
              </a:rPr>
              <a:t>	exponents are summed in-class GOES </a:t>
            </a:r>
            <a:r>
              <a:rPr lang="en-US" sz="2700" dirty="0" err="1" smtClean="0">
                <a:ea typeface="ＭＳ Ｐゴシック" charset="-128"/>
                <a:cs typeface="ＭＳ Ｐゴシック" charset="-128"/>
              </a:rPr>
              <a:t>significands</a:t>
            </a:r>
            <a:endParaRPr lang="en-US" sz="2700" dirty="0" smtClean="0">
              <a:ea typeface="ＭＳ Ｐゴシック" charset="-128"/>
              <a:cs typeface="ＭＳ Ｐゴシック" charset="-128"/>
            </a:endParaRPr>
          </a:p>
          <a:p>
            <a:pPr eaLnBrk="1" hangingPunct="1">
              <a:lnSpc>
                <a:spcPct val="90000"/>
              </a:lnSpc>
              <a:buFont typeface="Arial" charset="0"/>
              <a:buNone/>
            </a:pPr>
            <a:endParaRPr lang="en-US" sz="2700" dirty="0" smtClean="0">
              <a:ea typeface="ＭＳ Ｐゴシック" charset="-128"/>
              <a:cs typeface="ＭＳ Ｐゴシック" charset="-128"/>
            </a:endParaRPr>
          </a:p>
          <a:p>
            <a:pPr eaLnBrk="1" hangingPunct="1">
              <a:lnSpc>
                <a:spcPct val="90000"/>
              </a:lnSpc>
            </a:pPr>
            <a:r>
              <a:rPr lang="en-US" sz="2700" dirty="0" smtClean="0">
                <a:ea typeface="ＭＳ Ｐゴシック" charset="-128"/>
                <a:cs typeface="ＭＳ Ｐゴシック" charset="-128"/>
              </a:rPr>
              <a:t>Our sample: 154 C-flares, 15 M-flares, and 2 X-flares</a:t>
            </a:r>
          </a:p>
          <a:p>
            <a:pPr eaLnBrk="1" hangingPunct="1">
              <a:lnSpc>
                <a:spcPct val="90000"/>
              </a:lnSpc>
              <a:buFont typeface="Arial" charset="0"/>
              <a:buNone/>
            </a:pPr>
            <a:endParaRPr lang="en-US" sz="2700" dirty="0" smtClean="0">
              <a:ea typeface="ＭＳ Ｐゴシック" charset="-128"/>
              <a:cs typeface="ＭＳ Ｐゴシック" charset="-128"/>
            </a:endParaRPr>
          </a:p>
          <a:p>
            <a:pPr eaLnBrk="1" hangingPunct="1">
              <a:lnSpc>
                <a:spcPct val="90000"/>
              </a:lnSpc>
              <a:buFont typeface="Arial" charset="0"/>
              <a:buNone/>
            </a:pPr>
            <a:endParaRPr lang="en-US" sz="2700" dirty="0" smtClean="0">
              <a:ea typeface="ＭＳ Ｐゴシック" charset="-128"/>
              <a:cs typeface="ＭＳ Ｐゴシック" charset="-128"/>
            </a:endParaRPr>
          </a:p>
        </p:txBody>
      </p:sp>
      <p:sp>
        <p:nvSpPr>
          <p:cNvPr id="4" name="Rectangle 3"/>
          <p:cNvSpPr/>
          <p:nvPr/>
        </p:nvSpPr>
        <p:spPr>
          <a:xfrm>
            <a:off x="1447800" y="4800600"/>
            <a:ext cx="5410200" cy="609600"/>
          </a:xfrm>
          <a:prstGeom prst="rect">
            <a:avLst/>
          </a:prstGeom>
          <a:noFill/>
          <a:ln w="3810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76200" y="0"/>
            <a:ext cx="9144000" cy="990600"/>
          </a:xfrm>
        </p:spPr>
        <p:txBody>
          <a:bodyPr/>
          <a:lstStyle/>
          <a:p>
            <a:pPr algn="l" eaLnBrk="1" hangingPunct="1"/>
            <a:r>
              <a:rPr lang="en-US" sz="2800" smtClean="0">
                <a:ea typeface="ＭＳ Ｐゴシック" charset="-128"/>
                <a:cs typeface="ＭＳ Ｐゴシック" charset="-128"/>
              </a:rPr>
              <a:t>Correlation analysis showed several variables</a:t>
            </a:r>
            <a:r>
              <a:rPr lang="en-US" sz="2800" smtClean="0">
                <a:ea typeface="Arial" charset="0"/>
                <a:cs typeface="Arial" charset="0"/>
                <a:sym typeface="Symbol" charset="2"/>
              </a:rPr>
              <a:t> associated with average flare flux </a:t>
            </a:r>
            <a:r>
              <a:rPr lang="en-US" sz="2800" i="1" smtClean="0">
                <a:ea typeface="Arial" charset="0"/>
                <a:cs typeface="Arial" charset="0"/>
                <a:sym typeface="Symbol" charset="2"/>
              </a:rPr>
              <a:t>F</a:t>
            </a:r>
            <a:r>
              <a:rPr lang="en-US" sz="2800" smtClean="0">
                <a:ea typeface="Arial" charset="0"/>
                <a:cs typeface="Arial" charset="0"/>
                <a:sym typeface="Symbol" charset="2"/>
              </a:rPr>
              <a:t>.  This plot is for disk-passage averages.</a:t>
            </a:r>
            <a:endParaRPr lang="en-US" sz="2800" smtClean="0">
              <a:ea typeface="ＭＳ Ｐゴシック" charset="-128"/>
              <a:cs typeface="ＭＳ Ｐゴシック" charset="-128"/>
            </a:endParaRPr>
          </a:p>
        </p:txBody>
      </p:sp>
      <p:sp>
        <p:nvSpPr>
          <p:cNvPr id="54275" name="Rectangle 3"/>
          <p:cNvSpPr>
            <a:spLocks noGrp="1" noChangeArrowheads="1"/>
          </p:cNvSpPr>
          <p:nvPr>
            <p:ph type="body" idx="1"/>
          </p:nvPr>
        </p:nvSpPr>
        <p:spPr>
          <a:xfrm>
            <a:off x="5029200" y="1295400"/>
            <a:ext cx="4114800" cy="5334000"/>
          </a:xfrm>
        </p:spPr>
        <p:txBody>
          <a:bodyPr/>
          <a:lstStyle/>
          <a:p>
            <a:pPr marL="609600" indent="-609600" eaLnBrk="1" hangingPunct="1">
              <a:lnSpc>
                <a:spcPct val="80000"/>
              </a:lnSpc>
              <a:buFont typeface="Arial" charset="0"/>
              <a:buNone/>
            </a:pPr>
            <a:r>
              <a:rPr lang="en-US" sz="2200" dirty="0" smtClean="0">
                <a:ea typeface="Arial" charset="0"/>
                <a:cs typeface="Arial" charset="0"/>
              </a:rPr>
              <a:t>	</a:t>
            </a:r>
            <a:r>
              <a:rPr lang="en-US" sz="2200" dirty="0" smtClean="0">
                <a:solidFill>
                  <a:srgbClr val="0000FF"/>
                </a:solidFill>
                <a:ea typeface="Arial" charset="0"/>
                <a:cs typeface="Arial" charset="0"/>
              </a:rPr>
              <a:t>Field and flow properties are ranked by distance from (0,0), the point of complete lack of correlation.</a:t>
            </a:r>
          </a:p>
          <a:p>
            <a:pPr marL="609600" indent="-609600" eaLnBrk="1" hangingPunct="1">
              <a:lnSpc>
                <a:spcPct val="80000"/>
              </a:lnSpc>
              <a:buFont typeface="Arial" charset="0"/>
              <a:buNone/>
            </a:pPr>
            <a:endParaRPr lang="en-US" sz="2200" dirty="0" smtClean="0">
              <a:ea typeface="Arial" charset="0"/>
              <a:cs typeface="Arial" charset="0"/>
            </a:endParaRPr>
          </a:p>
          <a:p>
            <a:pPr marL="609600" indent="-609600" eaLnBrk="1" hangingPunct="1">
              <a:lnSpc>
                <a:spcPct val="80000"/>
              </a:lnSpc>
              <a:buFont typeface="Arial" charset="0"/>
              <a:buNone/>
            </a:pPr>
            <a:r>
              <a:rPr lang="en-US" sz="2200" dirty="0" smtClean="0">
                <a:ea typeface="Arial" charset="0"/>
                <a:cs typeface="Arial" charset="0"/>
              </a:rPr>
              <a:t>	Only the highest-ranked properties tested are shown.</a:t>
            </a:r>
          </a:p>
          <a:p>
            <a:pPr marL="609600" indent="-609600" eaLnBrk="1" hangingPunct="1">
              <a:lnSpc>
                <a:spcPct val="80000"/>
              </a:lnSpc>
              <a:buFont typeface="Arial" charset="0"/>
              <a:buNone/>
            </a:pPr>
            <a:endParaRPr lang="en-US" sz="2200" dirty="0" smtClean="0">
              <a:ea typeface="Arial" charset="0"/>
              <a:cs typeface="Arial" charset="0"/>
            </a:endParaRPr>
          </a:p>
          <a:p>
            <a:pPr marL="609600" indent="-609600" eaLnBrk="1" hangingPunct="1">
              <a:lnSpc>
                <a:spcPct val="80000"/>
              </a:lnSpc>
              <a:buFont typeface="Arial" charset="0"/>
              <a:buNone/>
            </a:pPr>
            <a:r>
              <a:rPr lang="en-US" sz="2200" dirty="0" smtClean="0">
                <a:ea typeface="Arial" charset="0"/>
                <a:cs typeface="Arial" charset="0"/>
              </a:rPr>
              <a:t>	</a:t>
            </a:r>
            <a:r>
              <a:rPr lang="en-US" sz="2200" dirty="0" smtClean="0">
                <a:solidFill>
                  <a:srgbClr val="0000FF"/>
                </a:solidFill>
                <a:ea typeface="Arial" charset="0"/>
                <a:cs typeface="Arial" charset="0"/>
              </a:rPr>
              <a:t>The more FLCT and DAVE correlations agree, the closer they lie to the diagonal line (not a fit).</a:t>
            </a:r>
          </a:p>
          <a:p>
            <a:pPr marL="609600" indent="-609600" eaLnBrk="1" hangingPunct="1">
              <a:lnSpc>
                <a:spcPct val="80000"/>
              </a:lnSpc>
              <a:buFont typeface="Arial" charset="0"/>
              <a:buNone/>
            </a:pPr>
            <a:endParaRPr lang="en-US" sz="2200" dirty="0" smtClean="0">
              <a:ea typeface="Arial" charset="0"/>
              <a:cs typeface="Arial" charset="0"/>
            </a:endParaRPr>
          </a:p>
          <a:p>
            <a:pPr marL="609600" indent="-609600" eaLnBrk="1" hangingPunct="1">
              <a:lnSpc>
                <a:spcPct val="80000"/>
              </a:lnSpc>
              <a:buFont typeface="Arial" charset="0"/>
              <a:buNone/>
            </a:pPr>
            <a:r>
              <a:rPr lang="en-US" sz="2200" dirty="0" smtClean="0">
                <a:ea typeface="Arial" charset="0"/>
                <a:cs typeface="Arial" charset="0"/>
              </a:rPr>
              <a:t>	</a:t>
            </a:r>
            <a:endParaRPr lang="en-US" sz="2200" dirty="0" smtClean="0">
              <a:solidFill>
                <a:srgbClr val="FF0000"/>
              </a:solidFill>
              <a:ea typeface="Arial" charset="0"/>
              <a:cs typeface="Arial" charset="0"/>
            </a:endParaRPr>
          </a:p>
        </p:txBody>
      </p:sp>
      <p:pic>
        <p:nvPicPr>
          <p:cNvPr id="54276" name="Picture 4"/>
          <p:cNvPicPr>
            <a:picLocks noChangeAspect="1"/>
          </p:cNvPicPr>
          <p:nvPr/>
        </p:nvPicPr>
        <p:blipFill>
          <a:blip r:embed="rId2"/>
          <a:srcRect/>
          <a:stretch>
            <a:fillRect/>
          </a:stretch>
        </p:blipFill>
        <p:spPr bwMode="auto">
          <a:xfrm>
            <a:off x="76200" y="1031875"/>
            <a:ext cx="5486400" cy="57499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76200"/>
            <a:ext cx="9220200" cy="1143000"/>
          </a:xfrm>
        </p:spPr>
        <p:txBody>
          <a:bodyPr/>
          <a:lstStyle/>
          <a:p>
            <a:pPr algn="l"/>
            <a:r>
              <a:rPr lang="en-US" sz="3200" smtClean="0">
                <a:ea typeface="ＭＳ Ｐゴシック" charset="-128"/>
                <a:cs typeface="ＭＳ Ｐゴシック" charset="-128"/>
              </a:rPr>
              <a:t>Discriminant analysis can test the capability of one or  more magnetic parameters to predict flares.</a:t>
            </a:r>
          </a:p>
        </p:txBody>
      </p:sp>
      <p:sp>
        <p:nvSpPr>
          <p:cNvPr id="55299" name="Content Placeholder 2"/>
          <p:cNvSpPr>
            <a:spLocks noGrp="1"/>
          </p:cNvSpPr>
          <p:nvPr>
            <p:ph idx="1"/>
          </p:nvPr>
        </p:nvSpPr>
        <p:spPr>
          <a:xfrm>
            <a:off x="5410200" y="1066800"/>
            <a:ext cx="3581400" cy="5638800"/>
          </a:xfrm>
        </p:spPr>
        <p:txBody>
          <a:bodyPr/>
          <a:lstStyle/>
          <a:p>
            <a:pPr>
              <a:buFont typeface="Arial" charset="0"/>
              <a:buNone/>
            </a:pPr>
            <a:r>
              <a:rPr lang="en-US" sz="2800" smtClean="0">
                <a:ea typeface="ＭＳ Ｐゴシック" charset="-128"/>
                <a:cs typeface="ＭＳ Ｐゴシック" charset="-128"/>
              </a:rPr>
              <a:t>	</a:t>
            </a:r>
            <a:r>
              <a:rPr lang="en-US" sz="2400" smtClean="0">
                <a:ea typeface="ＭＳ Ｐゴシック" charset="-128"/>
                <a:cs typeface="ＭＳ Ｐゴシック" charset="-128"/>
              </a:rPr>
              <a:t>1) For one parameter, estimate distribution functions for the flaring </a:t>
            </a:r>
            <a:r>
              <a:rPr lang="en-US" sz="2400" smtClean="0">
                <a:solidFill>
                  <a:srgbClr val="008000"/>
                </a:solidFill>
                <a:ea typeface="ＭＳ Ｐゴシック" charset="-128"/>
                <a:cs typeface="ＭＳ Ｐゴシック" charset="-128"/>
              </a:rPr>
              <a:t>(green) </a:t>
            </a:r>
            <a:r>
              <a:rPr lang="en-US" sz="2400" smtClean="0">
                <a:ea typeface="ＭＳ Ｐゴシック" charset="-128"/>
                <a:cs typeface="ＭＳ Ｐゴシック" charset="-128"/>
              </a:rPr>
              <a:t>and  nonflaring (black) populations for a time window </a:t>
            </a:r>
            <a:r>
              <a:rPr lang="en-US" sz="2400" smtClean="0">
                <a:ea typeface="ＭＳ Ｐゴシック" charset="-128"/>
                <a:cs typeface="ＭＳ Ｐゴシック" charset="-128"/>
                <a:sym typeface="Symbol" charset="2"/>
              </a:rPr>
              <a:t></a:t>
            </a:r>
            <a:r>
              <a:rPr lang="en-US" sz="2400" smtClean="0">
                <a:ea typeface="ＭＳ Ｐゴシック" charset="-128"/>
                <a:cs typeface="ＭＳ Ｐゴシック" charset="-128"/>
              </a:rPr>
              <a:t>t, in a “training dataset.”</a:t>
            </a:r>
          </a:p>
          <a:p>
            <a:pPr>
              <a:buFont typeface="Arial" charset="0"/>
              <a:buNone/>
            </a:pPr>
            <a:endParaRPr lang="en-US" sz="2400" smtClean="0">
              <a:ea typeface="ＭＳ Ｐゴシック" charset="-128"/>
              <a:cs typeface="ＭＳ Ｐゴシック" charset="-128"/>
            </a:endParaRPr>
          </a:p>
          <a:p>
            <a:pPr>
              <a:buFont typeface="Arial" charset="0"/>
              <a:buNone/>
            </a:pPr>
            <a:r>
              <a:rPr lang="en-US" sz="2400" smtClean="0">
                <a:ea typeface="ＭＳ Ｐゴシック" charset="-128"/>
                <a:cs typeface="ＭＳ Ｐゴシック" charset="-128"/>
              </a:rPr>
              <a:t>	2) Given an observed value </a:t>
            </a:r>
            <a:r>
              <a:rPr lang="en-US" sz="2400" b="1" i="1" smtClean="0">
                <a:ea typeface="ＭＳ Ｐゴシック" charset="-128"/>
                <a:cs typeface="ＭＳ Ｐゴシック" charset="-128"/>
              </a:rPr>
              <a:t>x</a:t>
            </a:r>
            <a:r>
              <a:rPr lang="en-US" sz="2400" smtClean="0">
                <a:ea typeface="ＭＳ Ｐゴシック" charset="-128"/>
                <a:cs typeface="ＭＳ Ｐゴシック" charset="-128"/>
              </a:rPr>
              <a:t>, predict a flare within the next </a:t>
            </a:r>
            <a:r>
              <a:rPr lang="en-US" sz="2400" smtClean="0">
                <a:ea typeface="ＭＳ Ｐゴシック" charset="-128"/>
                <a:cs typeface="ＭＳ Ｐゴシック" charset="-128"/>
                <a:sym typeface="Symbol" charset="2"/>
              </a:rPr>
              <a:t></a:t>
            </a:r>
            <a:r>
              <a:rPr lang="en-US" sz="2400" smtClean="0">
                <a:ea typeface="ＭＳ Ｐゴシック" charset="-128"/>
                <a:cs typeface="ＭＳ Ｐゴシック" charset="-128"/>
              </a:rPr>
              <a:t>t if:</a:t>
            </a:r>
          </a:p>
          <a:p>
            <a:pPr>
              <a:buFont typeface="Arial" charset="0"/>
              <a:buNone/>
            </a:pPr>
            <a:r>
              <a:rPr lang="en-US" sz="2400" smtClean="0">
                <a:ea typeface="ＭＳ Ｐゴシック" charset="-128"/>
                <a:cs typeface="ＭＳ Ｐゴシック" charset="-128"/>
              </a:rPr>
              <a:t>			P</a:t>
            </a:r>
            <a:r>
              <a:rPr lang="en-US" sz="2400" baseline="-25000" smtClean="0">
                <a:ea typeface="ＭＳ Ｐゴシック" charset="-128"/>
                <a:cs typeface="ＭＳ Ｐゴシック" charset="-128"/>
              </a:rPr>
              <a:t>flare</a:t>
            </a:r>
            <a:r>
              <a:rPr lang="en-US" sz="2400" smtClean="0">
                <a:ea typeface="ＭＳ Ｐゴシック" charset="-128"/>
                <a:cs typeface="ＭＳ Ｐゴシック" charset="-128"/>
              </a:rPr>
              <a:t>(</a:t>
            </a:r>
            <a:r>
              <a:rPr lang="en-US" sz="2400" b="1" i="1" smtClean="0">
                <a:ea typeface="ＭＳ Ｐゴシック" charset="-128"/>
                <a:cs typeface="ＭＳ Ｐゴシック" charset="-128"/>
              </a:rPr>
              <a:t>x</a:t>
            </a:r>
            <a:r>
              <a:rPr lang="en-US" sz="2400" smtClean="0">
                <a:ea typeface="ＭＳ Ｐゴシック" charset="-128"/>
                <a:cs typeface="ＭＳ Ｐゴシック" charset="-128"/>
              </a:rPr>
              <a:t>) &gt; P</a:t>
            </a:r>
            <a:r>
              <a:rPr lang="en-US" sz="2400" baseline="-25000" smtClean="0">
                <a:ea typeface="ＭＳ Ｐゴシック" charset="-128"/>
                <a:cs typeface="ＭＳ Ｐゴシック" charset="-128"/>
              </a:rPr>
              <a:t>non-flare</a:t>
            </a:r>
            <a:r>
              <a:rPr lang="en-US" sz="2400" smtClean="0">
                <a:ea typeface="ＭＳ Ｐゴシック" charset="-128"/>
                <a:cs typeface="ＭＳ Ｐゴシック" charset="-128"/>
              </a:rPr>
              <a:t>(</a:t>
            </a:r>
            <a:r>
              <a:rPr lang="en-US" sz="2400" b="1" i="1" smtClean="0">
                <a:ea typeface="ＭＳ Ｐゴシック" charset="-128"/>
                <a:cs typeface="ＭＳ Ｐゴシック" charset="-128"/>
              </a:rPr>
              <a:t>x</a:t>
            </a:r>
            <a:r>
              <a:rPr lang="en-US" sz="2400" smtClean="0">
                <a:ea typeface="ＭＳ Ｐゴシック" charset="-128"/>
                <a:cs typeface="ＭＳ Ｐゴシック" charset="-128"/>
              </a:rPr>
              <a:t>) </a:t>
            </a:r>
          </a:p>
          <a:p>
            <a:pPr>
              <a:buFont typeface="Arial" charset="0"/>
              <a:buNone/>
            </a:pPr>
            <a:r>
              <a:rPr lang="en-US" sz="2400" smtClean="0">
                <a:ea typeface="ＭＳ Ｐゴシック" charset="-128"/>
                <a:cs typeface="ＭＳ Ｐゴシック" charset="-128"/>
              </a:rPr>
              <a:t>		</a:t>
            </a:r>
            <a:r>
              <a:rPr lang="en-US" sz="2400" smtClean="0">
                <a:solidFill>
                  <a:srgbClr val="0000FF"/>
                </a:solidFill>
                <a:ea typeface="ＭＳ Ｐゴシック" charset="-128"/>
                <a:cs typeface="ＭＳ Ｐゴシック" charset="-128"/>
              </a:rPr>
              <a:t>(vertical blue line) </a:t>
            </a:r>
          </a:p>
        </p:txBody>
      </p:sp>
      <p:sp>
        <p:nvSpPr>
          <p:cNvPr id="55300" name="TextBox 7"/>
          <p:cNvSpPr txBox="1">
            <a:spLocks noChangeArrowheads="1"/>
          </p:cNvSpPr>
          <p:nvPr/>
        </p:nvSpPr>
        <p:spPr bwMode="auto">
          <a:xfrm>
            <a:off x="1447800" y="6351588"/>
            <a:ext cx="3124200" cy="369887"/>
          </a:xfrm>
          <a:prstGeom prst="rect">
            <a:avLst/>
          </a:prstGeom>
          <a:noFill/>
          <a:ln w="9525">
            <a:noFill/>
            <a:miter lim="800000"/>
            <a:headEnd/>
            <a:tailEnd/>
          </a:ln>
        </p:spPr>
        <p:txBody>
          <a:bodyPr>
            <a:prstTxWarp prst="textNoShape">
              <a:avLst/>
            </a:prstTxWarp>
            <a:spAutoFit/>
          </a:bodyPr>
          <a:lstStyle/>
          <a:p>
            <a:r>
              <a:rPr lang="en-US">
                <a:solidFill>
                  <a:srgbClr val="0000FF"/>
                </a:solidFill>
              </a:rPr>
              <a:t>From Barnes and Leka 2008</a:t>
            </a:r>
          </a:p>
        </p:txBody>
      </p:sp>
      <p:pic>
        <p:nvPicPr>
          <p:cNvPr id="55301" name="Picture 5"/>
          <p:cNvPicPr>
            <a:picLocks noChangeAspect="1"/>
          </p:cNvPicPr>
          <p:nvPr/>
        </p:nvPicPr>
        <p:blipFill>
          <a:blip r:embed="rId2"/>
          <a:srcRect/>
          <a:stretch>
            <a:fillRect/>
          </a:stretch>
        </p:blipFill>
        <p:spPr bwMode="auto">
          <a:xfrm>
            <a:off x="228600" y="1330325"/>
            <a:ext cx="5486400" cy="4765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3" descr="dfa_FLCT_24hr_2var_next.jpg"/>
          <p:cNvPicPr>
            <a:picLocks noChangeAspect="1"/>
          </p:cNvPicPr>
          <p:nvPr/>
        </p:nvPicPr>
        <p:blipFill>
          <a:blip r:embed="rId2"/>
          <a:srcRect/>
          <a:stretch>
            <a:fillRect/>
          </a:stretch>
        </p:blipFill>
        <p:spPr bwMode="auto">
          <a:xfrm>
            <a:off x="-228600" y="914400"/>
            <a:ext cx="6096000" cy="6096000"/>
          </a:xfrm>
          <a:prstGeom prst="rect">
            <a:avLst/>
          </a:prstGeom>
          <a:noFill/>
          <a:ln w="9525">
            <a:noFill/>
            <a:miter lim="800000"/>
            <a:headEnd/>
            <a:tailEnd/>
          </a:ln>
        </p:spPr>
      </p:pic>
      <p:sp>
        <p:nvSpPr>
          <p:cNvPr id="2" name="Title 1"/>
          <p:cNvSpPr>
            <a:spLocks noGrp="1"/>
          </p:cNvSpPr>
          <p:nvPr>
            <p:ph type="title"/>
          </p:nvPr>
        </p:nvSpPr>
        <p:spPr>
          <a:xfrm>
            <a:off x="0" y="-152400"/>
            <a:ext cx="8229600" cy="1143000"/>
          </a:xfrm>
        </p:spPr>
        <p:txBody>
          <a:bodyPr/>
          <a:lstStyle/>
          <a:p>
            <a:pPr algn="l">
              <a:defRPr/>
            </a:pPr>
            <a:r>
              <a:rPr lang="en-US" sz="2800" dirty="0" smtClean="0"/>
              <a:t>Given two input variables, DA finds an optimal </a:t>
            </a:r>
            <a:r>
              <a:rPr lang="en-US" sz="2800" dirty="0" smtClean="0">
                <a:solidFill>
                  <a:srgbClr val="0000FF"/>
                </a:solidFill>
              </a:rPr>
              <a:t>dividing line </a:t>
            </a:r>
            <a:r>
              <a:rPr lang="en-US" sz="2800" dirty="0" smtClean="0"/>
              <a:t>between the </a:t>
            </a:r>
            <a:r>
              <a:rPr lang="en-US" sz="2800" dirty="0" smtClean="0">
                <a:solidFill>
                  <a:srgbClr val="00FF00"/>
                </a:solidFill>
                <a:effectLst>
                  <a:outerShdw blurRad="50800" dist="38100" dir="2700000">
                    <a:srgbClr val="000000">
                      <a:alpha val="43000"/>
                    </a:srgbClr>
                  </a:outerShdw>
                </a:effectLst>
              </a:rPr>
              <a:t>flaring</a:t>
            </a:r>
            <a:r>
              <a:rPr lang="en-US" sz="2800" dirty="0" smtClean="0"/>
              <a:t> and quiet populations. </a:t>
            </a:r>
            <a:endParaRPr lang="en-US" sz="2800" dirty="0"/>
          </a:p>
        </p:txBody>
      </p:sp>
      <p:sp>
        <p:nvSpPr>
          <p:cNvPr id="3" name="Content Placeholder 2"/>
          <p:cNvSpPr>
            <a:spLocks noGrp="1"/>
          </p:cNvSpPr>
          <p:nvPr>
            <p:ph idx="1"/>
          </p:nvPr>
        </p:nvSpPr>
        <p:spPr>
          <a:xfrm>
            <a:off x="5562600" y="838200"/>
            <a:ext cx="3505200" cy="4525963"/>
          </a:xfrm>
        </p:spPr>
        <p:txBody>
          <a:bodyPr/>
          <a:lstStyle/>
          <a:p>
            <a:pPr>
              <a:buFont typeface="Arial" pitchFamily="-110" charset="0"/>
              <a:buNone/>
              <a:defRPr/>
            </a:pPr>
            <a:r>
              <a:rPr lang="en-US" dirty="0" smtClean="0"/>
              <a:t>	</a:t>
            </a:r>
            <a:r>
              <a:rPr lang="en-US" sz="2400" dirty="0" smtClean="0">
                <a:solidFill>
                  <a:srgbClr val="0000FF"/>
                </a:solidFill>
              </a:rPr>
              <a:t>Blue circles </a:t>
            </a:r>
            <a:r>
              <a:rPr lang="en-US" sz="2400" dirty="0" smtClean="0"/>
              <a:t>are means of the </a:t>
            </a:r>
            <a:r>
              <a:rPr lang="en-US" sz="2400" dirty="0" smtClean="0">
                <a:solidFill>
                  <a:srgbClr val="00FF00"/>
                </a:solidFill>
                <a:effectLst>
                  <a:outerShdw blurRad="50800" dist="38100" dir="2700000">
                    <a:srgbClr val="000000">
                      <a:alpha val="43000"/>
                    </a:srgbClr>
                  </a:outerShdw>
                </a:effectLst>
              </a:rPr>
              <a:t>flaring</a:t>
            </a:r>
            <a:r>
              <a:rPr lang="en-US" sz="2400" dirty="0" smtClean="0"/>
              <a:t> and non-flaring populations. </a:t>
            </a:r>
          </a:p>
          <a:p>
            <a:pPr>
              <a:buFont typeface="Arial" pitchFamily="-110" charset="0"/>
              <a:buNone/>
              <a:defRPr/>
            </a:pPr>
            <a:r>
              <a:rPr lang="en-US" sz="2400" dirty="0" smtClean="0"/>
              <a:t>	</a:t>
            </a:r>
          </a:p>
          <a:p>
            <a:pPr>
              <a:buFont typeface="Arial" pitchFamily="-110" charset="0"/>
              <a:buNone/>
              <a:defRPr/>
            </a:pPr>
            <a:r>
              <a:rPr lang="en-US" sz="2400" dirty="0" smtClean="0"/>
              <a:t>	The angle of the dividing line can indicate which variable discriminates most strongly.  </a:t>
            </a:r>
          </a:p>
          <a:p>
            <a:pPr>
              <a:buFont typeface="Arial" pitchFamily="-110" charset="0"/>
              <a:buNone/>
              <a:defRPr/>
            </a:pPr>
            <a:endParaRPr lang="en-US" sz="2400" dirty="0" smtClean="0"/>
          </a:p>
          <a:p>
            <a:pPr>
              <a:buFont typeface="Arial" pitchFamily="-110" charset="0"/>
              <a:buNone/>
              <a:defRPr/>
            </a:pPr>
            <a:r>
              <a:rPr lang="en-US" sz="2400" dirty="0" smtClean="0"/>
              <a:t>	We paired </a:t>
            </a:r>
            <a:r>
              <a:rPr lang="en-US" sz="2400" dirty="0" smtClean="0">
                <a:ea typeface="ＭＳ Ｐゴシック" charset="-128"/>
                <a:cs typeface="ＭＳ Ｐゴシック" charset="-128"/>
              </a:rPr>
              <a:t>field/ flow properties </a:t>
            </a:r>
            <a:r>
              <a:rPr lang="en-US" sz="2400" baseline="30000" dirty="0" smtClean="0">
                <a:ea typeface="Arial" charset="0"/>
                <a:cs typeface="Arial" charset="0"/>
                <a:sym typeface="Symbol" charset="2"/>
              </a:rPr>
              <a:t> </a:t>
            </a:r>
            <a:r>
              <a:rPr lang="en-US" sz="2400" dirty="0" smtClean="0">
                <a:ea typeface="ＭＳ Ｐゴシック" charset="-128"/>
                <a:cs typeface="ＭＳ Ｐゴシック" charset="-128"/>
              </a:rPr>
              <a:t>“head to head” to identify the strongest flare discriminators.</a:t>
            </a:r>
            <a:endParaRPr lang="en-US" sz="2400" dirty="0" smtClean="0"/>
          </a:p>
          <a:p>
            <a:pPr>
              <a:buFont typeface="Arial" pitchFamily="-110" charset="0"/>
              <a:buNone/>
              <a:defRPr/>
            </a:pPr>
            <a:r>
              <a:rPr lang="en-US" sz="2400" dirty="0" smtClean="0"/>
              <a:t>	</a:t>
            </a:r>
          </a:p>
          <a:p>
            <a:pPr>
              <a:buFont typeface="Arial" pitchFamily="-110" charset="0"/>
              <a:buNone/>
              <a:defRPr/>
            </a:pPr>
            <a:r>
              <a:rPr lang="en-US" sz="2400" dirty="0" smtClean="0"/>
              <a:t>(\</a:t>
            </a:r>
          </a:p>
          <a:p>
            <a:pPr>
              <a:buFont typeface="Arial" pitchFamily="-110" charset="0"/>
              <a:buNone/>
              <a:defRPr/>
            </a:pPr>
            <a:r>
              <a:rPr lang="en-US" dirty="0" smtClean="0"/>
              <a:t>	</a:t>
            </a:r>
            <a:endParaRPr lang="en-US" dirty="0"/>
          </a:p>
        </p:txBody>
      </p:sp>
      <p:sp>
        <p:nvSpPr>
          <p:cNvPr id="56325" name="TextBox 4"/>
          <p:cNvSpPr txBox="1">
            <a:spLocks noChangeArrowheads="1"/>
          </p:cNvSpPr>
          <p:nvPr/>
        </p:nvSpPr>
        <p:spPr bwMode="auto">
          <a:xfrm>
            <a:off x="533400" y="6324600"/>
            <a:ext cx="5105400" cy="369888"/>
          </a:xfrm>
          <a:prstGeom prst="rect">
            <a:avLst/>
          </a:prstGeom>
          <a:solidFill>
            <a:schemeClr val="tx1"/>
          </a:solidFill>
          <a:ln w="9525">
            <a:noFill/>
            <a:miter lim="800000"/>
            <a:headEnd/>
            <a:tailEnd/>
          </a:ln>
        </p:spPr>
        <p:txBody>
          <a:bodyPr>
            <a:prstTxWarp prst="textNoShape">
              <a:avLst/>
            </a:prstTxWarp>
            <a:spAutoFit/>
          </a:bodyPr>
          <a:lstStyle/>
          <a:p>
            <a:r>
              <a:rPr lang="en-US">
                <a:solidFill>
                  <a:schemeClr val="bg1"/>
                </a:solidFill>
              </a:rPr>
              <a:t>Standardized “</a:t>
            </a:r>
            <a:r>
              <a:rPr lang="en-US">
                <a:solidFill>
                  <a:schemeClr val="bg1"/>
                </a:solidFill>
                <a:ea typeface="Arial" charset="0"/>
                <a:cs typeface="Arial" charset="0"/>
              </a:rPr>
              <a:t>proxy Poynting flux,” S</a:t>
            </a:r>
            <a:r>
              <a:rPr lang="en-US" baseline="-25000">
                <a:solidFill>
                  <a:schemeClr val="bg1"/>
                </a:solidFill>
                <a:ea typeface="Arial" charset="0"/>
                <a:cs typeface="Arial" charset="0"/>
              </a:rPr>
              <a:t>R</a:t>
            </a:r>
            <a:r>
              <a:rPr lang="en-US">
                <a:solidFill>
                  <a:schemeClr val="bg1"/>
                </a:solidFill>
                <a:ea typeface="Arial" charset="0"/>
                <a:cs typeface="Arial" charset="0"/>
              </a:rPr>
              <a:t> = </a:t>
            </a:r>
            <a:r>
              <a:rPr lang="en-US">
                <a:solidFill>
                  <a:schemeClr val="bg1"/>
                </a:solidFill>
                <a:ea typeface="Arial" charset="0"/>
                <a:cs typeface="Arial" charset="0"/>
                <a:sym typeface="Symbol" charset="2"/>
              </a:rPr>
              <a:t>Σ </a:t>
            </a:r>
            <a:r>
              <a:rPr lang="en-US" i="1">
                <a:solidFill>
                  <a:schemeClr val="bg1"/>
                </a:solidFill>
                <a:ea typeface="Arial" charset="0"/>
                <a:cs typeface="Arial" charset="0"/>
                <a:sym typeface="Symbol" charset="2"/>
              </a:rPr>
              <a:t>u</a:t>
            </a:r>
            <a:r>
              <a:rPr lang="en-US">
                <a:solidFill>
                  <a:schemeClr val="bg1"/>
                </a:solidFill>
                <a:ea typeface="Arial" charset="0"/>
                <a:cs typeface="Arial" charset="0"/>
                <a:sym typeface="Symbol" charset="2"/>
              </a:rPr>
              <a:t> </a:t>
            </a:r>
            <a:r>
              <a:rPr lang="en-US" i="1">
                <a:solidFill>
                  <a:schemeClr val="bg1"/>
                </a:solidFill>
              </a:rPr>
              <a:t>B</a:t>
            </a:r>
            <a:r>
              <a:rPr lang="en-US" i="1" baseline="-25000">
                <a:solidFill>
                  <a:schemeClr val="bg1"/>
                </a:solidFill>
              </a:rPr>
              <a:t>R</a:t>
            </a:r>
            <a:r>
              <a:rPr lang="en-US" baseline="30000">
                <a:solidFill>
                  <a:schemeClr val="bg1"/>
                </a:solidFill>
                <a:ea typeface="Arial" charset="0"/>
                <a:cs typeface="Arial" charset="0"/>
                <a:sym typeface="Symbol" charset="2"/>
              </a:rPr>
              <a:t>2</a:t>
            </a:r>
            <a:r>
              <a:rPr lang="en-US">
                <a:solidFill>
                  <a:schemeClr val="bg1"/>
                </a:solidFill>
                <a:ea typeface="Arial" charset="0"/>
                <a:cs typeface="Arial" charset="0"/>
                <a:sym typeface="Symbol" charset="2"/>
              </a:rPr>
              <a:t> </a:t>
            </a:r>
            <a:r>
              <a:rPr lang="en-US">
                <a:solidFill>
                  <a:schemeClr val="bg1"/>
                </a:solidFill>
              </a:rPr>
              <a:t> </a:t>
            </a:r>
          </a:p>
        </p:txBody>
      </p:sp>
      <p:sp>
        <p:nvSpPr>
          <p:cNvPr id="56326" name="TextBox 5"/>
          <p:cNvSpPr txBox="1">
            <a:spLocks noChangeArrowheads="1"/>
          </p:cNvSpPr>
          <p:nvPr/>
        </p:nvSpPr>
        <p:spPr bwMode="auto">
          <a:xfrm rot="-5400000">
            <a:off x="-1670843" y="3434556"/>
            <a:ext cx="4038600" cy="369887"/>
          </a:xfrm>
          <a:prstGeom prst="rect">
            <a:avLst/>
          </a:prstGeom>
          <a:solidFill>
            <a:schemeClr val="tx1"/>
          </a:solidFill>
          <a:ln w="9525">
            <a:noFill/>
            <a:miter lim="800000"/>
            <a:headEnd/>
            <a:tailEnd/>
          </a:ln>
        </p:spPr>
        <p:txBody>
          <a:bodyPr>
            <a:prstTxWarp prst="textNoShape">
              <a:avLst/>
            </a:prstTxWarp>
            <a:spAutoFit/>
          </a:bodyPr>
          <a:lstStyle/>
          <a:p>
            <a:r>
              <a:rPr lang="en-US">
                <a:solidFill>
                  <a:schemeClr val="bg1"/>
                </a:solidFill>
              </a:rPr>
              <a:t>Standardized Strong-field PIL Flux </a:t>
            </a:r>
            <a:r>
              <a:rPr lang="en-US" i="1">
                <a:solidFill>
                  <a:schemeClr val="bg1"/>
                </a:solidFill>
                <a:ea typeface="Arial" charset="0"/>
                <a:cs typeface="Arial" charset="0"/>
              </a:rPr>
              <a:t>R</a:t>
            </a:r>
            <a:r>
              <a:rPr lang="en-US">
                <a:solidFill>
                  <a:schemeClr val="bg1"/>
                </a:solidFill>
                <a:ea typeface="Arial" charset="0"/>
                <a:cs typeface="Arial" charset="0"/>
              </a:rPr>
              <a:t> </a:t>
            </a:r>
            <a:r>
              <a:rPr lang="en-US">
                <a:solidFill>
                  <a:schemeClr val="bg1"/>
                </a:solidFill>
                <a:ea typeface="Arial" charset="0"/>
                <a:cs typeface="Arial" charset="0"/>
                <a:sym typeface="Symbol" charset="2"/>
              </a:rPr>
              <a:t> </a:t>
            </a:r>
            <a:r>
              <a:rPr lang="en-US">
                <a:solidFill>
                  <a:schemeClr val="bg1"/>
                </a:solidFill>
              </a:rPr>
              <a:t> </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76200" y="0"/>
            <a:ext cx="9144000" cy="1143000"/>
          </a:xfrm>
        </p:spPr>
        <p:txBody>
          <a:bodyPr/>
          <a:lstStyle/>
          <a:p>
            <a:pPr algn="l" eaLnBrk="1" hangingPunct="1"/>
            <a:r>
              <a:rPr lang="en-US" sz="2800" dirty="0" smtClean="0">
                <a:ea typeface="ＭＳ Ｐゴシック" charset="-128"/>
                <a:cs typeface="ＭＳ Ｐゴシック" charset="-128"/>
              </a:rPr>
              <a:t>We used </a:t>
            </a:r>
            <a:r>
              <a:rPr lang="en-US" sz="2800" dirty="0" err="1" smtClean="0">
                <a:ea typeface="ＭＳ Ｐゴシック" charset="-128"/>
                <a:cs typeface="ＭＳ Ｐゴシック" charset="-128"/>
              </a:rPr>
              <a:t>discriminant</a:t>
            </a:r>
            <a:r>
              <a:rPr lang="en-US" sz="2800" dirty="0" smtClean="0">
                <a:ea typeface="ＭＳ Ｐゴシック" charset="-128"/>
                <a:cs typeface="ＭＳ Ｐゴシック" charset="-128"/>
              </a:rPr>
              <a:t> analysis to pair field/ flow properties </a:t>
            </a:r>
            <a:r>
              <a:rPr lang="en-US" sz="2800" baseline="30000" dirty="0" smtClean="0">
                <a:ea typeface="Arial" charset="0"/>
                <a:cs typeface="Arial" charset="0"/>
                <a:sym typeface="Symbol" charset="2"/>
              </a:rPr>
              <a:t> </a:t>
            </a:r>
            <a:r>
              <a:rPr lang="en-US" sz="2800" dirty="0" smtClean="0">
                <a:ea typeface="ＭＳ Ｐゴシック" charset="-128"/>
                <a:cs typeface="ＭＳ Ｐゴシック" charset="-128"/>
              </a:rPr>
              <a:t>“head to head” to identify the strongest flare associations</a:t>
            </a:r>
            <a:r>
              <a:rPr lang="en-US" sz="2800" dirty="0" smtClean="0">
                <a:ea typeface="Arial" charset="0"/>
                <a:cs typeface="Arial" charset="0"/>
                <a:sym typeface="Symbol" charset="2"/>
              </a:rPr>
              <a:t>.</a:t>
            </a:r>
            <a:endParaRPr lang="en-US" sz="2800" dirty="0" smtClean="0">
              <a:ea typeface="ＭＳ Ｐゴシック" charset="-128"/>
              <a:cs typeface="ＭＳ Ｐゴシック" charset="-128"/>
            </a:endParaRPr>
          </a:p>
        </p:txBody>
      </p:sp>
      <p:sp>
        <p:nvSpPr>
          <p:cNvPr id="57347" name="Rectangle 3"/>
          <p:cNvSpPr>
            <a:spLocks noGrp="1" noChangeArrowheads="1"/>
          </p:cNvSpPr>
          <p:nvPr>
            <p:ph type="body" idx="1"/>
          </p:nvPr>
        </p:nvSpPr>
        <p:spPr>
          <a:xfrm>
            <a:off x="-304800" y="5334000"/>
            <a:ext cx="9372600" cy="1676400"/>
          </a:xfrm>
        </p:spPr>
        <p:txBody>
          <a:bodyPr/>
          <a:lstStyle/>
          <a:p>
            <a:pPr marL="609600" indent="-609600" eaLnBrk="1" hangingPunct="1">
              <a:buFont typeface="Arial" charset="0"/>
              <a:buNone/>
            </a:pPr>
            <a:r>
              <a:rPr lang="en-US" sz="2800" smtClean="0">
                <a:ea typeface="Arial" charset="0"/>
                <a:cs typeface="Arial" charset="0"/>
              </a:rPr>
              <a:t>	For all time windows, </a:t>
            </a:r>
            <a:r>
              <a:rPr lang="en-US" sz="2800" smtClean="0">
                <a:solidFill>
                  <a:srgbClr val="0000FF"/>
                </a:solidFill>
                <a:ea typeface="Arial" charset="0"/>
                <a:cs typeface="Arial" charset="0"/>
              </a:rPr>
              <a:t>regardless of whether FLCT or DAVE flows were used</a:t>
            </a:r>
            <a:r>
              <a:rPr lang="en-US" sz="2800" smtClean="0">
                <a:ea typeface="Arial" charset="0"/>
                <a:cs typeface="Arial" charset="0"/>
              </a:rPr>
              <a:t>, DA consistently ranked </a:t>
            </a:r>
            <a:r>
              <a:rPr lang="en-US" sz="2800" smtClean="0">
                <a:ea typeface="Arial" charset="0"/>
                <a:cs typeface="Arial" charset="0"/>
                <a:sym typeface="Symbol" charset="2"/>
              </a:rPr>
              <a:t>Σ </a:t>
            </a:r>
            <a:r>
              <a:rPr lang="en-US" sz="2800" i="1" smtClean="0">
                <a:ea typeface="ＭＳ Ｐゴシック" charset="-128"/>
                <a:cs typeface="ＭＳ Ｐゴシック" charset="-128"/>
              </a:rPr>
              <a:t>u B</a:t>
            </a:r>
            <a:r>
              <a:rPr lang="en-US" sz="2800" i="1" baseline="-25000" smtClean="0">
                <a:ea typeface="ＭＳ Ｐゴシック" charset="-128"/>
                <a:cs typeface="ＭＳ Ｐゴシック" charset="-128"/>
              </a:rPr>
              <a:t>R</a:t>
            </a:r>
            <a:r>
              <a:rPr lang="en-US" sz="2800" baseline="30000" smtClean="0">
                <a:ea typeface="Arial" charset="0"/>
                <a:cs typeface="Arial" charset="0"/>
                <a:sym typeface="Symbol" charset="2"/>
              </a:rPr>
              <a:t>2</a:t>
            </a:r>
            <a:r>
              <a:rPr lang="en-US" sz="2800" smtClean="0">
                <a:ea typeface="Arial" charset="0"/>
                <a:cs typeface="Arial" charset="0"/>
                <a:sym typeface="Symbol" charset="2"/>
              </a:rPr>
              <a:t> among the two most powerful discriminators.</a:t>
            </a:r>
            <a:r>
              <a:rPr lang="en-US" sz="2800" baseline="30000" smtClean="0">
                <a:ea typeface="Arial" charset="0"/>
                <a:cs typeface="Arial" charset="0"/>
                <a:sym typeface="Symbol" charset="2"/>
              </a:rPr>
              <a:t> </a:t>
            </a:r>
            <a:endParaRPr lang="en-US" sz="2800" smtClean="0">
              <a:ea typeface="Arial" charset="0"/>
              <a:cs typeface="Arial" charset="0"/>
            </a:endParaRPr>
          </a:p>
        </p:txBody>
      </p:sp>
      <p:pic>
        <p:nvPicPr>
          <p:cNvPr id="57348" name="Picture 3"/>
          <p:cNvPicPr>
            <a:picLocks noChangeAspect="1"/>
          </p:cNvPicPr>
          <p:nvPr/>
        </p:nvPicPr>
        <p:blipFill>
          <a:blip r:embed="rId2"/>
          <a:srcRect/>
          <a:stretch>
            <a:fillRect/>
          </a:stretch>
        </p:blipFill>
        <p:spPr bwMode="auto">
          <a:xfrm>
            <a:off x="71438" y="1143000"/>
            <a:ext cx="9072562" cy="408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33400" y="0"/>
            <a:ext cx="9677400" cy="990600"/>
          </a:xfrm>
        </p:spPr>
        <p:txBody>
          <a:bodyPr/>
          <a:lstStyle/>
          <a:p>
            <a:pPr marL="609600" indent="-609600" algn="l" eaLnBrk="1" hangingPunct="1">
              <a:lnSpc>
                <a:spcPct val="90000"/>
              </a:lnSpc>
            </a:pPr>
            <a:r>
              <a:rPr lang="en-US" sz="3200" dirty="0" smtClean="0">
                <a:ea typeface="ＭＳ Ｐゴシック" charset="-128"/>
                <a:cs typeface="ＭＳ Ｐゴシック" charset="-128"/>
              </a:rPr>
              <a:t>	We found </a:t>
            </a:r>
            <a:r>
              <a:rPr lang="en-US" sz="3200" i="1" dirty="0" smtClean="0">
                <a:ea typeface="ＭＳ Ｐゴシック" charset="-128"/>
                <a:cs typeface="ＭＳ Ｐゴシック" charset="-128"/>
              </a:rPr>
              <a:t>R </a:t>
            </a:r>
            <a:r>
              <a:rPr lang="en-US" sz="3200" dirty="0" smtClean="0">
                <a:ea typeface="ＭＳ Ｐゴシック" charset="-128"/>
                <a:cs typeface="ＭＳ Ｐゴシック" charset="-128"/>
              </a:rPr>
              <a:t>and the proxy </a:t>
            </a:r>
            <a:r>
              <a:rPr lang="en-US" sz="3200" dirty="0" err="1" smtClean="0">
                <a:ea typeface="ＭＳ Ｐゴシック" charset="-128"/>
                <a:cs typeface="ＭＳ Ｐゴシック" charset="-128"/>
              </a:rPr>
              <a:t>Poynting</a:t>
            </a:r>
            <a:r>
              <a:rPr lang="en-US" sz="3200" dirty="0" smtClean="0">
                <a:ea typeface="ＭＳ Ｐゴシック" charset="-128"/>
                <a:cs typeface="ＭＳ Ｐゴシック" charset="-128"/>
              </a:rPr>
              <a:t> flux </a:t>
            </a:r>
            <a:r>
              <a:rPr lang="en-US" sz="3200" i="1" dirty="0" smtClean="0">
                <a:ea typeface="ＭＳ Ｐゴシック" charset="-128"/>
                <a:cs typeface="ＭＳ Ｐゴシック" charset="-128"/>
              </a:rPr>
              <a:t>S</a:t>
            </a:r>
            <a:r>
              <a:rPr lang="en-US" sz="3200" i="1" baseline="-25000" dirty="0" smtClean="0">
                <a:ea typeface="ＭＳ Ｐゴシック" charset="-128"/>
                <a:cs typeface="ＭＳ Ｐゴシック" charset="-128"/>
              </a:rPr>
              <a:t>R </a:t>
            </a:r>
            <a:r>
              <a:rPr lang="en-US" sz="3200" i="1" dirty="0" smtClean="0">
                <a:ea typeface="ＭＳ Ｐゴシック" charset="-128"/>
                <a:cs typeface="ＭＳ Ｐゴシック" charset="-128"/>
              </a:rPr>
              <a:t>=</a:t>
            </a:r>
            <a:r>
              <a:rPr lang="en-US" sz="3200" i="1" baseline="-25000" dirty="0" smtClean="0">
                <a:ea typeface="ＭＳ Ｐゴシック" charset="-128"/>
                <a:cs typeface="ＭＳ Ｐゴシック" charset="-128"/>
              </a:rPr>
              <a:t> </a:t>
            </a:r>
            <a:r>
              <a:rPr lang="en-US" sz="3200" dirty="0" err="1" smtClean="0">
                <a:ea typeface="Arial" charset="0"/>
                <a:cs typeface="Arial" charset="0"/>
                <a:sym typeface="Symbol" charset="2"/>
              </a:rPr>
              <a:t>Σ</a:t>
            </a:r>
            <a:r>
              <a:rPr lang="en-US" sz="3200" dirty="0" smtClean="0">
                <a:ea typeface="Arial" charset="0"/>
                <a:cs typeface="Arial" charset="0"/>
                <a:sym typeface="Symbol" charset="2"/>
              </a:rPr>
              <a:t> </a:t>
            </a:r>
            <a:r>
              <a:rPr lang="en-US" sz="3200" i="1" dirty="0" err="1" smtClean="0">
                <a:ea typeface="ＭＳ Ｐゴシック" charset="-128"/>
                <a:cs typeface="ＭＳ Ｐゴシック" charset="-128"/>
              </a:rPr>
              <a:t>u</a:t>
            </a:r>
            <a:r>
              <a:rPr lang="en-US" sz="3200" i="1" dirty="0" smtClean="0">
                <a:ea typeface="ＭＳ Ｐゴシック" charset="-128"/>
                <a:cs typeface="ＭＳ Ｐゴシック" charset="-128"/>
              </a:rPr>
              <a:t> B</a:t>
            </a:r>
            <a:r>
              <a:rPr lang="en-US" sz="3200" i="1" baseline="-25000" dirty="0" smtClean="0">
                <a:ea typeface="ＭＳ Ｐゴシック" charset="-128"/>
                <a:cs typeface="ＭＳ Ｐゴシック" charset="-128"/>
              </a:rPr>
              <a:t>R</a:t>
            </a:r>
            <a:r>
              <a:rPr lang="en-US" sz="3200" baseline="30000" dirty="0" smtClean="0">
                <a:ea typeface="Arial" charset="0"/>
                <a:cs typeface="Arial" charset="0"/>
                <a:sym typeface="Symbol" charset="2"/>
              </a:rPr>
              <a:t>2</a:t>
            </a:r>
            <a:r>
              <a:rPr lang="en-US" sz="3200" dirty="0" smtClean="0">
                <a:ea typeface="ＭＳ Ｐゴシック" charset="-128"/>
                <a:cs typeface="ＭＳ Ｐゴシック" charset="-128"/>
              </a:rPr>
              <a:t> to be most strongly associated with flares.   </a:t>
            </a:r>
          </a:p>
        </p:txBody>
      </p:sp>
      <p:sp>
        <p:nvSpPr>
          <p:cNvPr id="58371" name="Rectangle 3"/>
          <p:cNvSpPr>
            <a:spLocks noGrp="1" noChangeArrowheads="1"/>
          </p:cNvSpPr>
          <p:nvPr>
            <p:ph type="body" idx="1"/>
          </p:nvPr>
        </p:nvSpPr>
        <p:spPr>
          <a:xfrm>
            <a:off x="-152400" y="1143000"/>
            <a:ext cx="9296400" cy="5486400"/>
          </a:xfrm>
        </p:spPr>
        <p:txBody>
          <a:bodyPr/>
          <a:lstStyle/>
          <a:p>
            <a:pPr marL="609600" indent="-609600" eaLnBrk="1" hangingPunct="1">
              <a:lnSpc>
                <a:spcPct val="90000"/>
              </a:lnSpc>
              <a:buNone/>
            </a:pPr>
            <a:r>
              <a:rPr lang="en-US" sz="2600" dirty="0" smtClean="0">
                <a:ea typeface="ＭＳ Ｐゴシック" charset="-128"/>
                <a:cs typeface="ＭＳ Ｐゴシック" charset="-128"/>
              </a:rPr>
              <a:t>	</a:t>
            </a:r>
            <a:r>
              <a:rPr lang="en-US" sz="2800" i="1" dirty="0" smtClean="0">
                <a:ea typeface="ＭＳ Ｐゴシック" charset="-128"/>
                <a:cs typeface="ＭＳ Ｐゴシック" charset="-128"/>
              </a:rPr>
              <a:t>S</a:t>
            </a:r>
            <a:r>
              <a:rPr lang="en-US" sz="2800" i="1" baseline="-25000" dirty="0" smtClean="0">
                <a:ea typeface="ＭＳ Ｐゴシック" charset="-128"/>
                <a:cs typeface="ＭＳ Ｐゴシック" charset="-128"/>
              </a:rPr>
              <a:t>R </a:t>
            </a:r>
            <a:r>
              <a:rPr lang="en-US" sz="2800" i="1" dirty="0" smtClean="0">
                <a:ea typeface="ＭＳ Ｐゴシック" charset="-128"/>
                <a:cs typeface="ＭＳ Ｐゴシック" charset="-128"/>
              </a:rPr>
              <a:t>=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i="1" dirty="0" err="1" smtClean="0">
                <a:ea typeface="ＭＳ Ｐゴシック" charset="-128"/>
                <a:cs typeface="ＭＳ Ｐゴシック" charset="-128"/>
              </a:rPr>
              <a:t>u</a:t>
            </a:r>
            <a:r>
              <a:rPr lang="en-US" sz="2800" i="1" dirty="0" smtClean="0">
                <a:ea typeface="ＭＳ Ｐゴシック" charset="-128"/>
                <a:cs typeface="ＭＳ Ｐゴシック" charset="-128"/>
              </a:rPr>
              <a:t> B</a:t>
            </a:r>
            <a:r>
              <a:rPr lang="en-US" sz="2800" i="1" baseline="-25000" dirty="0" smtClean="0">
                <a:ea typeface="ＭＳ Ｐゴシック" charset="-128"/>
                <a:cs typeface="ＭＳ Ｐゴシック" charset="-128"/>
              </a:rPr>
              <a:t>R</a:t>
            </a:r>
            <a:r>
              <a:rPr lang="en-US" sz="2800" baseline="30000" dirty="0" smtClean="0">
                <a:ea typeface="Arial" charset="0"/>
                <a:cs typeface="Arial" charset="0"/>
                <a:sym typeface="Symbol" charset="2"/>
              </a:rPr>
              <a:t>2 </a:t>
            </a:r>
            <a:r>
              <a:rPr lang="en-US" sz="2800" dirty="0" smtClean="0">
                <a:ea typeface="ＭＳ Ｐゴシック" charset="-128"/>
                <a:cs typeface="ＭＳ Ｐゴシック" charset="-128"/>
              </a:rPr>
              <a:t> seems to be a robust flare predictor:</a:t>
            </a:r>
            <a:endParaRPr lang="en-US" sz="2800" dirty="0" smtClean="0">
              <a:ea typeface="Arial" charset="0"/>
              <a:cs typeface="Arial" charset="0"/>
            </a:endParaRPr>
          </a:p>
          <a:p>
            <a:pPr marL="609600" indent="-609600" eaLnBrk="1" hangingPunct="1">
              <a:lnSpc>
                <a:spcPct val="90000"/>
              </a:lnSpc>
              <a:buFont typeface="Arial" charset="0"/>
              <a:buNone/>
            </a:pPr>
            <a:r>
              <a:rPr lang="en-US" sz="2600" dirty="0" smtClean="0">
                <a:ea typeface="Arial" charset="0"/>
                <a:cs typeface="Arial" charset="0"/>
              </a:rPr>
              <a:t>	- speed </a:t>
            </a:r>
            <a:r>
              <a:rPr lang="en-US" sz="2600" i="1" dirty="0" err="1" smtClean="0">
                <a:ea typeface="Arial" charset="0"/>
                <a:cs typeface="Arial" charset="0"/>
              </a:rPr>
              <a:t>u</a:t>
            </a:r>
            <a:r>
              <a:rPr lang="en-US" sz="2600" dirty="0" smtClean="0">
                <a:ea typeface="Arial" charset="0"/>
                <a:cs typeface="Arial" charset="0"/>
              </a:rPr>
              <a:t> was only weakly correlated with </a:t>
            </a:r>
            <a:r>
              <a:rPr lang="en-US" sz="2600" i="1" dirty="0" smtClean="0">
                <a:ea typeface="ＭＳ Ｐゴシック" charset="-128"/>
                <a:cs typeface="ＭＳ Ｐゴシック" charset="-128"/>
              </a:rPr>
              <a:t>B</a:t>
            </a:r>
            <a:r>
              <a:rPr lang="en-US" sz="2600" i="1" baseline="-25000" dirty="0" smtClean="0">
                <a:ea typeface="ＭＳ Ｐゴシック" charset="-128"/>
                <a:cs typeface="ＭＳ Ｐゴシック" charset="-128"/>
              </a:rPr>
              <a:t>R</a:t>
            </a:r>
            <a:r>
              <a:rPr lang="en-US" sz="2600" dirty="0" smtClean="0">
                <a:ea typeface="Arial" charset="0"/>
                <a:cs typeface="Arial" charset="0"/>
              </a:rPr>
              <a:t>; </a:t>
            </a:r>
          </a:p>
          <a:p>
            <a:pPr marL="609600" indent="-609600" eaLnBrk="1" hangingPunct="1">
              <a:lnSpc>
                <a:spcPct val="90000"/>
              </a:lnSpc>
              <a:buFont typeface="Arial" charset="0"/>
              <a:buNone/>
            </a:pPr>
            <a:r>
              <a:rPr lang="en-US" sz="2600" dirty="0" smtClean="0">
                <a:ea typeface="Arial" charset="0"/>
                <a:cs typeface="Arial" charset="0"/>
                <a:sym typeface="Symbol" charset="2"/>
              </a:rPr>
              <a:t> 	- </a:t>
            </a:r>
            <a:r>
              <a:rPr lang="en-US" sz="2600" dirty="0" err="1" smtClean="0">
                <a:ea typeface="Arial" charset="0"/>
                <a:cs typeface="Arial" charset="0"/>
                <a:sym typeface="Symbol" charset="2"/>
              </a:rPr>
              <a:t>Σ</a:t>
            </a:r>
            <a:r>
              <a:rPr lang="en-US" sz="2600" dirty="0" smtClean="0">
                <a:ea typeface="Arial" charset="0"/>
                <a:cs typeface="Arial" charset="0"/>
                <a:sym typeface="Symbol" charset="2"/>
              </a:rPr>
              <a:t> </a:t>
            </a:r>
            <a:r>
              <a:rPr lang="en-US" sz="2600" i="1" dirty="0" smtClean="0">
                <a:ea typeface="ＭＳ Ｐゴシック" charset="-128"/>
                <a:cs typeface="ＭＳ Ｐゴシック" charset="-128"/>
              </a:rPr>
              <a:t>B</a:t>
            </a:r>
            <a:r>
              <a:rPr lang="en-US" sz="2600" i="1" baseline="-25000" dirty="0" smtClean="0">
                <a:ea typeface="ＭＳ Ｐゴシック" charset="-128"/>
                <a:cs typeface="ＭＳ Ｐゴシック" charset="-128"/>
              </a:rPr>
              <a:t>R</a:t>
            </a:r>
            <a:r>
              <a:rPr lang="en-US" sz="2600" baseline="30000" dirty="0" smtClean="0">
                <a:ea typeface="Arial" charset="0"/>
                <a:cs typeface="Arial" charset="0"/>
                <a:sym typeface="Symbol" charset="2"/>
              </a:rPr>
              <a:t>2</a:t>
            </a:r>
            <a:r>
              <a:rPr lang="en-US" sz="2600" dirty="0" smtClean="0">
                <a:ea typeface="Arial" charset="0"/>
                <a:cs typeface="Arial" charset="0"/>
                <a:sym typeface="Symbol" charset="2"/>
              </a:rPr>
              <a:t> was independently tested;</a:t>
            </a:r>
          </a:p>
          <a:p>
            <a:pPr marL="609600" indent="-609600" eaLnBrk="1" hangingPunct="1">
              <a:lnSpc>
                <a:spcPct val="90000"/>
              </a:lnSpc>
              <a:buFont typeface="Arial" charset="0"/>
              <a:buNone/>
            </a:pPr>
            <a:r>
              <a:rPr lang="en-US" sz="2600" dirty="0" smtClean="0">
                <a:ea typeface="Arial" charset="0"/>
                <a:cs typeface="Arial" charset="0"/>
                <a:sym typeface="Symbol" charset="2"/>
              </a:rPr>
              <a:t>	- using </a:t>
            </a:r>
            <a:r>
              <a:rPr lang="en-US" sz="2600" i="1" dirty="0" err="1" smtClean="0">
                <a:ea typeface="Arial" charset="0"/>
                <a:cs typeface="Arial" charset="0"/>
                <a:sym typeface="Symbol" charset="2"/>
              </a:rPr>
              <a:t>u</a:t>
            </a:r>
            <a:r>
              <a:rPr lang="en-US" sz="2600" dirty="0" smtClean="0">
                <a:ea typeface="Arial" charset="0"/>
                <a:cs typeface="Arial" charset="0"/>
                <a:sym typeface="Symbol" charset="2"/>
              </a:rPr>
              <a:t> from either DAVE or FLCT gave similar results.</a:t>
            </a:r>
            <a:r>
              <a:rPr lang="en-US" sz="2600" baseline="30000" dirty="0" smtClean="0">
                <a:ea typeface="Arial" charset="0"/>
                <a:cs typeface="Arial" charset="0"/>
                <a:sym typeface="Symbol" charset="2"/>
              </a:rPr>
              <a:t> </a:t>
            </a:r>
          </a:p>
          <a:p>
            <a:pPr marL="609600" indent="-609600" eaLnBrk="1" hangingPunct="1">
              <a:lnSpc>
                <a:spcPct val="90000"/>
              </a:lnSpc>
              <a:buFont typeface="Arial" charset="0"/>
              <a:buNone/>
            </a:pPr>
            <a:endParaRPr lang="en-US" sz="2600" baseline="30000" dirty="0" smtClean="0">
              <a:ea typeface="Arial" charset="0"/>
              <a:cs typeface="Arial" charset="0"/>
              <a:sym typeface="Symbol" charset="2"/>
            </a:endParaRPr>
          </a:p>
          <a:p>
            <a:pPr marL="609600" indent="-609600" eaLnBrk="1" hangingPunct="1">
              <a:lnSpc>
                <a:spcPct val="90000"/>
              </a:lnSpc>
              <a:buFont typeface="Arial" charset="0"/>
              <a:buNone/>
            </a:pPr>
            <a:r>
              <a:rPr lang="en-US" sz="2600" dirty="0" smtClean="0">
                <a:ea typeface="ＭＳ Ｐゴシック" charset="-128"/>
                <a:cs typeface="ＭＳ Ｐゴシック" charset="-128"/>
              </a:rPr>
              <a:t>	At a minimum, we can say that </a:t>
            </a:r>
            <a:r>
              <a:rPr lang="en-US" sz="2600" dirty="0" err="1" smtClean="0">
                <a:ea typeface="ＭＳ Ｐゴシック" charset="-128"/>
                <a:cs typeface="ＭＳ Ｐゴシック" charset="-128"/>
              </a:rPr>
              <a:t>ARs</a:t>
            </a:r>
            <a:r>
              <a:rPr lang="en-US" sz="2600" dirty="0" smtClean="0">
                <a:ea typeface="ＭＳ Ｐゴシック" charset="-128"/>
                <a:cs typeface="ＭＳ Ｐゴシック" charset="-128"/>
              </a:rPr>
              <a:t> that are </a:t>
            </a:r>
            <a:r>
              <a:rPr lang="en-US" sz="2600" b="1" u="sng" dirty="0" smtClean="0">
                <a:ea typeface="ＭＳ Ｐゴシック" charset="-128"/>
                <a:cs typeface="ＭＳ Ｐゴシック" charset="-128"/>
              </a:rPr>
              <a:t>both</a:t>
            </a:r>
            <a:r>
              <a:rPr lang="en-US" sz="2600" dirty="0" smtClean="0">
                <a:ea typeface="ＭＳ Ｐゴシック" charset="-128"/>
                <a:cs typeface="ＭＳ Ｐゴシック" charset="-128"/>
              </a:rPr>
              <a:t> relatively large and rapidly evolving are more flare-prone. (No surprise!)</a:t>
            </a:r>
          </a:p>
          <a:p>
            <a:pPr marL="609600" indent="-609600" eaLnBrk="1" hangingPunct="1">
              <a:lnSpc>
                <a:spcPct val="90000"/>
              </a:lnSpc>
              <a:buFont typeface="Arial" charset="0"/>
              <a:buNone/>
            </a:pPr>
            <a:endParaRPr lang="en-US" sz="2600" dirty="0" smtClean="0">
              <a:ea typeface="Arial" charset="0"/>
              <a:cs typeface="Arial" charset="0"/>
              <a:sym typeface="Symbol" charset="2"/>
            </a:endParaRPr>
          </a:p>
          <a:p>
            <a:pPr marL="609600" indent="-609600" eaLnBrk="1" hangingPunct="1">
              <a:lnSpc>
                <a:spcPct val="90000"/>
              </a:lnSpc>
              <a:buFont typeface="Arial" charset="0"/>
              <a:buNone/>
            </a:pPr>
            <a:r>
              <a:rPr lang="en-US" sz="2600" dirty="0" smtClean="0">
                <a:ea typeface="Arial" charset="0"/>
                <a:cs typeface="Arial" charset="0"/>
                <a:sym typeface="Symbol" charset="2"/>
              </a:rPr>
              <a:t>	Much more work remains!</a:t>
            </a:r>
          </a:p>
          <a:p>
            <a:pPr marL="609600" indent="-609600" eaLnBrk="1" hangingPunct="1">
              <a:lnSpc>
                <a:spcPct val="90000"/>
              </a:lnSpc>
              <a:buFont typeface="Arial" charset="0"/>
              <a:buNone/>
            </a:pPr>
            <a:endParaRPr lang="en-US" sz="2600" dirty="0" smtClean="0">
              <a:ea typeface="Arial" charset="0"/>
              <a:cs typeface="Arial" charset="0"/>
              <a:sym typeface="Symbol" charset="2"/>
            </a:endParaRPr>
          </a:p>
          <a:p>
            <a:pPr marL="609600" indent="-609600" eaLnBrk="1" hangingPunct="1">
              <a:lnSpc>
                <a:spcPct val="90000"/>
              </a:lnSpc>
              <a:buFont typeface="Arial" charset="0"/>
              <a:buNone/>
            </a:pPr>
            <a:r>
              <a:rPr lang="en-US" sz="2600" dirty="0" smtClean="0">
                <a:ea typeface="Arial" charset="0"/>
                <a:cs typeface="Arial" charset="0"/>
                <a:sym typeface="Symbol" charset="2"/>
              </a:rPr>
              <a:t>	Our results were empirical; we still need to understand the underlying processes.</a:t>
            </a:r>
            <a:r>
              <a:rPr lang="en-US" sz="2600" dirty="0" smtClean="0">
                <a:ea typeface="Arial" charset="0"/>
                <a:cs typeface="Arial" charset="0"/>
                <a:sym typeface="Symbol" charset="2"/>
              </a:rPr>
              <a:t>  </a:t>
            </a:r>
          </a:p>
          <a:p>
            <a:pPr marL="609600" indent="-609600" eaLnBrk="1" hangingPunct="1">
              <a:lnSpc>
                <a:spcPct val="90000"/>
              </a:lnSpc>
              <a:buNone/>
            </a:pPr>
            <a:r>
              <a:rPr lang="en-US" sz="2600" dirty="0" smtClean="0">
                <a:ea typeface="Arial" charset="0"/>
                <a:cs typeface="Arial" charset="0"/>
                <a:sym typeface="Symbol" charset="2"/>
              </a:rPr>
              <a:t>  </a:t>
            </a:r>
          </a:p>
          <a:p>
            <a:pPr marL="609600" indent="-609600" eaLnBrk="1" hangingPunct="1">
              <a:lnSpc>
                <a:spcPct val="90000"/>
              </a:lnSpc>
              <a:buFont typeface="Arial" charset="0"/>
              <a:buNone/>
            </a:pPr>
            <a:r>
              <a:rPr lang="en-US" sz="2600" dirty="0" smtClean="0">
                <a:ea typeface="Arial" charset="0"/>
                <a:cs typeface="Arial" charset="0"/>
                <a:sym typeface="Symbol" charset="2"/>
              </a:rPr>
              <a:t>	</a:t>
            </a:r>
          </a:p>
          <a:p>
            <a:pPr marL="609600" indent="-609600" eaLnBrk="1" hangingPunct="1">
              <a:lnSpc>
                <a:spcPct val="90000"/>
              </a:lnSpc>
              <a:buFont typeface="Arial" charset="0"/>
              <a:buNone/>
            </a:pPr>
            <a:endParaRPr lang="en-US" sz="2600" b="1" i="1" dirty="0" smtClean="0">
              <a:ea typeface="Arial" charset="0"/>
              <a:cs typeface="Arial" charset="0"/>
            </a:endParaRPr>
          </a:p>
          <a:p>
            <a:pPr marL="609600" indent="-609600" eaLnBrk="1" hangingPunct="1">
              <a:lnSpc>
                <a:spcPct val="90000"/>
              </a:lnSpc>
              <a:buFont typeface="Arial" charset="0"/>
              <a:buNone/>
            </a:pPr>
            <a:endParaRPr lang="en-US" sz="2600" dirty="0" smtClean="0">
              <a:ea typeface="Arial" charset="0"/>
              <a:cs typeface="Arial" charset="0"/>
            </a:endParaRPr>
          </a:p>
        </p:txBody>
      </p:sp>
      <p:sp>
        <p:nvSpPr>
          <p:cNvPr id="4" name="Rectangle 3"/>
          <p:cNvSpPr/>
          <p:nvPr/>
        </p:nvSpPr>
        <p:spPr>
          <a:xfrm>
            <a:off x="381000" y="3200400"/>
            <a:ext cx="8534400" cy="8382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ln>
                <a:solidFill>
                  <a:srgbClr val="FF0000"/>
                </a:solidFill>
              </a:ln>
              <a:solidFill>
                <a:srgbClr val="FF0000"/>
              </a:solidFill>
              <a:ea typeface="ＭＳ Ｐゴシック" charset="-128"/>
              <a:cs typeface="ＭＳ Ｐゴシック" charset="-128"/>
            </a:endParaRPr>
          </a:p>
        </p:txBody>
      </p:sp>
      <p:sp>
        <p:nvSpPr>
          <p:cNvPr id="58373" name="TextBox 4"/>
          <p:cNvSpPr txBox="1">
            <a:spLocks noChangeArrowheads="1"/>
          </p:cNvSpPr>
          <p:nvPr/>
        </p:nvSpPr>
        <p:spPr bwMode="auto">
          <a:xfrm>
            <a:off x="3469750" y="6290846"/>
            <a:ext cx="5674250" cy="338554"/>
          </a:xfrm>
          <a:prstGeom prst="rect">
            <a:avLst/>
          </a:prstGeom>
          <a:noFill/>
          <a:ln w="9525">
            <a:noFill/>
            <a:miter lim="800000"/>
            <a:headEnd/>
            <a:tailEnd/>
          </a:ln>
        </p:spPr>
        <p:txBody>
          <a:bodyPr wrap="none">
            <a:prstTxWarp prst="textNoShape">
              <a:avLst/>
            </a:prstTxWarp>
            <a:spAutoFit/>
          </a:bodyPr>
          <a:lstStyle/>
          <a:p>
            <a:r>
              <a:rPr lang="en-US" sz="1600" dirty="0">
                <a:solidFill>
                  <a:srgbClr val="0000FF"/>
                </a:solidFill>
              </a:rPr>
              <a:t>For more details, see Welsch et al</a:t>
            </a:r>
            <a:r>
              <a:rPr lang="en-US" sz="1600" dirty="0" smtClean="0">
                <a:solidFill>
                  <a:srgbClr val="0000FF"/>
                </a:solidFill>
              </a:rPr>
              <a:t>., ApJ </a:t>
            </a:r>
            <a:r>
              <a:rPr lang="en-US" sz="1600" dirty="0" err="1" smtClean="0">
                <a:solidFill>
                  <a:srgbClr val="0000FF"/>
                </a:solidFill>
              </a:rPr>
              <a:t>v</a:t>
            </a:r>
            <a:r>
              <a:rPr lang="en-US" sz="1600" dirty="0" smtClean="0">
                <a:solidFill>
                  <a:srgbClr val="0000FF"/>
                </a:solidFill>
              </a:rPr>
              <a:t>. 705 </a:t>
            </a:r>
            <a:r>
              <a:rPr lang="en-US" sz="1600" dirty="0" err="1" smtClean="0">
                <a:solidFill>
                  <a:srgbClr val="0000FF"/>
                </a:solidFill>
              </a:rPr>
              <a:t>p</a:t>
            </a:r>
            <a:r>
              <a:rPr lang="en-US" sz="1600" dirty="0" smtClean="0">
                <a:solidFill>
                  <a:srgbClr val="0000FF"/>
                </a:solidFill>
              </a:rPr>
              <a:t>. 821 (2009)</a:t>
            </a:r>
            <a:endParaRPr lang="en-US" sz="1600" dirty="0">
              <a:solidFill>
                <a:srgbClr val="0000FF"/>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0"/>
            <a:ext cx="9067800" cy="1143000"/>
          </a:xfrm>
        </p:spPr>
        <p:txBody>
          <a:bodyPr/>
          <a:lstStyle/>
          <a:p>
            <a:pPr algn="l"/>
            <a:r>
              <a:rPr lang="en-US" sz="2800" smtClean="0">
                <a:ea typeface="ＭＳ Ｐゴシック" pitchFamily="-109" charset="-128"/>
                <a:cs typeface="ＭＳ Ｐゴシック" pitchFamily="-109" charset="-128"/>
              </a:rPr>
              <a:t>The distributions of flaring &amp; non-flaring observations of </a:t>
            </a:r>
            <a:r>
              <a:rPr lang="en-US" sz="2800" i="1"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and </a:t>
            </a:r>
            <a:r>
              <a:rPr lang="en-US" sz="2800" i="1" smtClean="0">
                <a:ea typeface="ＭＳ Ｐゴシック" pitchFamily="-109" charset="-128"/>
                <a:cs typeface="ＭＳ Ｐゴシック" pitchFamily="-109" charset="-128"/>
              </a:rPr>
              <a:t>S</a:t>
            </a:r>
            <a:r>
              <a:rPr lang="en-US" sz="2800" i="1" baseline="-25000"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differ,  suggesting different underlying physics.</a:t>
            </a:r>
          </a:p>
        </p:txBody>
      </p:sp>
      <p:sp>
        <p:nvSpPr>
          <p:cNvPr id="41987" name="Content Placeholder 2"/>
          <p:cNvSpPr>
            <a:spLocks noGrp="1"/>
          </p:cNvSpPr>
          <p:nvPr>
            <p:ph idx="1"/>
          </p:nvPr>
        </p:nvSpPr>
        <p:spPr>
          <a:xfrm>
            <a:off x="0" y="5608638"/>
            <a:ext cx="8686800" cy="944562"/>
          </a:xfrm>
        </p:spPr>
        <p:txBody>
          <a:bodyPr/>
          <a:lstStyle/>
          <a:p>
            <a:pPr>
              <a:buFont typeface="Arial" pitchFamily="-109" charset="0"/>
              <a:buNone/>
            </a:pPr>
            <a:r>
              <a:rPr lang="en-US" smtClean="0">
                <a:ea typeface="ＭＳ Ｐゴシック" pitchFamily="-109" charset="-128"/>
                <a:cs typeface="ＭＳ Ｐゴシック" pitchFamily="-109" charset="-128"/>
              </a:rPr>
              <a:t>	</a:t>
            </a:r>
            <a:r>
              <a:rPr lang="en-US" sz="2800" smtClean="0">
                <a:ea typeface="ＭＳ Ｐゴシック" pitchFamily="-109" charset="-128"/>
                <a:cs typeface="ＭＳ Ｐゴシック" pitchFamily="-109" charset="-128"/>
              </a:rPr>
              <a:t>Histograms show non-flaring (black) and flaring </a:t>
            </a:r>
            <a:r>
              <a:rPr lang="en-US" sz="2800" smtClean="0">
                <a:solidFill>
                  <a:srgbClr val="FF0000"/>
                </a:solidFill>
                <a:ea typeface="ＭＳ Ｐゴシック" pitchFamily="-109" charset="-128"/>
                <a:cs typeface="ＭＳ Ｐゴシック" pitchFamily="-109" charset="-128"/>
              </a:rPr>
              <a:t>(red) </a:t>
            </a:r>
            <a:r>
              <a:rPr lang="en-US" sz="2800" smtClean="0">
                <a:ea typeface="ＭＳ Ｐゴシック" pitchFamily="-109" charset="-128"/>
                <a:cs typeface="ＭＳ Ｐゴシック" pitchFamily="-109" charset="-128"/>
              </a:rPr>
              <a:t>observations for </a:t>
            </a:r>
            <a:r>
              <a:rPr lang="en-US" sz="2800" i="1"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and </a:t>
            </a:r>
            <a:r>
              <a:rPr lang="en-US" sz="2800" i="1" smtClean="0">
                <a:ea typeface="ＭＳ Ｐゴシック" pitchFamily="-109" charset="-128"/>
                <a:cs typeface="ＭＳ Ｐゴシック" pitchFamily="-109" charset="-128"/>
              </a:rPr>
              <a:t>S</a:t>
            </a:r>
            <a:r>
              <a:rPr lang="en-US" sz="2800" i="1" baseline="-25000"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in +/-12 hr time windows.</a:t>
            </a:r>
          </a:p>
        </p:txBody>
      </p:sp>
      <p:pic>
        <p:nvPicPr>
          <p:cNvPr id="41988" name="Picture 3"/>
          <p:cNvPicPr>
            <a:picLocks noChangeAspect="1"/>
          </p:cNvPicPr>
          <p:nvPr/>
        </p:nvPicPr>
        <p:blipFill>
          <a:blip r:embed="rId2"/>
          <a:srcRect/>
          <a:stretch>
            <a:fillRect/>
          </a:stretch>
        </p:blipFill>
        <p:spPr bwMode="auto">
          <a:xfrm>
            <a:off x="0" y="1320800"/>
            <a:ext cx="9067800" cy="4394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0" y="152400"/>
            <a:ext cx="9144000" cy="1143000"/>
          </a:xfrm>
        </p:spPr>
        <p:txBody>
          <a:bodyPr/>
          <a:lstStyle/>
          <a:p>
            <a:pPr algn="l"/>
            <a:r>
              <a:rPr lang="en-US" sz="3200" smtClean="0">
                <a:ea typeface="ＭＳ Ｐゴシック" pitchFamily="-109" charset="-128"/>
                <a:cs typeface="ＭＳ Ｐゴシック" pitchFamily="-109" charset="-128"/>
              </a:rPr>
              <a:t>Distinct regions contribute to the sums for </a:t>
            </a:r>
            <a:r>
              <a:rPr lang="en-US" sz="3200" i="1" smtClean="0">
                <a:ea typeface="ＭＳ Ｐゴシック" pitchFamily="-109" charset="-128"/>
                <a:cs typeface="ＭＳ Ｐゴシック" pitchFamily="-109" charset="-128"/>
              </a:rPr>
              <a:t>R</a:t>
            </a:r>
            <a:r>
              <a:rPr lang="en-US" sz="3200" smtClean="0">
                <a:ea typeface="ＭＳ Ｐゴシック" pitchFamily="-109" charset="-128"/>
                <a:cs typeface="ＭＳ Ｐゴシック" pitchFamily="-109" charset="-128"/>
              </a:rPr>
              <a:t> and </a:t>
            </a:r>
            <a:r>
              <a:rPr lang="en-US" sz="3200" i="1" smtClean="0">
                <a:ea typeface="ＭＳ Ｐゴシック" pitchFamily="-109" charset="-128"/>
                <a:cs typeface="ＭＳ Ｐゴシック" pitchFamily="-109" charset="-128"/>
              </a:rPr>
              <a:t>S</a:t>
            </a:r>
            <a:r>
              <a:rPr lang="en-US" sz="3200" i="1" baseline="-25000" smtClean="0">
                <a:ea typeface="ＭＳ Ｐゴシック" pitchFamily="-109" charset="-128"/>
                <a:cs typeface="ＭＳ Ｐゴシック" pitchFamily="-109" charset="-128"/>
              </a:rPr>
              <a:t>R</a:t>
            </a:r>
            <a:r>
              <a:rPr lang="en-US" sz="3200" smtClean="0">
                <a:ea typeface="ＭＳ Ｐゴシック" pitchFamily="-109" charset="-128"/>
                <a:cs typeface="ＭＳ Ｐゴシック" pitchFamily="-109" charset="-128"/>
              </a:rPr>
              <a:t> , implying different underlying physical processes.</a:t>
            </a:r>
          </a:p>
        </p:txBody>
      </p:sp>
      <p:sp>
        <p:nvSpPr>
          <p:cNvPr id="43011" name="Content Placeholder 2"/>
          <p:cNvSpPr>
            <a:spLocks noGrp="1"/>
          </p:cNvSpPr>
          <p:nvPr>
            <p:ph idx="1"/>
          </p:nvPr>
        </p:nvSpPr>
        <p:spPr>
          <a:xfrm>
            <a:off x="-228600" y="5634038"/>
            <a:ext cx="9144000" cy="1020762"/>
          </a:xfrm>
        </p:spPr>
        <p:txBody>
          <a:bodyPr/>
          <a:lstStyle/>
          <a:p>
            <a:pPr>
              <a:buFont typeface="Arial" pitchFamily="-109" charset="0"/>
              <a:buNone/>
            </a:pPr>
            <a:r>
              <a:rPr lang="en-US" sz="2800" smtClean="0">
                <a:ea typeface="ＭＳ Ｐゴシック" pitchFamily="-109" charset="-128"/>
                <a:cs typeface="ＭＳ Ｐゴシック" pitchFamily="-109" charset="-128"/>
              </a:rPr>
              <a:t>	White regions show strong contributions to </a:t>
            </a:r>
            <a:r>
              <a:rPr lang="en-US" sz="2800" i="1"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and </a:t>
            </a:r>
            <a:r>
              <a:rPr lang="en-US" sz="2800" i="1" smtClean="0">
                <a:ea typeface="ＭＳ Ｐゴシック" pitchFamily="-109" charset="-128"/>
                <a:cs typeface="ＭＳ Ｐゴシック" pitchFamily="-109" charset="-128"/>
              </a:rPr>
              <a:t>S</a:t>
            </a:r>
            <a:r>
              <a:rPr lang="en-US" sz="2800" i="1" baseline="-25000"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in AR 8100; white/black contours show +/- </a:t>
            </a:r>
            <a:r>
              <a:rPr lang="en-US" sz="2800" i="1" smtClean="0">
                <a:ea typeface="ＭＳ Ｐゴシック" pitchFamily="-109" charset="-128"/>
                <a:cs typeface="ＭＳ Ｐゴシック" pitchFamily="-109" charset="-128"/>
              </a:rPr>
              <a:t>B</a:t>
            </a:r>
            <a:r>
              <a:rPr lang="en-US" sz="2800" i="1" baseline="-25000" smtClean="0">
                <a:ea typeface="ＭＳ Ｐゴシック" pitchFamily="-109" charset="-128"/>
                <a:cs typeface="ＭＳ Ｐゴシック" pitchFamily="-109" charset="-128"/>
              </a:rPr>
              <a:t>R</a:t>
            </a:r>
            <a:r>
              <a:rPr lang="en-US" sz="2800" smtClean="0">
                <a:ea typeface="ＭＳ Ｐゴシック" pitchFamily="-109" charset="-128"/>
                <a:cs typeface="ＭＳ Ｐゴシック" pitchFamily="-109" charset="-128"/>
              </a:rPr>
              <a:t> at 100G, 500G.</a:t>
            </a:r>
          </a:p>
        </p:txBody>
      </p:sp>
      <p:pic>
        <p:nvPicPr>
          <p:cNvPr id="43012" name="Picture 3"/>
          <p:cNvPicPr>
            <a:picLocks noChangeAspect="1"/>
          </p:cNvPicPr>
          <p:nvPr/>
        </p:nvPicPr>
        <p:blipFill>
          <a:blip r:embed="rId2"/>
          <a:srcRect/>
          <a:stretch>
            <a:fillRect/>
          </a:stretch>
        </p:blipFill>
        <p:spPr bwMode="auto">
          <a:xfrm>
            <a:off x="228600" y="1376363"/>
            <a:ext cx="8686800" cy="40338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itle 1"/>
          <p:cNvSpPr>
            <a:spLocks noGrp="1"/>
          </p:cNvSpPr>
          <p:nvPr>
            <p:ph type="title"/>
          </p:nvPr>
        </p:nvSpPr>
        <p:spPr>
          <a:xfrm>
            <a:off x="152400" y="0"/>
            <a:ext cx="8991600" cy="1143000"/>
          </a:xfrm>
        </p:spPr>
        <p:txBody>
          <a:bodyPr/>
          <a:lstStyle/>
          <a:p>
            <a:pPr algn="l"/>
            <a:r>
              <a:rPr lang="en-US" sz="3200" smtClean="0">
                <a:ea typeface="ＭＳ Ｐゴシック" charset="-128"/>
                <a:cs typeface="ＭＳ Ｐゴシック" charset="-128"/>
              </a:rPr>
              <a:t>Physically, why is the proxy Poynting flux,  </a:t>
            </a:r>
            <a:r>
              <a:rPr lang="en-US" sz="3200" smtClean="0">
                <a:ea typeface="Arial" charset="0"/>
                <a:cs typeface="Arial" charset="0"/>
              </a:rPr>
              <a:t>S</a:t>
            </a:r>
            <a:r>
              <a:rPr lang="en-US" sz="3200" baseline="-25000" smtClean="0">
                <a:ea typeface="Arial" charset="0"/>
                <a:cs typeface="Arial" charset="0"/>
              </a:rPr>
              <a:t>R</a:t>
            </a:r>
            <a:r>
              <a:rPr lang="en-US" sz="3200" smtClean="0">
                <a:ea typeface="Arial" charset="0"/>
                <a:cs typeface="Arial" charset="0"/>
              </a:rPr>
              <a:t> = </a:t>
            </a:r>
            <a:r>
              <a:rPr lang="en-US" sz="3200" smtClean="0">
                <a:ea typeface="Arial" charset="0"/>
                <a:cs typeface="Arial" charset="0"/>
                <a:sym typeface="Symbol" charset="2"/>
              </a:rPr>
              <a:t>Σ </a:t>
            </a:r>
            <a:r>
              <a:rPr lang="en-US" sz="3200" i="1" smtClean="0">
                <a:ea typeface="Arial" charset="0"/>
                <a:cs typeface="Arial" charset="0"/>
                <a:sym typeface="Symbol" charset="2"/>
              </a:rPr>
              <a:t>u</a:t>
            </a:r>
            <a:r>
              <a:rPr lang="en-US" sz="3200" i="1" smtClean="0">
                <a:ea typeface="ＭＳ Ｐゴシック" charset="-128"/>
                <a:cs typeface="ＭＳ Ｐゴシック" charset="-128"/>
              </a:rPr>
              <a:t>B</a:t>
            </a:r>
            <a:r>
              <a:rPr lang="en-US" sz="3200" i="1" baseline="-25000" smtClean="0">
                <a:ea typeface="ＭＳ Ｐゴシック" charset="-128"/>
                <a:cs typeface="ＭＳ Ｐゴシック" charset="-128"/>
              </a:rPr>
              <a:t>R</a:t>
            </a:r>
            <a:r>
              <a:rPr lang="en-US" sz="3200" baseline="30000" smtClean="0">
                <a:ea typeface="Arial" charset="0"/>
                <a:cs typeface="Arial" charset="0"/>
                <a:sym typeface="Symbol" charset="2"/>
              </a:rPr>
              <a:t>2</a:t>
            </a:r>
            <a:r>
              <a:rPr lang="en-US" sz="3200" smtClean="0">
                <a:ea typeface="Arial" charset="0"/>
                <a:cs typeface="Arial" charset="0"/>
                <a:sym typeface="Symbol" charset="2"/>
              </a:rPr>
              <a:t>,</a:t>
            </a:r>
            <a:r>
              <a:rPr lang="en-US" sz="3200" smtClean="0">
                <a:ea typeface="ＭＳ Ｐゴシック" charset="-128"/>
                <a:cs typeface="ＭＳ Ｐゴシック" charset="-128"/>
              </a:rPr>
              <a:t> associated with flaring? </a:t>
            </a:r>
            <a:r>
              <a:rPr lang="en-US" sz="3200" smtClean="0">
                <a:ea typeface="Arial" charset="0"/>
                <a:cs typeface="Arial" charset="0"/>
                <a:sym typeface="Symbol" charset="2"/>
              </a:rPr>
              <a:t> </a:t>
            </a:r>
            <a:r>
              <a:rPr lang="en-US" sz="3200" smtClean="0">
                <a:ea typeface="ＭＳ Ｐゴシック" charset="-128"/>
                <a:cs typeface="ＭＳ Ｐゴシック" charset="-128"/>
              </a:rPr>
              <a:t>   Open questions:</a:t>
            </a:r>
          </a:p>
        </p:txBody>
      </p:sp>
      <p:sp>
        <p:nvSpPr>
          <p:cNvPr id="59395" name="Content Placeholder 2"/>
          <p:cNvSpPr>
            <a:spLocks noGrp="1"/>
          </p:cNvSpPr>
          <p:nvPr>
            <p:ph idx="1"/>
          </p:nvPr>
        </p:nvSpPr>
        <p:spPr>
          <a:xfrm>
            <a:off x="152400" y="1219200"/>
            <a:ext cx="8686800" cy="5257800"/>
          </a:xfrm>
        </p:spPr>
        <p:txBody>
          <a:bodyPr/>
          <a:lstStyle/>
          <a:p>
            <a:r>
              <a:rPr lang="en-US" sz="2800" dirty="0" smtClean="0">
                <a:solidFill>
                  <a:srgbClr val="0000FF"/>
                </a:solidFill>
                <a:ea typeface="Arial" charset="0"/>
                <a:cs typeface="Arial" charset="0"/>
                <a:sym typeface="Symbol" charset="2"/>
              </a:rPr>
              <a:t>Why should </a:t>
            </a:r>
            <a:r>
              <a:rPr lang="en-US" sz="2800" i="1" dirty="0" err="1" smtClean="0">
                <a:solidFill>
                  <a:srgbClr val="0000FF"/>
                </a:solidFill>
                <a:ea typeface="Arial" charset="0"/>
                <a:cs typeface="Arial" charset="0"/>
                <a:sym typeface="Symbol" charset="2"/>
              </a:rPr>
              <a:t>u</a:t>
            </a:r>
            <a:r>
              <a:rPr lang="en-US" sz="2800" dirty="0" smtClean="0">
                <a:solidFill>
                  <a:srgbClr val="0000FF"/>
                </a:solidFill>
                <a:ea typeface="Arial" charset="0"/>
                <a:cs typeface="Arial" charset="0"/>
                <a:sym typeface="Symbol" charset="2"/>
              </a:rPr>
              <a:t> </a:t>
            </a:r>
            <a:r>
              <a:rPr lang="en-US" sz="2800" i="1" dirty="0" smtClean="0">
                <a:solidFill>
                  <a:srgbClr val="0000FF"/>
                </a:solidFill>
                <a:ea typeface="ＭＳ Ｐゴシック" charset="-128"/>
                <a:cs typeface="ＭＳ Ｐゴシック" charset="-128"/>
              </a:rPr>
              <a:t>B</a:t>
            </a:r>
            <a:r>
              <a:rPr lang="en-US" sz="2800" i="1" baseline="-25000" dirty="0" smtClean="0">
                <a:solidFill>
                  <a:srgbClr val="0000FF"/>
                </a:solidFill>
                <a:ea typeface="ＭＳ Ｐゴシック" charset="-128"/>
                <a:cs typeface="ＭＳ Ｐゴシック" charset="-128"/>
              </a:rPr>
              <a:t>R</a:t>
            </a:r>
            <a:r>
              <a:rPr lang="en-US" sz="2800" baseline="30000" dirty="0" smtClean="0">
                <a:solidFill>
                  <a:srgbClr val="0000FF"/>
                </a:solidFill>
                <a:ea typeface="Arial" charset="0"/>
                <a:cs typeface="Arial" charset="0"/>
                <a:sym typeface="Symbol" charset="2"/>
              </a:rPr>
              <a:t>2</a:t>
            </a:r>
            <a:r>
              <a:rPr lang="en-US" sz="2800" dirty="0" smtClean="0">
                <a:solidFill>
                  <a:srgbClr val="0000FF"/>
                </a:solidFill>
                <a:ea typeface="Arial" charset="0"/>
                <a:cs typeface="Arial" charset="0"/>
                <a:sym typeface="Symbol" charset="2"/>
              </a:rPr>
              <a:t> – part of the </a:t>
            </a:r>
            <a:r>
              <a:rPr lang="en-US" sz="2800" u="sng" dirty="0" smtClean="0">
                <a:solidFill>
                  <a:srgbClr val="0000FF"/>
                </a:solidFill>
                <a:ea typeface="Arial" charset="0"/>
                <a:cs typeface="Arial" charset="0"/>
                <a:sym typeface="Symbol" charset="2"/>
              </a:rPr>
              <a:t>horizontal</a:t>
            </a:r>
            <a:r>
              <a:rPr lang="en-US" sz="2800" dirty="0" smtClean="0">
                <a:solidFill>
                  <a:srgbClr val="0000FF"/>
                </a:solidFill>
                <a:ea typeface="Arial" charset="0"/>
                <a:cs typeface="Arial" charset="0"/>
                <a:sym typeface="Symbol" charset="2"/>
              </a:rPr>
              <a:t> </a:t>
            </a:r>
            <a:r>
              <a:rPr lang="en-US" sz="2800" dirty="0" err="1" smtClean="0">
                <a:solidFill>
                  <a:srgbClr val="0000FF"/>
                </a:solidFill>
                <a:ea typeface="Arial" charset="0"/>
                <a:cs typeface="Arial" charset="0"/>
                <a:sym typeface="Symbol" charset="2"/>
              </a:rPr>
              <a:t>Poynting</a:t>
            </a:r>
            <a:r>
              <a:rPr lang="en-US" sz="2800" dirty="0" smtClean="0">
                <a:solidFill>
                  <a:srgbClr val="0000FF"/>
                </a:solidFill>
                <a:ea typeface="Arial" charset="0"/>
                <a:cs typeface="Arial" charset="0"/>
                <a:sym typeface="Symbol" charset="2"/>
              </a:rPr>
              <a:t> flux from </a:t>
            </a:r>
            <a:r>
              <a:rPr lang="en-US" sz="2800" b="1" dirty="0" smtClean="0">
                <a:solidFill>
                  <a:srgbClr val="0000FF"/>
                </a:solidFill>
                <a:ea typeface="Arial" charset="0"/>
                <a:cs typeface="Arial" charset="0"/>
                <a:sym typeface="Symbol" charset="2"/>
              </a:rPr>
              <a:t>E</a:t>
            </a:r>
            <a:r>
              <a:rPr lang="en-US" sz="2800" baseline="-25000" dirty="0" smtClean="0">
                <a:solidFill>
                  <a:srgbClr val="0000FF"/>
                </a:solidFill>
                <a:ea typeface="Arial" charset="0"/>
                <a:cs typeface="Arial" charset="0"/>
                <a:sym typeface="Symbol" charset="2"/>
              </a:rPr>
              <a:t>h</a:t>
            </a:r>
            <a:r>
              <a:rPr lang="en-US" sz="2800" dirty="0" smtClean="0">
                <a:solidFill>
                  <a:srgbClr val="0000FF"/>
                </a:solidFill>
                <a:ea typeface="Arial" charset="0"/>
                <a:cs typeface="Arial" charset="0"/>
                <a:sym typeface="Symbol" charset="2"/>
              </a:rPr>
              <a:t> </a:t>
            </a:r>
            <a:r>
              <a:rPr lang="en-US" sz="2800" dirty="0" err="1" smtClean="0">
                <a:solidFill>
                  <a:srgbClr val="0000FF"/>
                </a:solidFill>
                <a:ea typeface="Arial" charset="0"/>
                <a:cs typeface="Arial" charset="0"/>
                <a:sym typeface="Symbol" charset="2"/>
              </a:rPr>
              <a:t>x</a:t>
            </a:r>
            <a:r>
              <a:rPr lang="en-US" sz="2800" dirty="0" smtClean="0">
                <a:solidFill>
                  <a:srgbClr val="0000FF"/>
                </a:solidFill>
                <a:ea typeface="Arial" charset="0"/>
                <a:cs typeface="Arial" charset="0"/>
                <a:sym typeface="Symbol" charset="2"/>
              </a:rPr>
              <a:t> </a:t>
            </a:r>
            <a:r>
              <a:rPr lang="en-US" sz="2800" b="1" dirty="0" smtClean="0">
                <a:solidFill>
                  <a:srgbClr val="0000FF"/>
                </a:solidFill>
                <a:ea typeface="Arial" charset="0"/>
                <a:cs typeface="Arial" charset="0"/>
                <a:sym typeface="Symbol" charset="2"/>
              </a:rPr>
              <a:t>B</a:t>
            </a:r>
            <a:r>
              <a:rPr lang="en-US" sz="2800" baseline="-25000" dirty="0" smtClean="0">
                <a:solidFill>
                  <a:srgbClr val="0000FF"/>
                </a:solidFill>
                <a:ea typeface="Arial" charset="0"/>
                <a:cs typeface="Arial" charset="0"/>
                <a:sym typeface="Symbol" charset="2"/>
              </a:rPr>
              <a:t>r</a:t>
            </a:r>
            <a:r>
              <a:rPr lang="en-US" sz="2800" dirty="0" smtClean="0">
                <a:solidFill>
                  <a:srgbClr val="0000FF"/>
                </a:solidFill>
                <a:ea typeface="Arial" charset="0"/>
                <a:cs typeface="Arial" charset="0"/>
                <a:sym typeface="Symbol" charset="2"/>
              </a:rPr>
              <a:t> – matter for flaring?</a:t>
            </a:r>
          </a:p>
          <a:p>
            <a:pPr>
              <a:buFont typeface="Arial" charset="0"/>
              <a:buNone/>
            </a:pPr>
            <a:r>
              <a:rPr lang="en-US" sz="2800" dirty="0" smtClean="0">
                <a:solidFill>
                  <a:srgbClr val="FF0000"/>
                </a:solidFill>
                <a:ea typeface="Arial" charset="0"/>
                <a:cs typeface="Arial" charset="0"/>
                <a:sym typeface="Symbol" charset="2"/>
              </a:rPr>
              <a:t> </a:t>
            </a:r>
          </a:p>
          <a:p>
            <a:pPr lvl="1"/>
            <a:r>
              <a:rPr lang="en-US" sz="2400" dirty="0" smtClean="0">
                <a:ea typeface="Arial" charset="0"/>
                <a:cs typeface="Arial" charset="0"/>
                <a:sym typeface="Symbol" charset="2"/>
              </a:rPr>
              <a:t>The </a:t>
            </a:r>
            <a:r>
              <a:rPr lang="en-US" sz="2400" b="1" u="sng" dirty="0" smtClean="0">
                <a:ea typeface="Arial" charset="0"/>
                <a:cs typeface="Arial" charset="0"/>
                <a:sym typeface="Symbol" charset="2"/>
              </a:rPr>
              <a:t>vertical</a:t>
            </a:r>
            <a:r>
              <a:rPr lang="en-US" sz="2400" dirty="0" smtClean="0">
                <a:ea typeface="Arial" charset="0"/>
                <a:cs typeface="Arial" charset="0"/>
                <a:sym typeface="Symbol" charset="2"/>
              </a:rPr>
              <a:t> </a:t>
            </a:r>
            <a:r>
              <a:rPr lang="en-US" sz="2400" dirty="0" err="1" smtClean="0">
                <a:ea typeface="Arial" charset="0"/>
                <a:cs typeface="Arial" charset="0"/>
                <a:sym typeface="Symbol" charset="2"/>
              </a:rPr>
              <a:t>Poynting</a:t>
            </a:r>
            <a:r>
              <a:rPr lang="en-US" sz="2400" dirty="0" smtClean="0">
                <a:ea typeface="Arial" charset="0"/>
                <a:cs typeface="Arial" charset="0"/>
                <a:sym typeface="Symbol" charset="2"/>
              </a:rPr>
              <a:t> flux, due to </a:t>
            </a:r>
            <a:r>
              <a:rPr lang="en-US" sz="2400" b="1" dirty="0" smtClean="0">
                <a:ea typeface="Arial" charset="0"/>
                <a:cs typeface="Arial" charset="0"/>
                <a:sym typeface="Symbol" charset="2"/>
              </a:rPr>
              <a:t>E</a:t>
            </a:r>
            <a:r>
              <a:rPr lang="en-US" sz="2400" baseline="-25000" dirty="0" smtClean="0">
                <a:ea typeface="Arial" charset="0"/>
                <a:cs typeface="Arial" charset="0"/>
                <a:sym typeface="Symbol" charset="2"/>
              </a:rPr>
              <a:t>h</a:t>
            </a:r>
            <a:r>
              <a:rPr lang="en-US" sz="2400" dirty="0" smtClean="0">
                <a:ea typeface="Arial" charset="0"/>
                <a:cs typeface="Arial" charset="0"/>
                <a:sym typeface="Symbol" charset="2"/>
              </a:rPr>
              <a:t> </a:t>
            </a:r>
            <a:r>
              <a:rPr lang="en-US" sz="2400" dirty="0" err="1" smtClean="0">
                <a:ea typeface="Arial" charset="0"/>
                <a:cs typeface="Arial" charset="0"/>
                <a:sym typeface="Symbol" charset="2"/>
              </a:rPr>
              <a:t>x</a:t>
            </a:r>
            <a:r>
              <a:rPr lang="en-US" sz="2400" dirty="0" smtClean="0">
                <a:ea typeface="Arial" charset="0"/>
                <a:cs typeface="Arial" charset="0"/>
                <a:sym typeface="Symbol" charset="2"/>
              </a:rPr>
              <a:t> </a:t>
            </a:r>
            <a:r>
              <a:rPr lang="en-US" sz="2400" b="1" dirty="0" err="1" smtClean="0">
                <a:ea typeface="Arial" charset="0"/>
                <a:cs typeface="Arial" charset="0"/>
                <a:sym typeface="Symbol" charset="2"/>
              </a:rPr>
              <a:t>B</a:t>
            </a:r>
            <a:r>
              <a:rPr lang="en-US" sz="2400" baseline="-25000" dirty="0" err="1" smtClean="0">
                <a:ea typeface="Arial" charset="0"/>
                <a:cs typeface="Arial" charset="0"/>
                <a:sym typeface="Symbol" charset="2"/>
              </a:rPr>
              <a:t>h</a:t>
            </a:r>
            <a:r>
              <a:rPr lang="en-US" sz="2400" dirty="0" smtClean="0">
                <a:ea typeface="Arial" charset="0"/>
                <a:cs typeface="Arial" charset="0"/>
                <a:sym typeface="Symbol" charset="2"/>
              </a:rPr>
              <a:t>, is presumably primarily responsible for injecting energy into the corona. </a:t>
            </a:r>
          </a:p>
          <a:p>
            <a:pPr lvl="1"/>
            <a:endParaRPr lang="en-US" sz="2400" dirty="0" smtClean="0">
              <a:ea typeface="Arial" charset="0"/>
              <a:cs typeface="Arial" charset="0"/>
              <a:sym typeface="Symbol" charset="2"/>
            </a:endParaRPr>
          </a:p>
          <a:p>
            <a:pPr lvl="1"/>
            <a:r>
              <a:rPr lang="en-US" sz="2400" dirty="0" smtClean="0">
                <a:ea typeface="Arial" charset="0"/>
                <a:cs typeface="Arial" charset="0"/>
                <a:sym typeface="Symbol" charset="2"/>
              </a:rPr>
              <a:t>Another component of the horizontal </a:t>
            </a:r>
            <a:r>
              <a:rPr lang="en-US" sz="2400" dirty="0" err="1" smtClean="0">
                <a:ea typeface="Arial" charset="0"/>
                <a:cs typeface="Arial" charset="0"/>
                <a:sym typeface="Symbol" charset="2"/>
              </a:rPr>
              <a:t>Poynting</a:t>
            </a:r>
            <a:r>
              <a:rPr lang="en-US" sz="2400" dirty="0" smtClean="0">
                <a:ea typeface="Arial" charset="0"/>
                <a:cs typeface="Arial" charset="0"/>
                <a:sym typeface="Symbol" charset="2"/>
              </a:rPr>
              <a:t> flux, from </a:t>
            </a:r>
          </a:p>
          <a:p>
            <a:pPr lvl="1">
              <a:buFont typeface="Arial" charset="0"/>
              <a:buNone/>
            </a:pPr>
            <a:r>
              <a:rPr lang="en-US" sz="2400" b="1" dirty="0" smtClean="0">
                <a:ea typeface="Arial" charset="0"/>
                <a:cs typeface="Arial" charset="0"/>
                <a:sym typeface="Symbol" charset="2"/>
              </a:rPr>
              <a:t>	</a:t>
            </a:r>
            <a:r>
              <a:rPr lang="en-US" sz="2400" b="1" dirty="0" err="1" smtClean="0">
                <a:ea typeface="Arial" charset="0"/>
                <a:cs typeface="Arial" charset="0"/>
                <a:sym typeface="Symbol" charset="2"/>
              </a:rPr>
              <a:t>E</a:t>
            </a:r>
            <a:r>
              <a:rPr lang="en-US" sz="2400" baseline="-25000" dirty="0" err="1" smtClean="0">
                <a:ea typeface="Arial" charset="0"/>
                <a:cs typeface="Arial" charset="0"/>
                <a:sym typeface="Symbol" charset="2"/>
              </a:rPr>
              <a:t>r</a:t>
            </a:r>
            <a:r>
              <a:rPr lang="en-US" sz="2400" dirty="0" smtClean="0">
                <a:ea typeface="Arial" charset="0"/>
                <a:cs typeface="Arial" charset="0"/>
                <a:sym typeface="Symbol" charset="2"/>
              </a:rPr>
              <a:t> </a:t>
            </a:r>
            <a:r>
              <a:rPr lang="en-US" sz="2400" dirty="0" err="1" smtClean="0">
                <a:ea typeface="Arial" charset="0"/>
                <a:cs typeface="Arial" charset="0"/>
                <a:sym typeface="Symbol" charset="2"/>
              </a:rPr>
              <a:t>x</a:t>
            </a:r>
            <a:r>
              <a:rPr lang="en-US" sz="2400" dirty="0" smtClean="0">
                <a:ea typeface="Arial" charset="0"/>
                <a:cs typeface="Arial" charset="0"/>
                <a:sym typeface="Symbol" charset="2"/>
              </a:rPr>
              <a:t> </a:t>
            </a:r>
            <a:r>
              <a:rPr lang="en-US" sz="2400" b="1" dirty="0" err="1" smtClean="0">
                <a:ea typeface="Arial" charset="0"/>
                <a:cs typeface="Arial" charset="0"/>
                <a:sym typeface="Symbol" charset="2"/>
              </a:rPr>
              <a:t>B</a:t>
            </a:r>
            <a:r>
              <a:rPr lang="en-US" sz="2400" baseline="-25000" dirty="0" err="1" smtClean="0">
                <a:ea typeface="Arial" charset="0"/>
                <a:cs typeface="Arial" charset="0"/>
                <a:sym typeface="Symbol" charset="2"/>
              </a:rPr>
              <a:t>h</a:t>
            </a:r>
            <a:r>
              <a:rPr lang="en-US" sz="2400" dirty="0" smtClean="0">
                <a:ea typeface="Arial" charset="0"/>
                <a:cs typeface="Arial" charset="0"/>
                <a:sym typeface="Symbol" charset="2"/>
              </a:rPr>
              <a:t>, was neglected in our analysis.  Is it also significant?</a:t>
            </a:r>
            <a:endParaRPr lang="en-US" sz="2400" dirty="0" smtClean="0">
              <a:solidFill>
                <a:srgbClr val="0000FF"/>
              </a:solidFill>
              <a:ea typeface="Arial" charset="0"/>
              <a:cs typeface="Arial" charset="0"/>
              <a:sym typeface="Symbol" charset="2"/>
            </a:endParaRPr>
          </a:p>
          <a:p>
            <a:pPr lvl="1"/>
            <a:endParaRPr lang="en-US" sz="2400" dirty="0" smtClean="0">
              <a:solidFill>
                <a:srgbClr val="FF0000"/>
              </a:solidFill>
              <a:ea typeface="Arial" charset="0"/>
              <a:cs typeface="Arial" charset="0"/>
              <a:sym typeface="Symbol" charset="2"/>
            </a:endParaRPr>
          </a:p>
          <a:p>
            <a:r>
              <a:rPr lang="en-US" sz="2800" dirty="0" smtClean="0">
                <a:solidFill>
                  <a:srgbClr val="0000FF"/>
                </a:solidFill>
                <a:ea typeface="Arial" charset="0"/>
                <a:cs typeface="Arial" charset="0"/>
                <a:sym typeface="Symbol" charset="2"/>
              </a:rPr>
              <a:t>With </a:t>
            </a:r>
            <a:r>
              <a:rPr lang="en-US" sz="2800" b="1" dirty="0" err="1" smtClean="0">
                <a:solidFill>
                  <a:srgbClr val="0000FF"/>
                </a:solidFill>
                <a:ea typeface="Arial" charset="0"/>
                <a:cs typeface="Arial" charset="0"/>
                <a:sym typeface="Symbol" charset="2"/>
              </a:rPr>
              <a:t>B</a:t>
            </a:r>
            <a:r>
              <a:rPr lang="en-US" sz="2800" baseline="-25000" dirty="0" err="1" smtClean="0">
                <a:solidFill>
                  <a:srgbClr val="0000FF"/>
                </a:solidFill>
                <a:ea typeface="Arial" charset="0"/>
                <a:cs typeface="Arial" charset="0"/>
                <a:sym typeface="Symbol" charset="2"/>
              </a:rPr>
              <a:t>h</a:t>
            </a:r>
            <a:r>
              <a:rPr lang="en-US" sz="2800" dirty="0" smtClean="0">
                <a:solidFill>
                  <a:srgbClr val="0000FF"/>
                </a:solidFill>
                <a:ea typeface="Arial" charset="0"/>
                <a:cs typeface="Arial" charset="0"/>
                <a:sym typeface="Symbol" charset="2"/>
              </a:rPr>
              <a:t> available from HMI and SOLIS vector magnetograms, these questions can be addressed!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0"/>
            <a:ext cx="9144000" cy="1143000"/>
          </a:xfrm>
        </p:spPr>
        <p:txBody>
          <a:bodyPr/>
          <a:lstStyle/>
          <a:p>
            <a:pPr algn="l"/>
            <a:r>
              <a:rPr lang="en-US" sz="3200" dirty="0" smtClean="0"/>
              <a:t>Long before physics could explain it, a solar-terrestrial connection related to sunspots was identified.</a:t>
            </a:r>
          </a:p>
        </p:txBody>
      </p:sp>
      <p:sp>
        <p:nvSpPr>
          <p:cNvPr id="23555" name="Content Placeholder 2"/>
          <p:cNvSpPr>
            <a:spLocks noGrp="1"/>
          </p:cNvSpPr>
          <p:nvPr>
            <p:ph idx="1"/>
          </p:nvPr>
        </p:nvSpPr>
        <p:spPr>
          <a:xfrm>
            <a:off x="0" y="1295400"/>
            <a:ext cx="8839200" cy="1466850"/>
          </a:xfrm>
        </p:spPr>
        <p:txBody>
          <a:bodyPr/>
          <a:lstStyle/>
          <a:p>
            <a:r>
              <a:rPr lang="en-US" sz="2400" dirty="0" smtClean="0">
                <a:solidFill>
                  <a:srgbClr val="000000"/>
                </a:solidFill>
              </a:rPr>
              <a:t>In 1852, Sabine, Wolf, Gautier, and Lamont independently recognized that Schwabe’s sunspot cycles coincided with cycles of geomagnetic variability.</a:t>
            </a:r>
          </a:p>
          <a:p>
            <a:endParaRPr lang="en-US" sz="2800" dirty="0" smtClean="0">
              <a:solidFill>
                <a:srgbClr val="000000"/>
              </a:solidFill>
            </a:endParaRPr>
          </a:p>
          <a:p>
            <a:pPr>
              <a:buFont typeface="Arial" charset="0"/>
              <a:buNone/>
            </a:pPr>
            <a:endParaRPr lang="en-US" dirty="0" smtClean="0"/>
          </a:p>
        </p:txBody>
      </p:sp>
      <p:pic>
        <p:nvPicPr>
          <p:cNvPr id="23556" name="Picture 3" descr="carrington_flare.jpg"/>
          <p:cNvPicPr>
            <a:picLocks noChangeAspect="1"/>
          </p:cNvPicPr>
          <p:nvPr/>
        </p:nvPicPr>
        <p:blipFill>
          <a:blip r:embed="rId2"/>
          <a:srcRect/>
          <a:stretch>
            <a:fillRect/>
          </a:stretch>
        </p:blipFill>
        <p:spPr bwMode="auto">
          <a:xfrm>
            <a:off x="3662363" y="2514600"/>
            <a:ext cx="5099050" cy="3327400"/>
          </a:xfrm>
          <a:prstGeom prst="rect">
            <a:avLst/>
          </a:prstGeom>
          <a:noFill/>
          <a:ln w="9525">
            <a:noFill/>
            <a:miter lim="800000"/>
            <a:headEnd/>
            <a:tailEnd/>
          </a:ln>
        </p:spPr>
      </p:pic>
      <p:sp>
        <p:nvSpPr>
          <p:cNvPr id="23557" name="Content Placeholder 2"/>
          <p:cNvSpPr txBox="1">
            <a:spLocks/>
          </p:cNvSpPr>
          <p:nvPr/>
        </p:nvSpPr>
        <p:spPr bwMode="auto">
          <a:xfrm>
            <a:off x="152400" y="2895600"/>
            <a:ext cx="3429000" cy="5029200"/>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charset="0"/>
              <a:buChar char="•"/>
            </a:pPr>
            <a:r>
              <a:rPr lang="en-US" sz="2400" dirty="0">
                <a:solidFill>
                  <a:srgbClr val="000000"/>
                </a:solidFill>
                <a:latin typeface="Calibri" charset="0"/>
              </a:rPr>
              <a:t>In 1859, shortly after Carrington made the first recorded observation of a solar flare (right), terrestrial magnetic variations and low-latitude aurorae were noted. </a:t>
            </a:r>
          </a:p>
          <a:p>
            <a:pPr marL="342900" indent="-342900" eaLnBrk="0" hangingPunct="0">
              <a:spcBef>
                <a:spcPct val="20000"/>
              </a:spcBef>
              <a:buFont typeface="Arial" charset="0"/>
              <a:buChar char="•"/>
            </a:pPr>
            <a:endParaRPr lang="en-US" sz="2800" dirty="0">
              <a:solidFill>
                <a:srgbClr val="000000"/>
              </a:solidFill>
              <a:latin typeface="Calibri" charset="0"/>
            </a:endParaRPr>
          </a:p>
          <a:p>
            <a:pPr marL="342900" indent="-342900" eaLnBrk="0" hangingPunct="0">
              <a:spcBef>
                <a:spcPct val="20000"/>
              </a:spcBef>
              <a:buFont typeface="Arial" charset="0"/>
              <a:buNone/>
            </a:pPr>
            <a:endParaRPr lang="en-US" sz="3200" dirty="0">
              <a:latin typeface="Calibri" charset="0"/>
            </a:endParaRPr>
          </a:p>
        </p:txBody>
      </p:sp>
      <p:sp>
        <p:nvSpPr>
          <p:cNvPr id="23558" name="TextBox 7"/>
          <p:cNvSpPr txBox="1">
            <a:spLocks noChangeArrowheads="1"/>
          </p:cNvSpPr>
          <p:nvPr/>
        </p:nvSpPr>
        <p:spPr bwMode="auto">
          <a:xfrm rot="-5400000">
            <a:off x="7073106" y="4128294"/>
            <a:ext cx="3597275" cy="369888"/>
          </a:xfrm>
          <a:prstGeom prst="rect">
            <a:avLst/>
          </a:prstGeom>
          <a:noFill/>
          <a:ln w="9525">
            <a:noFill/>
            <a:miter lim="800000"/>
            <a:headEnd/>
            <a:tailEnd/>
          </a:ln>
        </p:spPr>
        <p:txBody>
          <a:bodyPr wrap="none">
            <a:prstTxWarp prst="textNoShape">
              <a:avLst/>
            </a:prstTxWarp>
            <a:spAutoFit/>
          </a:bodyPr>
          <a:lstStyle/>
          <a:p>
            <a:r>
              <a:rPr lang="en-US" dirty="0">
                <a:solidFill>
                  <a:srgbClr val="0000FF"/>
                </a:solidFill>
                <a:latin typeface="Calibri" charset="0"/>
              </a:rPr>
              <a:t>Carrington, MNRAS </a:t>
            </a:r>
            <a:r>
              <a:rPr lang="en-US" b="1" dirty="0">
                <a:solidFill>
                  <a:srgbClr val="0000FF"/>
                </a:solidFill>
                <a:latin typeface="Calibri" charset="0"/>
              </a:rPr>
              <a:t>20</a:t>
            </a:r>
            <a:r>
              <a:rPr lang="en-US" dirty="0">
                <a:solidFill>
                  <a:srgbClr val="0000FF"/>
                </a:solidFill>
                <a:latin typeface="Calibri" charset="0"/>
              </a:rPr>
              <a:t> 13 (1859)</a:t>
            </a:r>
          </a:p>
        </p:txBody>
      </p:sp>
      <p:sp>
        <p:nvSpPr>
          <p:cNvPr id="23559" name="Content Placeholder 2"/>
          <p:cNvSpPr txBox="1">
            <a:spLocks/>
          </p:cNvSpPr>
          <p:nvPr/>
        </p:nvSpPr>
        <p:spPr bwMode="auto">
          <a:xfrm>
            <a:off x="4038600" y="6065838"/>
            <a:ext cx="4648200" cy="792162"/>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buFont typeface="Arial" charset="0"/>
              <a:buNone/>
            </a:pPr>
            <a:r>
              <a:rPr lang="en-US" sz="2400" dirty="0">
                <a:latin typeface="Calibri" charset="0"/>
              </a:rPr>
              <a:t>	</a:t>
            </a:r>
            <a:r>
              <a:rPr lang="en-US" sz="2400" dirty="0">
                <a:solidFill>
                  <a:srgbClr val="FF0000"/>
                </a:solidFill>
                <a:latin typeface="Calibri" charset="0"/>
              </a:rPr>
              <a:t>Note two pairs of bright features, A &amp; B (“ribbons”) and C &amp; D.</a:t>
            </a:r>
            <a:endParaRPr lang="en-US" sz="2400" dirty="0">
              <a:solidFill>
                <a:srgbClr val="0000FF"/>
              </a:solidFill>
              <a:latin typeface="Calibri" charset="0"/>
            </a:endParaRPr>
          </a:p>
        </p:txBody>
      </p:sp>
      <p:pic>
        <p:nvPicPr>
          <p:cNvPr id="23560" name="Picture 6" descr="earth.gif"/>
          <p:cNvPicPr>
            <a:picLocks noChangeAspect="1"/>
          </p:cNvPicPr>
          <p:nvPr/>
        </p:nvPicPr>
        <p:blipFill>
          <a:blip r:embed="rId3"/>
          <a:srcRect/>
          <a:stretch>
            <a:fillRect/>
          </a:stretch>
        </p:blipFill>
        <p:spPr bwMode="auto">
          <a:xfrm flipH="1" flipV="1">
            <a:off x="5562600" y="5313363"/>
            <a:ext cx="53975" cy="55562"/>
          </a:xfrm>
          <a:prstGeom prst="rect">
            <a:avLst/>
          </a:prstGeom>
          <a:noFill/>
          <a:ln w="9525">
            <a:noFill/>
            <a:miter lim="800000"/>
            <a:headEnd/>
            <a:tailEnd/>
          </a:ln>
        </p:spPr>
      </p:pic>
      <p:pic>
        <p:nvPicPr>
          <p:cNvPr id="23561" name="Picture 6" descr="earth.gif"/>
          <p:cNvPicPr>
            <a:picLocks noChangeAspect="1"/>
          </p:cNvPicPr>
          <p:nvPr/>
        </p:nvPicPr>
        <p:blipFill>
          <a:blip r:embed="rId3"/>
          <a:srcRect/>
          <a:stretch>
            <a:fillRect/>
          </a:stretch>
        </p:blipFill>
        <p:spPr bwMode="auto">
          <a:xfrm flipH="1" flipV="1">
            <a:off x="8077200" y="5584825"/>
            <a:ext cx="188913" cy="193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itle 1"/>
          <p:cNvSpPr>
            <a:spLocks noGrp="1"/>
          </p:cNvSpPr>
          <p:nvPr>
            <p:ph type="title"/>
          </p:nvPr>
        </p:nvSpPr>
        <p:spPr>
          <a:xfrm>
            <a:off x="152400" y="0"/>
            <a:ext cx="8991600" cy="1143000"/>
          </a:xfrm>
        </p:spPr>
        <p:txBody>
          <a:bodyPr/>
          <a:lstStyle/>
          <a:p>
            <a:pPr algn="l"/>
            <a:r>
              <a:rPr lang="en-US" sz="3200" smtClean="0">
                <a:ea typeface="ＭＳ Ｐゴシック" charset="-128"/>
                <a:cs typeface="ＭＳ Ｐゴシック" charset="-128"/>
              </a:rPr>
              <a:t>Physically, why is the proxy Poynting flux,  </a:t>
            </a:r>
            <a:r>
              <a:rPr lang="en-US" sz="3200" smtClean="0">
                <a:ea typeface="Arial" charset="0"/>
                <a:cs typeface="Arial" charset="0"/>
              </a:rPr>
              <a:t>S</a:t>
            </a:r>
            <a:r>
              <a:rPr lang="en-US" sz="3200" baseline="-25000" smtClean="0">
                <a:ea typeface="Arial" charset="0"/>
                <a:cs typeface="Arial" charset="0"/>
              </a:rPr>
              <a:t>R</a:t>
            </a:r>
            <a:r>
              <a:rPr lang="en-US" sz="3200" smtClean="0">
                <a:ea typeface="Arial" charset="0"/>
                <a:cs typeface="Arial" charset="0"/>
              </a:rPr>
              <a:t> = </a:t>
            </a:r>
            <a:r>
              <a:rPr lang="en-US" sz="3200" smtClean="0">
                <a:ea typeface="Arial" charset="0"/>
                <a:cs typeface="Arial" charset="0"/>
                <a:sym typeface="Symbol" charset="2"/>
              </a:rPr>
              <a:t>Σ </a:t>
            </a:r>
            <a:r>
              <a:rPr lang="en-US" sz="3200" i="1" smtClean="0">
                <a:ea typeface="Arial" charset="0"/>
                <a:cs typeface="Arial" charset="0"/>
                <a:sym typeface="Symbol" charset="2"/>
              </a:rPr>
              <a:t>u</a:t>
            </a:r>
            <a:r>
              <a:rPr lang="en-US" sz="3200" i="1" smtClean="0">
                <a:ea typeface="ＭＳ Ｐゴシック" charset="-128"/>
                <a:cs typeface="ＭＳ Ｐゴシック" charset="-128"/>
              </a:rPr>
              <a:t>B</a:t>
            </a:r>
            <a:r>
              <a:rPr lang="en-US" sz="3200" i="1" baseline="-25000" smtClean="0">
                <a:ea typeface="ＭＳ Ｐゴシック" charset="-128"/>
                <a:cs typeface="ＭＳ Ｐゴシック" charset="-128"/>
              </a:rPr>
              <a:t>R</a:t>
            </a:r>
            <a:r>
              <a:rPr lang="en-US" sz="3200" baseline="30000" smtClean="0">
                <a:ea typeface="Arial" charset="0"/>
                <a:cs typeface="Arial" charset="0"/>
                <a:sym typeface="Symbol" charset="2"/>
              </a:rPr>
              <a:t>2</a:t>
            </a:r>
            <a:r>
              <a:rPr lang="en-US" sz="3200" smtClean="0">
                <a:ea typeface="Arial" charset="0"/>
                <a:cs typeface="Arial" charset="0"/>
                <a:sym typeface="Symbol" charset="2"/>
              </a:rPr>
              <a:t>,</a:t>
            </a:r>
            <a:r>
              <a:rPr lang="en-US" sz="3200" smtClean="0">
                <a:ea typeface="ＭＳ Ｐゴシック" charset="-128"/>
                <a:cs typeface="ＭＳ Ｐゴシック" charset="-128"/>
              </a:rPr>
              <a:t> associated with flaring? </a:t>
            </a:r>
            <a:r>
              <a:rPr lang="en-US" sz="3200" smtClean="0">
                <a:ea typeface="Arial" charset="0"/>
                <a:cs typeface="Arial" charset="0"/>
                <a:sym typeface="Symbol" charset="2"/>
              </a:rPr>
              <a:t> </a:t>
            </a:r>
            <a:r>
              <a:rPr lang="en-US" sz="3200" smtClean="0">
                <a:ea typeface="ＭＳ Ｐゴシック" charset="-128"/>
                <a:cs typeface="ＭＳ Ｐゴシック" charset="-128"/>
              </a:rPr>
              <a:t>   Open questions, cont’d:</a:t>
            </a:r>
          </a:p>
        </p:txBody>
      </p:sp>
      <p:sp>
        <p:nvSpPr>
          <p:cNvPr id="60419" name="Content Placeholder 2"/>
          <p:cNvSpPr>
            <a:spLocks noGrp="1"/>
          </p:cNvSpPr>
          <p:nvPr>
            <p:ph idx="1"/>
          </p:nvPr>
        </p:nvSpPr>
        <p:spPr>
          <a:xfrm>
            <a:off x="152400" y="1219200"/>
            <a:ext cx="8686800" cy="5257800"/>
          </a:xfrm>
        </p:spPr>
        <p:txBody>
          <a:bodyPr/>
          <a:lstStyle/>
          <a:p>
            <a:endParaRPr lang="en-US" sz="2800" dirty="0" smtClean="0">
              <a:ea typeface="Arial" charset="0"/>
              <a:cs typeface="Arial" charset="0"/>
              <a:sym typeface="Symbol" charset="2"/>
            </a:endParaRPr>
          </a:p>
          <a:p>
            <a:r>
              <a:rPr lang="en-US" sz="2800" dirty="0" smtClean="0">
                <a:solidFill>
                  <a:srgbClr val="000000"/>
                </a:solidFill>
                <a:ea typeface="Arial" charset="0"/>
                <a:cs typeface="Arial" charset="0"/>
                <a:sym typeface="Symbol" charset="2"/>
              </a:rPr>
              <a:t>Do flows from </a:t>
            </a:r>
            <a:r>
              <a:rPr lang="en-US" sz="2800" u="sng" dirty="0" smtClean="0">
                <a:solidFill>
                  <a:srgbClr val="000000"/>
                </a:solidFill>
                <a:ea typeface="Arial" charset="0"/>
                <a:cs typeface="Arial" charset="0"/>
                <a:sym typeface="Symbol" charset="2"/>
              </a:rPr>
              <a:t>flux emergence</a:t>
            </a:r>
            <a:r>
              <a:rPr lang="en-US" sz="2800" dirty="0" smtClean="0">
                <a:solidFill>
                  <a:srgbClr val="000000"/>
                </a:solidFill>
                <a:ea typeface="Arial" charset="0"/>
                <a:cs typeface="Arial" charset="0"/>
                <a:sym typeface="Symbol" charset="2"/>
              </a:rPr>
              <a:t> or </a:t>
            </a:r>
            <a:r>
              <a:rPr lang="en-US" sz="2800" u="sng" dirty="0" smtClean="0">
                <a:solidFill>
                  <a:srgbClr val="000000"/>
                </a:solidFill>
                <a:ea typeface="Arial" charset="0"/>
                <a:cs typeface="Arial" charset="0"/>
                <a:sym typeface="Symbol" charset="2"/>
              </a:rPr>
              <a:t>rotating sunspots</a:t>
            </a:r>
            <a:r>
              <a:rPr lang="en-US" sz="2800" dirty="0" smtClean="0">
                <a:solidFill>
                  <a:srgbClr val="000000"/>
                </a:solidFill>
                <a:ea typeface="Arial" charset="0"/>
                <a:cs typeface="Arial" charset="0"/>
                <a:sym typeface="Symbol" charset="2"/>
              </a:rPr>
              <a:t> --- thought to be associated with flares --- also produce large values of </a:t>
            </a:r>
            <a:r>
              <a:rPr lang="en-US" sz="2800" i="1" dirty="0" err="1" smtClean="0">
                <a:solidFill>
                  <a:srgbClr val="000000"/>
                </a:solidFill>
                <a:ea typeface="Arial" charset="0"/>
                <a:cs typeface="Arial" charset="0"/>
                <a:sym typeface="Symbol" charset="2"/>
              </a:rPr>
              <a:t>u</a:t>
            </a:r>
            <a:r>
              <a:rPr lang="en-US" sz="2800" dirty="0" smtClean="0">
                <a:solidFill>
                  <a:srgbClr val="000000"/>
                </a:solidFill>
                <a:ea typeface="Arial" charset="0"/>
                <a:cs typeface="Arial" charset="0"/>
                <a:sym typeface="Symbol" charset="2"/>
              </a:rPr>
              <a:t> </a:t>
            </a:r>
            <a:r>
              <a:rPr lang="en-US" sz="2800" i="1" dirty="0" smtClean="0">
                <a:solidFill>
                  <a:srgbClr val="000000"/>
                </a:solidFill>
                <a:ea typeface="ＭＳ Ｐゴシック" charset="-128"/>
                <a:cs typeface="ＭＳ Ｐゴシック" charset="-128"/>
              </a:rPr>
              <a:t>B</a:t>
            </a:r>
            <a:r>
              <a:rPr lang="en-US" sz="2800" i="1" baseline="-25000" dirty="0" smtClean="0">
                <a:solidFill>
                  <a:srgbClr val="000000"/>
                </a:solidFill>
                <a:ea typeface="ＭＳ Ｐゴシック" charset="-128"/>
                <a:cs typeface="ＭＳ Ｐゴシック" charset="-128"/>
              </a:rPr>
              <a:t>R</a:t>
            </a:r>
            <a:r>
              <a:rPr lang="en-US" sz="2800" baseline="30000" dirty="0" smtClean="0">
                <a:solidFill>
                  <a:srgbClr val="000000"/>
                </a:solidFill>
                <a:ea typeface="Arial" charset="0"/>
                <a:cs typeface="Arial" charset="0"/>
                <a:sym typeface="Symbol" charset="2"/>
              </a:rPr>
              <a:t>2</a:t>
            </a:r>
            <a:r>
              <a:rPr lang="en-US" sz="2800" dirty="0" smtClean="0">
                <a:solidFill>
                  <a:srgbClr val="000000"/>
                </a:solidFill>
                <a:ea typeface="Arial" charset="0"/>
                <a:cs typeface="Arial" charset="0"/>
                <a:sym typeface="Symbol" charset="2"/>
              </a:rPr>
              <a:t>? </a:t>
            </a:r>
          </a:p>
          <a:p>
            <a:endParaRPr lang="en-US" sz="2800" dirty="0" smtClean="0">
              <a:solidFill>
                <a:srgbClr val="FF0000"/>
              </a:solidFill>
              <a:ea typeface="Arial" charset="0"/>
              <a:cs typeface="Arial" charset="0"/>
              <a:sym typeface="Symbol" charset="2"/>
            </a:endParaRPr>
          </a:p>
          <a:p>
            <a:r>
              <a:rPr lang="en-US" sz="2800" dirty="0" smtClean="0">
                <a:solidFill>
                  <a:srgbClr val="000000"/>
                </a:solidFill>
                <a:ea typeface="Arial" charset="0"/>
                <a:cs typeface="Arial" charset="0"/>
                <a:sym typeface="Symbol" charset="2"/>
              </a:rPr>
              <a:t>How is </a:t>
            </a:r>
            <a:r>
              <a:rPr lang="en-US" sz="2800" i="1" dirty="0" err="1" smtClean="0">
                <a:solidFill>
                  <a:srgbClr val="000000"/>
                </a:solidFill>
                <a:ea typeface="Arial" charset="0"/>
                <a:cs typeface="Arial" charset="0"/>
                <a:sym typeface="Symbol" charset="2"/>
              </a:rPr>
              <a:t>u</a:t>
            </a:r>
            <a:r>
              <a:rPr lang="en-US" sz="2800" dirty="0" smtClean="0">
                <a:solidFill>
                  <a:srgbClr val="000000"/>
                </a:solidFill>
                <a:ea typeface="Arial" charset="0"/>
                <a:cs typeface="Arial" charset="0"/>
                <a:sym typeface="Symbol" charset="2"/>
              </a:rPr>
              <a:t> </a:t>
            </a:r>
            <a:r>
              <a:rPr lang="en-US" sz="2800" i="1" dirty="0" smtClean="0">
                <a:solidFill>
                  <a:srgbClr val="000000"/>
                </a:solidFill>
                <a:ea typeface="ＭＳ Ｐゴシック" charset="-128"/>
                <a:cs typeface="ＭＳ Ｐゴシック" charset="-128"/>
              </a:rPr>
              <a:t>B</a:t>
            </a:r>
            <a:r>
              <a:rPr lang="en-US" sz="2800" i="1" baseline="-25000" dirty="0" smtClean="0">
                <a:solidFill>
                  <a:srgbClr val="000000"/>
                </a:solidFill>
                <a:ea typeface="ＭＳ Ｐゴシック" charset="-128"/>
                <a:cs typeface="ＭＳ Ｐゴシック" charset="-128"/>
              </a:rPr>
              <a:t>R</a:t>
            </a:r>
            <a:r>
              <a:rPr lang="en-US" sz="2800" baseline="30000" dirty="0" smtClean="0">
                <a:solidFill>
                  <a:srgbClr val="000000"/>
                </a:solidFill>
                <a:ea typeface="Arial" charset="0"/>
                <a:cs typeface="Arial" charset="0"/>
                <a:sym typeface="Symbol" charset="2"/>
              </a:rPr>
              <a:t>2</a:t>
            </a:r>
            <a:r>
              <a:rPr lang="en-US" sz="2800" dirty="0" smtClean="0">
                <a:solidFill>
                  <a:srgbClr val="000000"/>
                </a:solidFill>
                <a:ea typeface="Arial" charset="0"/>
                <a:cs typeface="Arial" charset="0"/>
                <a:sym typeface="Symbol" charset="2"/>
              </a:rPr>
              <a:t> related to flare-associated </a:t>
            </a:r>
            <a:r>
              <a:rPr lang="en-US" sz="2800" u="sng" dirty="0" smtClean="0">
                <a:solidFill>
                  <a:srgbClr val="000000"/>
                </a:solidFill>
                <a:ea typeface="Arial" charset="0"/>
                <a:cs typeface="Arial" charset="0"/>
                <a:sym typeface="Symbol" charset="2"/>
              </a:rPr>
              <a:t>subsurface flow </a:t>
            </a:r>
            <a:r>
              <a:rPr lang="en-US" sz="2800" dirty="0" smtClean="0">
                <a:solidFill>
                  <a:srgbClr val="000000"/>
                </a:solidFill>
                <a:ea typeface="Arial" charset="0"/>
                <a:cs typeface="Arial" charset="0"/>
                <a:sym typeface="Symbol" charset="2"/>
              </a:rPr>
              <a:t>properties (e.g., </a:t>
            </a:r>
            <a:r>
              <a:rPr lang="en-US" sz="2800" dirty="0" err="1" smtClean="0">
                <a:solidFill>
                  <a:srgbClr val="000000"/>
                </a:solidFill>
                <a:ea typeface="Arial" charset="0"/>
                <a:cs typeface="Arial" charset="0"/>
                <a:sym typeface="Symbol" charset="2"/>
              </a:rPr>
              <a:t>Komm</a:t>
            </a:r>
            <a:r>
              <a:rPr lang="en-US" sz="2800" dirty="0" smtClean="0">
                <a:solidFill>
                  <a:srgbClr val="000000"/>
                </a:solidFill>
                <a:ea typeface="Arial" charset="0"/>
                <a:cs typeface="Arial" charset="0"/>
                <a:sym typeface="Symbol" charset="2"/>
              </a:rPr>
              <a:t> &amp; Hill 2009; </a:t>
            </a:r>
            <a:r>
              <a:rPr lang="en-US" sz="2800" dirty="0" err="1" smtClean="0">
                <a:solidFill>
                  <a:srgbClr val="000000"/>
                </a:solidFill>
                <a:ea typeface="Arial" charset="0"/>
                <a:cs typeface="Arial" charset="0"/>
                <a:sym typeface="Symbol" charset="2"/>
              </a:rPr>
              <a:t>Reinard</a:t>
            </a:r>
            <a:r>
              <a:rPr lang="en-US" sz="2800" dirty="0" smtClean="0">
                <a:solidFill>
                  <a:srgbClr val="000000"/>
                </a:solidFill>
                <a:ea typeface="Arial" charset="0"/>
                <a:cs typeface="Arial" charset="0"/>
                <a:sym typeface="Symbol" charset="2"/>
              </a:rPr>
              <a:t> et al. 2010)?</a:t>
            </a:r>
            <a:endParaRPr lang="en-US" sz="2800" dirty="0" smtClean="0">
              <a:solidFill>
                <a:srgbClr val="000000"/>
              </a:solidFill>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1442" name="Title 1"/>
          <p:cNvSpPr>
            <a:spLocks noGrp="1"/>
          </p:cNvSpPr>
          <p:nvPr>
            <p:ph type="title"/>
          </p:nvPr>
        </p:nvSpPr>
        <p:spPr>
          <a:xfrm>
            <a:off x="152400" y="76200"/>
            <a:ext cx="8229600" cy="1143000"/>
          </a:xfrm>
        </p:spPr>
        <p:txBody>
          <a:bodyPr/>
          <a:lstStyle/>
          <a:p>
            <a:pPr algn="l"/>
            <a:r>
              <a:rPr lang="en-US" sz="4000" smtClean="0">
                <a:ea typeface="ＭＳ Ｐゴシック" charset="-128"/>
                <a:cs typeface="ＭＳ Ｐゴシック" charset="-128"/>
              </a:rPr>
              <a:t>Aside: Is rapid magnetic evolution, by itself, correlated with flare activity?</a:t>
            </a:r>
          </a:p>
        </p:txBody>
      </p:sp>
      <p:sp>
        <p:nvSpPr>
          <p:cNvPr id="3" name="Content Placeholder 2"/>
          <p:cNvSpPr>
            <a:spLocks noGrp="1"/>
          </p:cNvSpPr>
          <p:nvPr>
            <p:ph idx="1"/>
          </p:nvPr>
        </p:nvSpPr>
        <p:spPr>
          <a:xfrm>
            <a:off x="76200" y="5608638"/>
            <a:ext cx="8229600" cy="944562"/>
          </a:xfrm>
        </p:spPr>
        <p:txBody>
          <a:bodyPr/>
          <a:lstStyle/>
          <a:p>
            <a:pPr>
              <a:buFont typeface="Arial" charset="0"/>
              <a:buNone/>
              <a:defRPr/>
            </a:pPr>
            <a:r>
              <a:rPr lang="en-US" sz="2800" dirty="0" smtClean="0">
                <a:latin typeface="+mj-lt"/>
              </a:rPr>
              <a:t>	We computed the current- to- initial frame autocorrelation coefficients for all </a:t>
            </a:r>
            <a:r>
              <a:rPr lang="en-US" sz="2800" dirty="0" err="1" smtClean="0">
                <a:latin typeface="+mj-lt"/>
              </a:rPr>
              <a:t>ARs</a:t>
            </a:r>
            <a:r>
              <a:rPr lang="en-US" sz="2800" dirty="0" smtClean="0">
                <a:latin typeface="+mj-lt"/>
              </a:rPr>
              <a:t> in our sample.</a:t>
            </a:r>
          </a:p>
        </p:txBody>
      </p:sp>
      <p:pic>
        <p:nvPicPr>
          <p:cNvPr id="61444" name="Picture 3" descr="autocorr_all_ars.png"/>
          <p:cNvPicPr>
            <a:picLocks noChangeAspect="1"/>
          </p:cNvPicPr>
          <p:nvPr/>
        </p:nvPicPr>
        <p:blipFill>
          <a:blip r:embed="rId2"/>
          <a:srcRect/>
          <a:stretch>
            <a:fillRect/>
          </a:stretch>
        </p:blipFill>
        <p:spPr bwMode="auto">
          <a:xfrm>
            <a:off x="152400" y="1371600"/>
            <a:ext cx="8750300" cy="4038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2466" name="Title 1"/>
          <p:cNvSpPr>
            <a:spLocks noGrp="1"/>
          </p:cNvSpPr>
          <p:nvPr>
            <p:ph type="title"/>
          </p:nvPr>
        </p:nvSpPr>
        <p:spPr>
          <a:xfrm>
            <a:off x="76200" y="76200"/>
            <a:ext cx="9067800" cy="914400"/>
          </a:xfrm>
        </p:spPr>
        <p:txBody>
          <a:bodyPr/>
          <a:lstStyle/>
          <a:p>
            <a:pPr algn="l"/>
            <a:r>
              <a:rPr lang="en-US" sz="3200" smtClean="0">
                <a:ea typeface="ＭＳ Ｐゴシック" charset="-128"/>
                <a:cs typeface="ＭＳ Ｐゴシック" charset="-128"/>
              </a:rPr>
              <a:t>Aside: We found that rapid magnetic evolution is anti-correlated with </a:t>
            </a:r>
            <a:r>
              <a:rPr lang="en-US" sz="3200" smtClean="0">
                <a:ea typeface="Arial" charset="0"/>
                <a:cs typeface="Arial" charset="0"/>
                <a:sym typeface="Symbol" charset="2"/>
              </a:rPr>
              <a:t></a:t>
            </a:r>
            <a:r>
              <a:rPr lang="en-US" sz="3200" smtClean="0">
                <a:ea typeface="ＭＳ Ｐゴシック" charset="-128"/>
                <a:cs typeface="ＭＳ Ｐゴシック" charset="-128"/>
                <a:sym typeface="Symbol" charset="2"/>
              </a:rPr>
              <a:t> --- but </a:t>
            </a:r>
            <a:r>
              <a:rPr lang="en-US" sz="3200" smtClean="0">
                <a:ea typeface="Arial" charset="0"/>
                <a:cs typeface="Arial" charset="0"/>
                <a:sym typeface="Symbol" charset="2"/>
              </a:rPr>
              <a:t> </a:t>
            </a:r>
            <a:r>
              <a:rPr lang="en-US" sz="3200" smtClean="0">
                <a:ea typeface="ＭＳ Ｐゴシック" charset="-128"/>
                <a:cs typeface="ＭＳ Ｐゴシック" charset="-128"/>
              </a:rPr>
              <a:t>is correlated with flares!</a:t>
            </a:r>
          </a:p>
        </p:txBody>
      </p:sp>
      <p:sp>
        <p:nvSpPr>
          <p:cNvPr id="3" name="Content Placeholder 2"/>
          <p:cNvSpPr>
            <a:spLocks noGrp="1"/>
          </p:cNvSpPr>
          <p:nvPr>
            <p:ph idx="1"/>
          </p:nvPr>
        </p:nvSpPr>
        <p:spPr>
          <a:xfrm>
            <a:off x="-228600" y="5608638"/>
            <a:ext cx="9372600" cy="944562"/>
          </a:xfrm>
        </p:spPr>
        <p:txBody>
          <a:bodyPr/>
          <a:lstStyle/>
          <a:p>
            <a:pPr>
              <a:buFont typeface="Arial" charset="0"/>
              <a:buNone/>
              <a:defRPr/>
            </a:pPr>
            <a:r>
              <a:rPr lang="en-US" sz="2800" dirty="0" smtClean="0">
                <a:latin typeface="+mj-lt"/>
              </a:rPr>
              <a:t>	Hence, rapid magnetic evolution, by itself, is </a:t>
            </a:r>
            <a:r>
              <a:rPr lang="en-US" sz="2800" u="sng" dirty="0" err="1" smtClean="0">
                <a:latin typeface="+mj-lt"/>
              </a:rPr>
              <a:t>anticorrelated</a:t>
            </a:r>
            <a:r>
              <a:rPr lang="en-US" sz="2800" dirty="0" smtClean="0">
                <a:latin typeface="+mj-lt"/>
              </a:rPr>
              <a:t> with flaring: </a:t>
            </a:r>
            <a:r>
              <a:rPr lang="en-US" sz="2800" u="sng" dirty="0" smtClean="0">
                <a:latin typeface="+mj-lt"/>
              </a:rPr>
              <a:t>small</a:t>
            </a:r>
            <a:r>
              <a:rPr lang="en-US" sz="2800" dirty="0" smtClean="0">
                <a:latin typeface="+mj-lt"/>
              </a:rPr>
              <a:t> </a:t>
            </a:r>
            <a:r>
              <a:rPr lang="en-US" sz="2800" dirty="0" err="1" smtClean="0">
                <a:latin typeface="+mj-lt"/>
              </a:rPr>
              <a:t>ARs</a:t>
            </a:r>
            <a:r>
              <a:rPr lang="en-US" sz="2800" dirty="0" smtClean="0">
                <a:latin typeface="+mj-lt"/>
              </a:rPr>
              <a:t> don’t flare, but evolve most rapidly.</a:t>
            </a:r>
          </a:p>
        </p:txBody>
      </p:sp>
      <p:pic>
        <p:nvPicPr>
          <p:cNvPr id="62468" name="Picture 4" descr="flux_decorr.png"/>
          <p:cNvPicPr>
            <a:picLocks noChangeAspect="1"/>
          </p:cNvPicPr>
          <p:nvPr/>
        </p:nvPicPr>
        <p:blipFill>
          <a:blip r:embed="rId3"/>
          <a:srcRect/>
          <a:stretch>
            <a:fillRect/>
          </a:stretch>
        </p:blipFill>
        <p:spPr bwMode="auto">
          <a:xfrm>
            <a:off x="990600" y="1195388"/>
            <a:ext cx="7162800" cy="43672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3"/>
          <p:cNvSpPr>
            <a:spLocks noGrp="1" noChangeArrowheads="1"/>
          </p:cNvSpPr>
          <p:nvPr>
            <p:ph type="body" idx="1"/>
          </p:nvPr>
        </p:nvSpPr>
        <p:spPr>
          <a:xfrm>
            <a:off x="152400" y="1447800"/>
            <a:ext cx="8991600" cy="4876800"/>
          </a:xfrm>
        </p:spPr>
        <p:txBody>
          <a:bodyPr/>
          <a:lstStyle/>
          <a:p>
            <a:pPr eaLnBrk="1" hangingPunct="1">
              <a:lnSpc>
                <a:spcPct val="80000"/>
              </a:lnSpc>
            </a:pPr>
            <a:r>
              <a:rPr lang="en-US" sz="2800" dirty="0" smtClean="0">
                <a:ea typeface="ＭＳ Ｐゴシック" charset="-128"/>
                <a:cs typeface="ＭＳ Ｐゴシック" charset="-128"/>
              </a:rPr>
              <a:t>Using MDI/LOS magnetograms, we found the “proxy </a:t>
            </a:r>
            <a:r>
              <a:rPr lang="en-US" sz="2800" dirty="0" err="1" smtClean="0">
                <a:ea typeface="ＭＳ Ｐゴシック" charset="-128"/>
                <a:cs typeface="ＭＳ Ｐゴシック" charset="-128"/>
              </a:rPr>
              <a:t>Poynting</a:t>
            </a:r>
            <a:r>
              <a:rPr lang="en-US" sz="2800" dirty="0" smtClean="0">
                <a:ea typeface="ＭＳ Ｐゴシック" charset="-128"/>
                <a:cs typeface="ＭＳ Ｐゴシック" charset="-128"/>
              </a:rPr>
              <a:t> flux,” </a:t>
            </a:r>
            <a:r>
              <a:rPr lang="en-US" sz="2800" dirty="0" smtClean="0">
                <a:ea typeface="Arial" charset="0"/>
                <a:cs typeface="Arial" charset="0"/>
              </a:rPr>
              <a:t>S</a:t>
            </a:r>
            <a:r>
              <a:rPr lang="en-US" sz="2800" baseline="-25000" dirty="0" smtClean="0">
                <a:ea typeface="Arial" charset="0"/>
                <a:cs typeface="Arial" charset="0"/>
              </a:rPr>
              <a:t>R</a:t>
            </a:r>
            <a:r>
              <a:rPr lang="en-US" sz="2800" dirty="0" smtClean="0">
                <a:ea typeface="Arial" charset="0"/>
                <a:cs typeface="Arial" charset="0"/>
              </a:rPr>
              <a:t> = </a:t>
            </a:r>
            <a:r>
              <a:rPr lang="en-US" sz="2800" dirty="0" err="1" smtClean="0">
                <a:ea typeface="Arial" charset="0"/>
                <a:cs typeface="Arial" charset="0"/>
                <a:sym typeface="Symbol" charset="2"/>
              </a:rPr>
              <a:t>Σ</a:t>
            </a:r>
            <a:r>
              <a:rPr lang="en-US" sz="2800" dirty="0" smtClean="0">
                <a:ea typeface="Arial" charset="0"/>
                <a:cs typeface="Arial" charset="0"/>
                <a:sym typeface="Symbol" charset="2"/>
              </a:rPr>
              <a:t> </a:t>
            </a:r>
            <a:r>
              <a:rPr lang="en-US" sz="2800" i="1" dirty="0" smtClean="0">
                <a:ea typeface="Arial" charset="0"/>
                <a:cs typeface="Arial" charset="0"/>
                <a:sym typeface="Symbol" charset="2"/>
              </a:rPr>
              <a:t>u</a:t>
            </a:r>
            <a:r>
              <a:rPr lang="en-US" sz="2800" i="1" dirty="0" smtClean="0">
                <a:ea typeface="ＭＳ Ｐゴシック" charset="-128"/>
                <a:cs typeface="ＭＳ Ｐゴシック" charset="-128"/>
              </a:rPr>
              <a:t>B</a:t>
            </a:r>
            <a:r>
              <a:rPr lang="en-US" sz="2800" i="1" baseline="-25000" dirty="0" smtClean="0">
                <a:ea typeface="ＭＳ Ｐゴシック" charset="-128"/>
                <a:cs typeface="ＭＳ Ｐゴシック" charset="-128"/>
              </a:rPr>
              <a:t>R</a:t>
            </a:r>
            <a:r>
              <a:rPr lang="en-US" sz="2800" baseline="30000" dirty="0" smtClean="0">
                <a:ea typeface="Arial" charset="0"/>
                <a:cs typeface="Arial" charset="0"/>
                <a:sym typeface="Symbol" charset="2"/>
              </a:rPr>
              <a:t>2</a:t>
            </a:r>
            <a:r>
              <a:rPr lang="en-US" sz="2800" dirty="0" smtClean="0">
                <a:ea typeface="Arial" charset="0"/>
                <a:cs typeface="Arial" charset="0"/>
                <a:sym typeface="Symbol" charset="2"/>
              </a:rPr>
              <a:t> to</a:t>
            </a:r>
            <a:r>
              <a:rPr lang="en-US" sz="2800" dirty="0" smtClean="0">
                <a:ea typeface="ＭＳ Ｐゴシック" charset="-128"/>
                <a:cs typeface="ＭＳ Ｐゴシック" charset="-128"/>
              </a:rPr>
              <a:t> be related to flare activity.</a:t>
            </a:r>
          </a:p>
          <a:p>
            <a:pPr lvl="1" eaLnBrk="1" hangingPunct="1">
              <a:lnSpc>
                <a:spcPct val="80000"/>
              </a:lnSpc>
            </a:pPr>
            <a:r>
              <a:rPr lang="en-US" sz="2400" dirty="0" smtClean="0">
                <a:solidFill>
                  <a:srgbClr val="0000FF"/>
                </a:solidFill>
                <a:ea typeface="ＭＳ Ｐゴシック" charset="-128"/>
                <a:cs typeface="ＭＳ Ｐゴシック" charset="-128"/>
              </a:rPr>
              <a:t>It will be interesting to compare the “proxy” </a:t>
            </a:r>
            <a:r>
              <a:rPr lang="en-US" sz="2400" dirty="0" err="1" smtClean="0">
                <a:solidFill>
                  <a:srgbClr val="0000FF"/>
                </a:solidFill>
                <a:ea typeface="ＭＳ Ｐゴシック" charset="-128"/>
                <a:cs typeface="ＭＳ Ｐゴシック" charset="-128"/>
              </a:rPr>
              <a:t>Poynting</a:t>
            </a:r>
            <a:r>
              <a:rPr lang="en-US" sz="2400" dirty="0" smtClean="0">
                <a:solidFill>
                  <a:srgbClr val="0000FF"/>
                </a:solidFill>
                <a:ea typeface="ＭＳ Ｐゴシック" charset="-128"/>
                <a:cs typeface="ＭＳ Ｐゴシック" charset="-128"/>
              </a:rPr>
              <a:t> flux with the </a:t>
            </a:r>
            <a:r>
              <a:rPr lang="en-US" sz="2400" dirty="0" err="1" smtClean="0">
                <a:solidFill>
                  <a:srgbClr val="0000FF"/>
                </a:solidFill>
                <a:ea typeface="ＭＳ Ｐゴシック" charset="-128"/>
                <a:cs typeface="ＭＳ Ｐゴシック" charset="-128"/>
              </a:rPr>
              <a:t>Poynting</a:t>
            </a:r>
            <a:r>
              <a:rPr lang="en-US" sz="2400" dirty="0" smtClean="0">
                <a:solidFill>
                  <a:srgbClr val="0000FF"/>
                </a:solidFill>
                <a:ea typeface="ＭＳ Ｐゴシック" charset="-128"/>
                <a:cs typeface="ＭＳ Ｐゴシック" charset="-128"/>
              </a:rPr>
              <a:t> flux from vector magnetogram sequences. </a:t>
            </a:r>
            <a:endParaRPr lang="en-US" sz="2400" dirty="0" smtClean="0">
              <a:solidFill>
                <a:srgbClr val="0000FF"/>
              </a:solidFill>
            </a:endParaRPr>
          </a:p>
          <a:p>
            <a:pPr eaLnBrk="1" hangingPunct="1">
              <a:lnSpc>
                <a:spcPct val="80000"/>
              </a:lnSpc>
              <a:buFont typeface="Arial" charset="0"/>
              <a:buNone/>
            </a:pPr>
            <a:r>
              <a:rPr lang="en-US" sz="2800" dirty="0" smtClean="0">
                <a:ea typeface="ＭＳ Ｐゴシック" charset="-128"/>
                <a:cs typeface="ＭＳ Ｐゴシック" charset="-128"/>
              </a:rPr>
              <a:t>  </a:t>
            </a:r>
          </a:p>
          <a:p>
            <a:pPr eaLnBrk="1" hangingPunct="1">
              <a:lnSpc>
                <a:spcPct val="80000"/>
              </a:lnSpc>
            </a:pPr>
            <a:r>
              <a:rPr lang="en-US" sz="2800" dirty="0" smtClean="0">
                <a:ea typeface="ＭＳ Ｐゴシック" charset="-128"/>
                <a:cs typeface="ＭＳ Ｐゴシック" charset="-128"/>
              </a:rPr>
              <a:t>Vector magnetograms from SOLIS and HMI will provide crucial data for future efforts in this area.</a:t>
            </a:r>
          </a:p>
          <a:p>
            <a:pPr eaLnBrk="1" hangingPunct="1">
              <a:lnSpc>
                <a:spcPct val="80000"/>
              </a:lnSpc>
            </a:pPr>
            <a:endParaRPr lang="en-US" sz="2800" dirty="0" smtClean="0">
              <a:ea typeface="ＭＳ Ｐゴシック" charset="-128"/>
              <a:cs typeface="ＭＳ Ｐゴシック" charset="-128"/>
            </a:endParaRPr>
          </a:p>
          <a:p>
            <a:pPr eaLnBrk="1" hangingPunct="1">
              <a:lnSpc>
                <a:spcPct val="80000"/>
              </a:lnSpc>
            </a:pPr>
            <a:endParaRPr lang="en-US" sz="2800" dirty="0" smtClean="0">
              <a:ea typeface="ＭＳ Ｐゴシック" charset="-128"/>
              <a:cs typeface="ＭＳ Ｐゴシック" charset="-128"/>
            </a:endParaRPr>
          </a:p>
        </p:txBody>
      </p:sp>
      <p:sp>
        <p:nvSpPr>
          <p:cNvPr id="4" name="Rectangle 2"/>
          <p:cNvSpPr txBox="1">
            <a:spLocks noChangeArrowheads="1"/>
          </p:cNvSpPr>
          <p:nvPr/>
        </p:nvSpPr>
        <p:spPr bwMode="auto">
          <a:xfrm>
            <a:off x="76200" y="76200"/>
            <a:ext cx="9144000" cy="762000"/>
          </a:xfrm>
          <a:prstGeom prst="rect">
            <a:avLst/>
          </a:prstGeom>
          <a:noFill/>
          <a:ln w="9525">
            <a:noFill/>
            <a:miter lim="800000"/>
            <a:headEnd/>
            <a:tailEnd/>
          </a:ln>
        </p:spPr>
        <p:txBody>
          <a:bodyPr anchor="ctr">
            <a:prstTxWarp prst="textNoShape">
              <a:avLst/>
            </a:prstTxWarp>
          </a:bodyPr>
          <a:lstStyle/>
          <a:p>
            <a:pPr>
              <a:defRPr/>
            </a:pPr>
            <a:r>
              <a:rPr lang="en-US" sz="3200" b="1" u="sng" dirty="0" smtClean="0">
                <a:latin typeface="+mj-lt"/>
              </a:rPr>
              <a:t>Recap:</a:t>
            </a:r>
            <a:r>
              <a:rPr lang="en-US" sz="3200" dirty="0" smtClean="0">
                <a:latin typeface="+mj-lt"/>
              </a:rPr>
              <a:t> Analysis of </a:t>
            </a:r>
            <a:r>
              <a:rPr lang="en-US" sz="3200" dirty="0" smtClean="0">
                <a:solidFill>
                  <a:srgbClr val="FF0000"/>
                </a:solidFill>
                <a:latin typeface="+mj-lt"/>
              </a:rPr>
              <a:t>surface</a:t>
            </a:r>
            <a:r>
              <a:rPr lang="en-US" sz="3200" dirty="0" smtClean="0">
                <a:latin typeface="+mj-lt"/>
              </a:rPr>
              <a:t> magnetic evolution can help us understand flares and CMEs in the </a:t>
            </a:r>
            <a:r>
              <a:rPr lang="en-US" sz="3200" dirty="0" smtClean="0">
                <a:solidFill>
                  <a:srgbClr val="00FF00"/>
                </a:solidFill>
                <a:latin typeface="+mj-lt"/>
              </a:rPr>
              <a:t>corona</a:t>
            </a:r>
            <a:r>
              <a:rPr lang="en-US" sz="3200" dirty="0" smtClean="0">
                <a:latin typeface="+mj-lt"/>
              </a:rPr>
              <a:t>.  </a:t>
            </a:r>
            <a:endParaRPr lang="en-US" sz="3200" b="1" u="sng" dirty="0">
              <a:latin typeface="+mj-lt"/>
            </a:endParaRPr>
          </a:p>
        </p:txBody>
      </p:sp>
      <p:sp>
        <p:nvSpPr>
          <p:cNvPr id="5" name="TextBox 4"/>
          <p:cNvSpPr txBox="1"/>
          <p:nvPr/>
        </p:nvSpPr>
        <p:spPr>
          <a:xfrm>
            <a:off x="2362200" y="4876800"/>
            <a:ext cx="4315579" cy="523220"/>
          </a:xfrm>
          <a:prstGeom prst="rect">
            <a:avLst/>
          </a:prstGeom>
          <a:noFill/>
        </p:spPr>
        <p:txBody>
          <a:bodyPr wrap="none" rtlCol="0">
            <a:spAutoFit/>
          </a:bodyPr>
          <a:lstStyle/>
          <a:p>
            <a:r>
              <a:rPr lang="en-US" sz="2800" dirty="0" smtClean="0"/>
              <a:t>… which I’ll now describe.</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76200" y="0"/>
            <a:ext cx="8763000" cy="1143000"/>
          </a:xfrm>
        </p:spPr>
        <p:txBody>
          <a:bodyPr/>
          <a:lstStyle/>
          <a:p>
            <a:pPr algn="l" eaLnBrk="1" hangingPunct="1"/>
            <a:r>
              <a:rPr lang="en-US" sz="3200" dirty="0" smtClean="0">
                <a:ea typeface="ＭＳ Ｐゴシック" charset="-128"/>
                <a:cs typeface="ＭＳ Ｐゴシック" charset="-128"/>
              </a:rPr>
              <a:t>Recently, we have been developing ways to use vector </a:t>
            </a:r>
            <a:r>
              <a:rPr lang="en-US" sz="3200" dirty="0" err="1" smtClean="0">
                <a:ea typeface="ＭＳ Ｐゴシック" charset="-128"/>
                <a:cs typeface="ＭＳ Ｐゴシック" charset="-128"/>
                <a:sym typeface="Symbol" charset="2"/>
              </a:rPr>
              <a:t></a:t>
            </a:r>
            <a:r>
              <a:rPr lang="en-US" sz="3200" baseline="-25000" dirty="0" err="1" smtClean="0">
                <a:ea typeface="ＭＳ Ｐゴシック" charset="-128"/>
                <a:cs typeface="ＭＳ Ｐゴシック" charset="-128"/>
                <a:sym typeface="Symbol" charset="2"/>
              </a:rPr>
              <a:t>t</a:t>
            </a:r>
            <a:r>
              <a:rPr lang="en-US" sz="3200" b="1" dirty="0" err="1" smtClean="0">
                <a:ea typeface="ＭＳ Ｐゴシック" charset="-128"/>
                <a:cs typeface="ＭＳ Ｐゴシック" charset="-128"/>
              </a:rPr>
              <a:t>B</a:t>
            </a:r>
            <a:r>
              <a:rPr lang="en-US" sz="3200" dirty="0" smtClean="0">
                <a:ea typeface="ＭＳ Ｐゴシック" charset="-128"/>
                <a:cs typeface="ＭＳ Ｐゴシック" charset="-128"/>
              </a:rPr>
              <a:t> (not just </a:t>
            </a:r>
            <a:r>
              <a:rPr lang="en-US" sz="3200" dirty="0" err="1" smtClean="0">
                <a:ea typeface="ＭＳ Ｐゴシック" charset="-128"/>
                <a:cs typeface="ＭＳ Ｐゴシック" charset="-128"/>
                <a:sym typeface="Symbol" charset="2"/>
              </a:rPr>
              <a:t></a:t>
            </a:r>
            <a:r>
              <a:rPr lang="en-US" sz="3200" baseline="-25000" dirty="0" err="1" smtClean="0">
                <a:ea typeface="ＭＳ Ｐゴシック" charset="-128"/>
                <a:cs typeface="ＭＳ Ｐゴシック" charset="-128"/>
                <a:sym typeface="Symbol" charset="2"/>
              </a:rPr>
              <a:t>t</a:t>
            </a:r>
            <a:r>
              <a:rPr lang="en-US" sz="3200" dirty="0" err="1" smtClean="0">
                <a:ea typeface="ＭＳ Ｐゴシック" charset="-128"/>
                <a:cs typeface="ＭＳ Ｐゴシック" charset="-128"/>
              </a:rPr>
              <a:t>B</a:t>
            </a:r>
            <a:r>
              <a:rPr lang="en-US" sz="3200" baseline="-25000" dirty="0" err="1" smtClean="0">
                <a:ea typeface="ＭＳ Ｐゴシック" charset="-128"/>
                <a:cs typeface="ＭＳ Ｐゴシック" charset="-128"/>
              </a:rPr>
              <a:t>z</a:t>
            </a:r>
            <a:r>
              <a:rPr lang="en-US" sz="3200" dirty="0" smtClean="0">
                <a:ea typeface="ＭＳ Ｐゴシック" charset="-128"/>
                <a:cs typeface="ＭＳ Ｐゴシック" charset="-128"/>
              </a:rPr>
              <a:t>) to estimate </a:t>
            </a:r>
            <a:r>
              <a:rPr lang="en-US" sz="3200" b="1" dirty="0" err="1" smtClean="0">
                <a:ea typeface="ＭＳ Ｐゴシック" charset="-128"/>
                <a:cs typeface="ＭＳ Ｐゴシック" charset="-128"/>
              </a:rPr>
              <a:t>v</a:t>
            </a:r>
            <a:r>
              <a:rPr lang="en-US" sz="3200" b="1" dirty="0" smtClean="0">
                <a:ea typeface="ＭＳ Ｐゴシック" charset="-128"/>
                <a:cs typeface="ＭＳ Ｐゴシック" charset="-128"/>
              </a:rPr>
              <a:t> </a:t>
            </a:r>
            <a:r>
              <a:rPr lang="en-US" sz="3200" dirty="0" smtClean="0">
                <a:ea typeface="ＭＳ Ｐゴシック" charset="-128"/>
                <a:cs typeface="ＭＳ Ｐゴシック" charset="-128"/>
              </a:rPr>
              <a:t>or</a:t>
            </a:r>
            <a:r>
              <a:rPr lang="en-US" sz="3200" b="1" dirty="0" smtClean="0">
                <a:ea typeface="ＭＳ Ｐゴシック" charset="-128"/>
                <a:cs typeface="ＭＳ Ｐゴシック" charset="-128"/>
              </a:rPr>
              <a:t> E</a:t>
            </a:r>
            <a:r>
              <a:rPr lang="en-US" sz="3200" dirty="0" smtClean="0">
                <a:ea typeface="ＭＳ Ｐゴシック" charset="-128"/>
                <a:cs typeface="ＭＳ Ｐゴシック" charset="-128"/>
              </a:rPr>
              <a:t>.</a:t>
            </a:r>
          </a:p>
        </p:txBody>
      </p:sp>
      <p:sp>
        <p:nvSpPr>
          <p:cNvPr id="64515" name="Rectangle 3"/>
          <p:cNvSpPr>
            <a:spLocks noGrp="1" noChangeArrowheads="1"/>
          </p:cNvSpPr>
          <p:nvPr>
            <p:ph type="body" idx="1"/>
          </p:nvPr>
        </p:nvSpPr>
        <p:spPr>
          <a:xfrm>
            <a:off x="304800" y="1295400"/>
            <a:ext cx="8686800" cy="5562600"/>
          </a:xfrm>
        </p:spPr>
        <p:txBody>
          <a:bodyPr/>
          <a:lstStyle/>
          <a:p>
            <a:pPr eaLnBrk="1" hangingPunct="1"/>
            <a:r>
              <a:rPr lang="en-US" sz="2800" dirty="0" smtClean="0">
                <a:ea typeface="ＭＳ Ｐゴシック" charset="-128"/>
                <a:cs typeface="ＭＳ Ｐゴシック" charset="-128"/>
              </a:rPr>
              <a:t>Previous </a:t>
            </a:r>
            <a:r>
              <a:rPr lang="en-US" sz="2800" b="1" u="sng" dirty="0" smtClean="0">
                <a:solidFill>
                  <a:srgbClr val="0000FF"/>
                </a:solidFill>
                <a:ea typeface="ＭＳ Ｐゴシック" charset="-128"/>
                <a:cs typeface="ＭＳ Ｐゴシック" charset="-128"/>
              </a:rPr>
              <a:t>“component methods”</a:t>
            </a:r>
            <a:r>
              <a:rPr lang="en-US" sz="2800" dirty="0" smtClean="0">
                <a:ea typeface="ＭＳ Ｐゴシック" charset="-128"/>
                <a:cs typeface="ＭＳ Ｐゴシック" charset="-128"/>
              </a:rPr>
              <a:t> derived </a:t>
            </a:r>
            <a:r>
              <a:rPr lang="en-US" sz="2800" b="1" dirty="0" err="1" smtClean="0">
                <a:ea typeface="ＭＳ Ｐゴシック" charset="-128"/>
                <a:cs typeface="ＭＳ Ｐゴシック" charset="-128"/>
              </a:rPr>
              <a:t>v</a:t>
            </a:r>
            <a:r>
              <a:rPr lang="en-US" sz="2800" b="1" dirty="0" smtClean="0">
                <a:ea typeface="ＭＳ Ｐゴシック" charset="-128"/>
                <a:cs typeface="ＭＳ Ｐゴシック" charset="-128"/>
              </a:rPr>
              <a:t> </a:t>
            </a:r>
            <a:r>
              <a:rPr lang="en-US" sz="2800" dirty="0" smtClean="0">
                <a:ea typeface="ＭＳ Ｐゴシック" charset="-128"/>
                <a:cs typeface="ＭＳ Ｐゴシック" charset="-128"/>
              </a:rPr>
              <a:t>or</a:t>
            </a:r>
            <a:r>
              <a:rPr lang="en-US" sz="2800" b="1" dirty="0" smtClean="0">
                <a:ea typeface="ＭＳ Ｐゴシック" charset="-128"/>
                <a:cs typeface="ＭＳ Ｐゴシック" charset="-128"/>
              </a:rPr>
              <a:t> E</a:t>
            </a:r>
            <a:r>
              <a:rPr lang="en-US" sz="2800" baseline="-25000" dirty="0" smtClean="0">
                <a:ea typeface="ＭＳ Ｐゴシック" charset="-128"/>
                <a:cs typeface="ＭＳ Ｐゴシック" charset="-128"/>
              </a:rPr>
              <a:t>h</a:t>
            </a:r>
            <a:r>
              <a:rPr lang="en-US" sz="2800" dirty="0" smtClean="0">
                <a:ea typeface="ＭＳ Ｐゴシック" charset="-128"/>
                <a:cs typeface="ＭＳ Ｐゴシック" charset="-128"/>
              </a:rPr>
              <a:t> from the </a:t>
            </a:r>
            <a:r>
              <a:rPr lang="en-US" sz="2800" dirty="0" smtClean="0">
                <a:solidFill>
                  <a:srgbClr val="000000"/>
                </a:solidFill>
                <a:ea typeface="ＭＳ Ｐゴシック" charset="-128"/>
                <a:cs typeface="ＭＳ Ｐゴシック" charset="-128"/>
              </a:rPr>
              <a:t>normal component </a:t>
            </a:r>
            <a:r>
              <a:rPr lang="en-US" sz="2800" dirty="0" smtClean="0">
                <a:ea typeface="ＭＳ Ｐゴシック" charset="-128"/>
                <a:cs typeface="ＭＳ Ｐゴシック" charset="-128"/>
              </a:rPr>
              <a:t>of the ideal induction equation,</a:t>
            </a:r>
            <a:endParaRPr lang="en-US" sz="2800" b="1" u="sng" dirty="0" smtClean="0">
              <a:solidFill>
                <a:srgbClr val="0000FF"/>
              </a:solidFill>
              <a:ea typeface="ＭＳ Ｐゴシック" charset="-128"/>
              <a:cs typeface="ＭＳ Ｐゴシック" charset="-128"/>
            </a:endParaRPr>
          </a:p>
          <a:p>
            <a:pPr eaLnBrk="1" hangingPunct="1">
              <a:buFont typeface="Arial" charset="0"/>
              <a:buNone/>
            </a:pP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a:t>
            </a:r>
            <a:r>
              <a:rPr lang="en-US" sz="2800" dirty="0" err="1" smtClean="0">
                <a:ea typeface="ＭＳ Ｐゴシック" charset="-128"/>
                <a:cs typeface="ＭＳ Ｐゴシック" charset="-128"/>
              </a:rPr>
              <a:t>B</a:t>
            </a:r>
            <a:r>
              <a:rPr lang="en-US" sz="2800" baseline="-25000" dirty="0" err="1" smtClean="0">
                <a:ea typeface="ＭＳ Ｐゴシック" charset="-128"/>
                <a:cs typeface="ＭＳ Ｐゴシック" charset="-128"/>
              </a:rPr>
              <a:t>z</a:t>
            </a:r>
            <a:r>
              <a:rPr lang="en-US" sz="2800" dirty="0" err="1" smtClean="0">
                <a:ea typeface="ＭＳ Ｐゴシック" charset="-128"/>
                <a:cs typeface="ＭＳ Ｐゴシック" charset="-128"/>
              </a:rPr>
              <a:t>/</a:t>
            </a:r>
            <a:r>
              <a:rPr lang="en-US" sz="2800" dirty="0" err="1" smtClean="0">
                <a:ea typeface="ＭＳ Ｐゴシック" charset="-128"/>
                <a:cs typeface="ＭＳ Ｐゴシック" charset="-128"/>
                <a:sym typeface="Symbol" charset="2"/>
              </a:rPr>
              <a:t></a:t>
            </a:r>
            <a:r>
              <a:rPr lang="en-US" sz="2800" dirty="0" err="1" smtClean="0">
                <a:ea typeface="ＭＳ Ｐゴシック" charset="-128"/>
                <a:cs typeface="ＭＳ Ｐゴシック" charset="-128"/>
              </a:rPr>
              <a:t>t</a:t>
            </a:r>
            <a:r>
              <a:rPr lang="en-US" sz="2800" dirty="0" smtClean="0">
                <a:ea typeface="ＭＳ Ｐゴシック" charset="-128"/>
                <a:cs typeface="ＭＳ Ｐゴシック" charset="-128"/>
              </a:rPr>
              <a:t> = -</a:t>
            </a:r>
            <a:r>
              <a:rPr lang="en-US" sz="2800" dirty="0" err="1" smtClean="0">
                <a:ea typeface="ＭＳ Ｐゴシック" charset="-128"/>
                <a:cs typeface="ＭＳ Ｐゴシック" charset="-128"/>
              </a:rPr>
              <a:t>c</a:t>
            </a:r>
            <a:r>
              <a:rPr lang="en-US" sz="2800" dirty="0" smtClean="0">
                <a:ea typeface="ＭＳ Ｐゴシック" charset="-128"/>
                <a:cs typeface="ＭＳ Ｐゴシック" charset="-128"/>
              </a:rPr>
              <a:t>[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rPr>
              <a:t>h</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b="1" dirty="0" smtClean="0">
                <a:ea typeface="ＭＳ Ｐゴシック" charset="-128"/>
                <a:cs typeface="ＭＳ Ｐゴシック" charset="-128"/>
              </a:rPr>
              <a:t>E</a:t>
            </a:r>
            <a:r>
              <a:rPr lang="en-US" sz="2800" baseline="-25000" dirty="0" smtClean="0">
                <a:ea typeface="ＭＳ Ｐゴシック" charset="-128"/>
                <a:cs typeface="ＭＳ Ｐゴシック" charset="-128"/>
              </a:rPr>
              <a:t>h</a:t>
            </a:r>
            <a:r>
              <a:rPr lang="en-US" sz="2800" dirty="0" smtClean="0">
                <a:ea typeface="ＭＳ Ｐゴシック" charset="-128"/>
                <a:cs typeface="ＭＳ Ｐゴシック" charset="-128"/>
              </a:rPr>
              <a:t> ]</a:t>
            </a:r>
            <a:r>
              <a:rPr lang="en-US" sz="2800" baseline="-25000" dirty="0" err="1" smtClean="0">
                <a:ea typeface="ＭＳ Ｐゴシック" charset="-128"/>
                <a:cs typeface="ＭＳ Ｐゴシック" charset="-128"/>
              </a:rPr>
              <a:t>z</a:t>
            </a:r>
            <a:r>
              <a:rPr lang="en-US" sz="2800" dirty="0" smtClean="0">
                <a:ea typeface="ＭＳ Ｐゴシック" charset="-128"/>
                <a:cs typeface="ＭＳ Ｐゴシック" charset="-128"/>
              </a:rPr>
              <a:t>= [ </a:t>
            </a:r>
            <a:r>
              <a:rPr lang="en-US" sz="2800" dirty="0" err="1" smtClean="0">
                <a:ea typeface="ＭＳ Ｐゴシック" charset="-128"/>
                <a:cs typeface="ＭＳ Ｐゴシック" charset="-128"/>
                <a:sym typeface="Symbol" charset="2"/>
              </a:rPr>
              <a:t></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dirty="0" smtClean="0">
                <a:ea typeface="ＭＳ Ｐゴシック" charset="-128"/>
                <a:cs typeface="ＭＳ Ｐゴシック" charset="-128"/>
              </a:rPr>
              <a:t>(</a:t>
            </a:r>
            <a:r>
              <a:rPr lang="en-US" sz="2800" b="1" dirty="0" err="1" smtClean="0">
                <a:ea typeface="ＭＳ Ｐゴシック" charset="-128"/>
                <a:cs typeface="ＭＳ Ｐゴシック" charset="-128"/>
              </a:rPr>
              <a:t>v</a:t>
            </a:r>
            <a:r>
              <a:rPr lang="en-US" sz="2800" b="1" dirty="0" smtClean="0">
                <a:ea typeface="ＭＳ Ｐゴシック" charset="-128"/>
                <a:cs typeface="ＭＳ Ｐゴシック" charset="-128"/>
              </a:rPr>
              <a:t> </a:t>
            </a:r>
            <a:r>
              <a:rPr lang="en-US" sz="2800" dirty="0" err="1" smtClean="0">
                <a:ea typeface="ＭＳ Ｐゴシック" charset="-128"/>
                <a:cs typeface="ＭＳ Ｐゴシック" charset="-128"/>
              </a:rPr>
              <a:t>x</a:t>
            </a:r>
            <a:r>
              <a:rPr lang="en-US" sz="2800" b="1" dirty="0" smtClean="0">
                <a:ea typeface="ＭＳ Ｐゴシック" charset="-128"/>
                <a:cs typeface="ＭＳ Ｐゴシック" charset="-128"/>
              </a:rPr>
              <a:t> B</a:t>
            </a:r>
            <a:r>
              <a:rPr lang="en-US" sz="2800" dirty="0" smtClean="0">
                <a:ea typeface="ＭＳ Ｐゴシック" charset="-128"/>
                <a:cs typeface="ＭＳ Ｐゴシック" charset="-128"/>
              </a:rPr>
              <a:t>) ]</a:t>
            </a:r>
            <a:r>
              <a:rPr lang="en-US" sz="2800" baseline="-25000" dirty="0" err="1" smtClean="0">
                <a:ea typeface="ＭＳ Ｐゴシック" charset="-128"/>
                <a:cs typeface="ＭＳ Ｐゴシック" charset="-128"/>
              </a:rPr>
              <a:t>z</a:t>
            </a:r>
            <a:r>
              <a:rPr lang="en-US" sz="2800" dirty="0" smtClean="0">
                <a:ea typeface="ＭＳ Ｐゴシック" charset="-128"/>
                <a:cs typeface="ＭＳ Ｐゴシック" charset="-128"/>
              </a:rPr>
              <a:t> </a:t>
            </a:r>
          </a:p>
          <a:p>
            <a:pPr eaLnBrk="1" hangingPunct="1">
              <a:buFont typeface="Arial" charset="0"/>
              <a:buNone/>
            </a:pPr>
            <a:r>
              <a:rPr lang="en-US" sz="2800" dirty="0" smtClean="0">
                <a:ea typeface="ＭＳ Ｐゴシック" charset="-128"/>
                <a:cs typeface="ＭＳ Ｐゴシック" charset="-128"/>
              </a:rPr>
              <a:t>	</a:t>
            </a:r>
          </a:p>
          <a:p>
            <a:pPr eaLnBrk="1" hangingPunct="1"/>
            <a:r>
              <a:rPr lang="en-US" sz="2800" dirty="0" smtClean="0">
                <a:ea typeface="ＭＳ Ｐゴシック" charset="-128"/>
                <a:cs typeface="ＭＳ Ｐゴシック" charset="-128"/>
              </a:rPr>
              <a:t>But the </a:t>
            </a:r>
            <a:r>
              <a:rPr lang="en-US" sz="2800" b="1" u="sng" dirty="0" smtClean="0">
                <a:solidFill>
                  <a:srgbClr val="0000FF"/>
                </a:solidFill>
                <a:ea typeface="ＭＳ Ｐゴシック" charset="-128"/>
                <a:cs typeface="ＭＳ Ｐゴシック" charset="-128"/>
              </a:rPr>
              <a:t>vector</a:t>
            </a:r>
            <a:r>
              <a:rPr lang="en-US" sz="2800" b="1" dirty="0" smtClean="0">
                <a:solidFill>
                  <a:srgbClr val="0000FF"/>
                </a:solidFill>
                <a:ea typeface="ＭＳ Ｐゴシック" charset="-128"/>
                <a:cs typeface="ＭＳ Ｐゴシック" charset="-128"/>
              </a:rPr>
              <a:t> </a:t>
            </a:r>
            <a:r>
              <a:rPr lang="en-US" sz="2800" dirty="0" smtClean="0">
                <a:ea typeface="ＭＳ Ｐゴシック" charset="-128"/>
                <a:cs typeface="ＭＳ Ｐゴシック" charset="-128"/>
              </a:rPr>
              <a:t>induction equation can place additional constraints on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 </a:t>
            </a:r>
          </a:p>
          <a:p>
            <a:pPr eaLnBrk="1" hangingPunct="1">
              <a:buFont typeface="Arial" charset="0"/>
              <a:buNone/>
            </a:pPr>
            <a:r>
              <a:rPr lang="en-US" sz="2800" dirty="0" smtClean="0">
                <a:ea typeface="ＭＳ Ｐゴシック" charset="-128"/>
                <a:cs typeface="ＭＳ Ｐゴシック" charset="-128"/>
                <a:sym typeface="Symbol" charset="2"/>
              </a:rPr>
              <a:t>					</a:t>
            </a:r>
            <a:r>
              <a:rPr lang="en-US" sz="2800" b="1" dirty="0" smtClean="0">
                <a:ea typeface="ＭＳ Ｐゴシック" charset="-128"/>
                <a:cs typeface="ＭＳ Ｐゴシック" charset="-128"/>
              </a:rPr>
              <a:t>B</a:t>
            </a:r>
            <a:r>
              <a:rPr lang="en-US" sz="2800" dirty="0" smtClean="0">
                <a:ea typeface="ＭＳ Ｐゴシック" charset="-128"/>
                <a:cs typeface="ＭＳ Ｐゴシック" charset="-128"/>
              </a:rPr>
              <a:t>/</a:t>
            </a:r>
            <a:r>
              <a:rPr lang="en-US" sz="2800" dirty="0" err="1" smtClean="0">
                <a:ea typeface="ＭＳ Ｐゴシック" charset="-128"/>
                <a:cs typeface="ＭＳ Ｐゴシック" charset="-128"/>
                <a:sym typeface="Symbol" charset="2"/>
              </a:rPr>
              <a:t></a:t>
            </a:r>
            <a:r>
              <a:rPr lang="en-US" sz="2800" dirty="0" err="1" smtClean="0">
                <a:ea typeface="ＭＳ Ｐゴシック" charset="-128"/>
                <a:cs typeface="ＭＳ Ｐゴシック" charset="-128"/>
              </a:rPr>
              <a:t>t</a:t>
            </a:r>
            <a:r>
              <a:rPr lang="en-US" sz="2800" dirty="0" smtClean="0">
                <a:ea typeface="ＭＳ Ｐゴシック" charset="-128"/>
                <a:cs typeface="ＭＳ Ｐゴシック" charset="-128"/>
              </a:rPr>
              <a:t> = -</a:t>
            </a:r>
            <a:r>
              <a:rPr lang="en-US" sz="2800" dirty="0" err="1" smtClean="0">
                <a:ea typeface="ＭＳ Ｐゴシック" charset="-128"/>
                <a:cs typeface="ＭＳ Ｐゴシック" charset="-128"/>
              </a:rPr>
              <a:t>c(</a:t>
            </a:r>
            <a:r>
              <a:rPr lang="en-US" sz="2800" dirty="0" err="1" smtClean="0">
                <a:ea typeface="ＭＳ Ｐゴシック" charset="-128"/>
                <a:cs typeface="ＭＳ Ｐゴシック" charset="-128"/>
                <a:sym typeface="Symbol" charset="2"/>
              </a:rPr>
              <a:t></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 </a:t>
            </a:r>
            <a:r>
              <a:rPr lang="en-US" sz="2800" dirty="0" err="1" smtClean="0">
                <a:ea typeface="ＭＳ Ｐゴシック" charset="-128"/>
                <a:cs typeface="ＭＳ Ｐゴシック" charset="-128"/>
                <a:sym typeface="Symbol" charset="2"/>
              </a:rPr>
              <a:t></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dirty="0" smtClean="0">
                <a:ea typeface="ＭＳ Ｐゴシック" charset="-128"/>
                <a:cs typeface="ＭＳ Ｐゴシック" charset="-128"/>
              </a:rPr>
              <a:t>(</a:t>
            </a:r>
            <a:r>
              <a:rPr lang="en-US" sz="2800" b="1" dirty="0" err="1" smtClean="0">
                <a:ea typeface="ＭＳ Ｐゴシック" charset="-128"/>
                <a:cs typeface="ＭＳ Ｐゴシック" charset="-128"/>
              </a:rPr>
              <a:t>v</a:t>
            </a:r>
            <a:r>
              <a:rPr lang="en-US" sz="2800" b="1" dirty="0" smtClean="0">
                <a:ea typeface="ＭＳ Ｐゴシック" charset="-128"/>
                <a:cs typeface="ＭＳ Ｐゴシック" charset="-128"/>
              </a:rPr>
              <a:t> </a:t>
            </a:r>
            <a:r>
              <a:rPr lang="en-US" sz="2800" dirty="0" err="1" smtClean="0">
                <a:ea typeface="ＭＳ Ｐゴシック" charset="-128"/>
                <a:cs typeface="ＭＳ Ｐゴシック" charset="-128"/>
              </a:rPr>
              <a:t>x</a:t>
            </a:r>
            <a:r>
              <a:rPr lang="en-US" sz="2800" b="1" dirty="0" smtClean="0">
                <a:ea typeface="ＭＳ Ｐゴシック" charset="-128"/>
                <a:cs typeface="ＭＳ Ｐゴシック" charset="-128"/>
              </a:rPr>
              <a:t> B</a:t>
            </a:r>
            <a:r>
              <a:rPr lang="en-US" sz="2800" dirty="0" smtClean="0">
                <a:ea typeface="ＭＳ Ｐゴシック" charset="-128"/>
                <a:cs typeface="ＭＳ Ｐゴシック" charset="-128"/>
              </a:rPr>
              <a:t>),</a:t>
            </a:r>
          </a:p>
          <a:p>
            <a:pPr eaLnBrk="1" hangingPunct="1">
              <a:buFont typeface="Arial" charset="0"/>
              <a:buNone/>
            </a:pPr>
            <a:r>
              <a:rPr lang="en-US" sz="2800" dirty="0" smtClean="0">
                <a:ea typeface="ＭＳ Ｐゴシック" charset="-128"/>
                <a:cs typeface="ＭＳ Ｐゴシック" charset="-128"/>
              </a:rPr>
              <a:t>	where I assume the ideal Ohm’s Law,</a:t>
            </a:r>
            <a:r>
              <a:rPr lang="en-US" sz="2800" dirty="0" smtClean="0">
                <a:solidFill>
                  <a:srgbClr val="0000FF"/>
                </a:solidFill>
                <a:ea typeface="ＭＳ Ｐゴシック" charset="-128"/>
                <a:cs typeface="ＭＳ Ｐゴシック" charset="-128"/>
              </a:rPr>
              <a:t>*</a:t>
            </a:r>
            <a:r>
              <a:rPr lang="en-US" sz="2800" dirty="0" smtClean="0">
                <a:solidFill>
                  <a:srgbClr val="FF0000"/>
                </a:solidFill>
                <a:ea typeface="ＭＳ Ｐゴシック" charset="-128"/>
                <a:cs typeface="ＭＳ Ｐゴシック" charset="-128"/>
              </a:rPr>
              <a:t> </a:t>
            </a:r>
            <a:r>
              <a:rPr lang="en-US" sz="2800" dirty="0" smtClean="0">
                <a:ea typeface="ＭＳ Ｐゴシック" charset="-128"/>
                <a:cs typeface="ＭＳ Ｐゴシック" charset="-128"/>
              </a:rPr>
              <a:t>so </a:t>
            </a:r>
            <a:r>
              <a:rPr lang="en-US" sz="2800" b="1" dirty="0" err="1" smtClean="0">
                <a:ea typeface="ＭＳ Ｐゴシック" charset="-128"/>
                <a:cs typeface="ＭＳ Ｐゴシック" charset="-128"/>
              </a:rPr>
              <a:t>v</a:t>
            </a:r>
            <a:r>
              <a:rPr lang="en-US" sz="2800" dirty="0" smtClean="0">
                <a:ea typeface="ＭＳ Ｐゴシック" charset="-128"/>
                <a:cs typeface="ＭＳ Ｐゴシック" charset="-128"/>
              </a:rPr>
              <a:t> </a:t>
            </a:r>
            <a:r>
              <a:rPr lang="en-US" sz="2800" dirty="0" smtClean="0">
                <a:ea typeface="ＭＳ Ｐゴシック" charset="-128"/>
                <a:cs typeface="ＭＳ Ｐゴシック" charset="-128"/>
                <a:sym typeface="Wingdings" charset="2"/>
              </a:rPr>
              <a:t>&lt;---&gt;</a:t>
            </a:r>
            <a:r>
              <a:rPr lang="en-US" sz="2800" dirty="0" smtClean="0">
                <a:ea typeface="ＭＳ Ｐゴシック" charset="-128"/>
                <a:cs typeface="ＭＳ Ｐゴシック" charset="-128"/>
              </a:rPr>
              <a:t> </a:t>
            </a:r>
            <a:r>
              <a:rPr lang="en-US" sz="2800" b="1" dirty="0" smtClean="0">
                <a:ea typeface="ＭＳ Ｐゴシック" charset="-128"/>
                <a:cs typeface="ＭＳ Ｐゴシック" charset="-128"/>
              </a:rPr>
              <a:t>E:</a:t>
            </a:r>
          </a:p>
          <a:p>
            <a:pPr eaLnBrk="1" hangingPunct="1">
              <a:buNone/>
            </a:pPr>
            <a:r>
              <a:rPr lang="en-US" sz="2800" b="1" dirty="0" smtClean="0">
                <a:ea typeface="ＭＳ Ｐゴシック" charset="-128"/>
                <a:cs typeface="ＭＳ Ｐゴシック" charset="-128"/>
              </a:rPr>
              <a:t>						E</a:t>
            </a:r>
            <a:r>
              <a:rPr lang="en-US" sz="2800" dirty="0" smtClean="0">
                <a:ea typeface="ＭＳ Ｐゴシック" charset="-128"/>
                <a:cs typeface="ＭＳ Ｐゴシック" charset="-128"/>
              </a:rPr>
              <a:t> = -(</a:t>
            </a:r>
            <a:r>
              <a:rPr lang="en-US" sz="2800" b="1" dirty="0" err="1" smtClean="0">
                <a:ea typeface="ＭＳ Ｐゴシック" charset="-128"/>
                <a:cs typeface="ＭＳ Ｐゴシック" charset="-128"/>
              </a:rPr>
              <a:t>v</a:t>
            </a:r>
            <a:r>
              <a:rPr lang="en-US" sz="2800" b="1" dirty="0" smtClean="0">
                <a:ea typeface="ＭＳ Ｐゴシック" charset="-128"/>
                <a:cs typeface="ＭＳ Ｐゴシック" charset="-128"/>
              </a:rPr>
              <a:t> </a:t>
            </a:r>
            <a:r>
              <a:rPr lang="en-US" sz="2800" dirty="0" err="1" smtClean="0">
                <a:ea typeface="ＭＳ Ｐゴシック" charset="-128"/>
                <a:cs typeface="ＭＳ Ｐゴシック" charset="-128"/>
              </a:rPr>
              <a:t>x</a:t>
            </a:r>
            <a:r>
              <a:rPr lang="en-US" sz="2800" b="1" dirty="0" smtClean="0">
                <a:ea typeface="ＭＳ Ｐゴシック" charset="-128"/>
                <a:cs typeface="ＭＳ Ｐゴシック" charset="-128"/>
              </a:rPr>
              <a:t> B</a:t>
            </a:r>
            <a:r>
              <a:rPr lang="en-US" sz="2800" dirty="0" smtClean="0">
                <a:ea typeface="ＭＳ Ｐゴシック" charset="-128"/>
                <a:cs typeface="ＭＳ Ｐゴシック" charset="-128"/>
              </a:rPr>
              <a:t>)/</a:t>
            </a:r>
            <a:r>
              <a:rPr lang="en-US" sz="2800" dirty="0" err="1" smtClean="0">
                <a:ea typeface="ＭＳ Ｐゴシック" charset="-128"/>
                <a:cs typeface="ＭＳ Ｐゴシック" charset="-128"/>
              </a:rPr>
              <a:t>c</a:t>
            </a:r>
            <a:r>
              <a:rPr lang="en-US" sz="2800" dirty="0" smtClean="0">
                <a:ea typeface="ＭＳ Ｐゴシック" charset="-128"/>
                <a:cs typeface="ＭＳ Ｐゴシック" charset="-128"/>
              </a:rPr>
              <a:t>  </a:t>
            </a:r>
            <a:r>
              <a:rPr lang="en-US" sz="2800" dirty="0" smtClean="0">
                <a:ea typeface="ＭＳ Ｐゴシック" charset="-128"/>
                <a:cs typeface="ＭＳ Ｐゴシック" charset="-128"/>
                <a:sym typeface="Wingdings"/>
              </a:rPr>
              <a:t>==&gt;</a:t>
            </a:r>
            <a:r>
              <a:rPr lang="en-US" sz="2800" dirty="0" smtClean="0">
                <a:ea typeface="ＭＳ Ｐゴシック" charset="-128"/>
                <a:cs typeface="ＭＳ Ｐゴシック" charset="-128"/>
                <a:sym typeface="Wingdings" charset="2"/>
              </a:rPr>
              <a:t> </a:t>
            </a:r>
            <a:r>
              <a:rPr lang="en-US" sz="2800" b="1" dirty="0" smtClean="0">
                <a:ea typeface="ＭＳ Ｐゴシック" charset="-128"/>
                <a:cs typeface="ＭＳ Ｐゴシック" charset="-128"/>
              </a:rPr>
              <a:t>E</a:t>
            </a:r>
            <a:r>
              <a:rPr lang="en-US" sz="2800" b="1" dirty="0" smtClean="0">
                <a:ea typeface="Arial" charset="0"/>
                <a:cs typeface="Arial" charset="0"/>
              </a:rPr>
              <a:t>·</a:t>
            </a:r>
            <a:r>
              <a:rPr lang="en-US" sz="2800" b="1" dirty="0" smtClean="0">
                <a:ea typeface="ＭＳ Ｐゴシック" charset="-128"/>
                <a:cs typeface="ＭＳ Ｐゴシック" charset="-128"/>
              </a:rPr>
              <a:t>B</a:t>
            </a:r>
            <a:r>
              <a:rPr lang="en-US" sz="2800" dirty="0" smtClean="0">
                <a:ea typeface="ＭＳ Ｐゴシック" charset="-128"/>
                <a:cs typeface="ＭＳ Ｐゴシック" charset="-128"/>
              </a:rPr>
              <a:t> = </a:t>
            </a:r>
            <a:r>
              <a:rPr lang="en-US" sz="2800" b="1" dirty="0" smtClean="0">
                <a:ea typeface="ＭＳ Ｐゴシック" charset="-128"/>
                <a:cs typeface="ＭＳ Ｐゴシック" charset="-128"/>
              </a:rPr>
              <a:t>0</a:t>
            </a:r>
            <a:r>
              <a:rPr lang="en-US" sz="2800" dirty="0" smtClean="0">
                <a:ea typeface="ＭＳ Ｐゴシック" charset="-128"/>
                <a:cs typeface="ＭＳ Ｐゴシック" charset="-128"/>
              </a:rPr>
              <a:t> </a:t>
            </a:r>
          </a:p>
          <a:p>
            <a:pPr algn="ctr" eaLnBrk="1" hangingPunct="1">
              <a:buFont typeface="Arial" charset="0"/>
              <a:buNone/>
            </a:pPr>
            <a:endParaRPr lang="en-US" sz="2800" dirty="0" smtClean="0">
              <a:ea typeface="ＭＳ Ｐゴシック" charset="-128"/>
              <a:cs typeface="ＭＳ Ｐゴシック" charset="-128"/>
            </a:endParaRPr>
          </a:p>
        </p:txBody>
      </p:sp>
      <p:sp>
        <p:nvSpPr>
          <p:cNvPr id="64516" name="TextBox 3"/>
          <p:cNvSpPr txBox="1">
            <a:spLocks noChangeArrowheads="1"/>
          </p:cNvSpPr>
          <p:nvPr/>
        </p:nvSpPr>
        <p:spPr bwMode="auto">
          <a:xfrm>
            <a:off x="304800" y="6172200"/>
            <a:ext cx="8356600" cy="646113"/>
          </a:xfrm>
          <a:prstGeom prst="rect">
            <a:avLst/>
          </a:prstGeom>
          <a:noFill/>
          <a:ln w="9525">
            <a:noFill/>
            <a:miter lim="800000"/>
            <a:headEnd/>
            <a:tailEnd/>
          </a:ln>
        </p:spPr>
        <p:txBody>
          <a:bodyPr wrap="none">
            <a:prstTxWarp prst="textNoShape">
              <a:avLst/>
            </a:prstTxWarp>
            <a:spAutoFit/>
          </a:bodyPr>
          <a:lstStyle/>
          <a:p>
            <a:r>
              <a:rPr lang="en-US" dirty="0">
                <a:solidFill>
                  <a:srgbClr val="0000FF"/>
                </a:solidFill>
              </a:rPr>
              <a:t>*One can instead use </a:t>
            </a:r>
            <a:r>
              <a:rPr lang="en-US" b="1" dirty="0">
                <a:solidFill>
                  <a:srgbClr val="0000FF"/>
                </a:solidFill>
              </a:rPr>
              <a:t>E</a:t>
            </a:r>
            <a:r>
              <a:rPr lang="en-US" dirty="0">
                <a:solidFill>
                  <a:srgbClr val="0000FF"/>
                </a:solidFill>
              </a:rPr>
              <a:t> = -(</a:t>
            </a:r>
            <a:r>
              <a:rPr lang="en-US" b="1" dirty="0" err="1">
                <a:solidFill>
                  <a:srgbClr val="0000FF"/>
                </a:solidFill>
              </a:rPr>
              <a:t>v</a:t>
            </a:r>
            <a:r>
              <a:rPr lang="en-US" b="1" dirty="0">
                <a:solidFill>
                  <a:srgbClr val="0000FF"/>
                </a:solidFill>
              </a:rPr>
              <a:t> </a:t>
            </a:r>
            <a:r>
              <a:rPr lang="en-US" dirty="0" err="1">
                <a:solidFill>
                  <a:srgbClr val="0000FF"/>
                </a:solidFill>
              </a:rPr>
              <a:t>x</a:t>
            </a:r>
            <a:r>
              <a:rPr lang="en-US" b="1" dirty="0">
                <a:solidFill>
                  <a:srgbClr val="0000FF"/>
                </a:solidFill>
              </a:rPr>
              <a:t> B</a:t>
            </a:r>
            <a:r>
              <a:rPr lang="en-US" dirty="0">
                <a:solidFill>
                  <a:srgbClr val="0000FF"/>
                </a:solidFill>
              </a:rPr>
              <a:t>)/</a:t>
            </a:r>
            <a:r>
              <a:rPr lang="en-US" dirty="0" err="1">
                <a:solidFill>
                  <a:srgbClr val="0000FF"/>
                </a:solidFill>
              </a:rPr>
              <a:t>c</a:t>
            </a:r>
            <a:r>
              <a:rPr lang="en-US" dirty="0">
                <a:solidFill>
                  <a:srgbClr val="0000FF"/>
                </a:solidFill>
              </a:rPr>
              <a:t> + </a:t>
            </a:r>
            <a:r>
              <a:rPr lang="en-US" b="1" dirty="0">
                <a:solidFill>
                  <a:srgbClr val="0000FF"/>
                </a:solidFill>
              </a:rPr>
              <a:t>R</a:t>
            </a:r>
            <a:r>
              <a:rPr lang="en-US" dirty="0">
                <a:solidFill>
                  <a:srgbClr val="0000FF"/>
                </a:solidFill>
              </a:rPr>
              <a:t>, if some model resistivity </a:t>
            </a:r>
            <a:r>
              <a:rPr lang="en-US" b="1" dirty="0">
                <a:solidFill>
                  <a:srgbClr val="0000FF"/>
                </a:solidFill>
              </a:rPr>
              <a:t>R</a:t>
            </a:r>
            <a:r>
              <a:rPr lang="en-US" dirty="0">
                <a:solidFill>
                  <a:srgbClr val="0000FF"/>
                </a:solidFill>
              </a:rPr>
              <a:t> is assumed.</a:t>
            </a:r>
          </a:p>
          <a:p>
            <a:r>
              <a:rPr lang="en-US" dirty="0">
                <a:solidFill>
                  <a:srgbClr val="0000FF"/>
                </a:solidFill>
              </a:rPr>
              <a:t>(I assume </a:t>
            </a:r>
            <a:r>
              <a:rPr lang="en-US" b="1" dirty="0">
                <a:solidFill>
                  <a:srgbClr val="0000FF"/>
                </a:solidFill>
              </a:rPr>
              <a:t>R</a:t>
            </a:r>
            <a:r>
              <a:rPr lang="en-US" dirty="0">
                <a:solidFill>
                  <a:srgbClr val="0000FF"/>
                </a:solidFill>
              </a:rPr>
              <a:t>  might be a function of </a:t>
            </a:r>
            <a:r>
              <a:rPr lang="en-US" b="1" dirty="0">
                <a:solidFill>
                  <a:srgbClr val="0000FF"/>
                </a:solidFill>
              </a:rPr>
              <a:t>B</a:t>
            </a:r>
            <a:r>
              <a:rPr lang="en-US" dirty="0">
                <a:solidFill>
                  <a:srgbClr val="0000FF"/>
                </a:solidFill>
              </a:rPr>
              <a:t> or </a:t>
            </a:r>
            <a:r>
              <a:rPr lang="en-US" b="1" dirty="0">
                <a:solidFill>
                  <a:srgbClr val="0000FF"/>
                </a:solidFill>
              </a:rPr>
              <a:t>J</a:t>
            </a:r>
            <a:r>
              <a:rPr lang="en-US" dirty="0">
                <a:solidFill>
                  <a:srgbClr val="0000FF"/>
                </a:solidFill>
              </a:rPr>
              <a:t> or ??, but is </a:t>
            </a:r>
            <a:r>
              <a:rPr lang="en-US" i="1" u="sng" dirty="0">
                <a:solidFill>
                  <a:srgbClr val="0000FF"/>
                </a:solidFill>
              </a:rPr>
              <a:t>not</a:t>
            </a:r>
            <a:r>
              <a:rPr lang="en-US" dirty="0">
                <a:solidFill>
                  <a:srgbClr val="0000FF"/>
                </a:solidFill>
              </a:rPr>
              <a:t> a function of </a:t>
            </a:r>
            <a:r>
              <a:rPr lang="en-US" b="1" dirty="0">
                <a:solidFill>
                  <a:srgbClr val="0000FF"/>
                </a:solidFill>
              </a:rPr>
              <a:t>E</a:t>
            </a:r>
            <a:r>
              <a:rPr lang="en-US" dirty="0">
                <a:solidFill>
                  <a:srgbClr val="0000FF"/>
                </a:solidFill>
              </a:rPr>
              <a:t>.) </a:t>
            </a:r>
          </a:p>
        </p:txBody>
      </p:sp>
      <p:sp>
        <p:nvSpPr>
          <p:cNvPr id="5" name="Rectangle 4"/>
          <p:cNvSpPr/>
          <p:nvPr/>
        </p:nvSpPr>
        <p:spPr>
          <a:xfrm>
            <a:off x="2057400" y="4191000"/>
            <a:ext cx="4495800" cy="609600"/>
          </a:xfrm>
          <a:prstGeom prst="rect">
            <a:avLst/>
          </a:prstGeom>
          <a:noFill/>
          <a:ln w="3810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a typeface="ＭＳ Ｐゴシック" charset="-128"/>
              <a:cs typeface="ＭＳ Ｐゴシック" charset="-128"/>
            </a:endParaRPr>
          </a:p>
        </p:txBody>
      </p:sp>
      <p:sp>
        <p:nvSpPr>
          <p:cNvPr id="6" name="Rectangle 5"/>
          <p:cNvSpPr/>
          <p:nvPr/>
        </p:nvSpPr>
        <p:spPr>
          <a:xfrm>
            <a:off x="2590800" y="5257800"/>
            <a:ext cx="3810000" cy="609600"/>
          </a:xfrm>
          <a:prstGeom prst="rect">
            <a:avLst/>
          </a:prstGeom>
          <a:noFill/>
          <a:ln w="3810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5538" name="Picture 4"/>
          <p:cNvPicPr>
            <a:picLocks noChangeAspect="1"/>
          </p:cNvPicPr>
          <p:nvPr/>
        </p:nvPicPr>
        <p:blipFill>
          <a:blip r:embed="rId2"/>
          <a:srcRect/>
          <a:stretch>
            <a:fillRect/>
          </a:stretch>
        </p:blipFill>
        <p:spPr bwMode="auto">
          <a:xfrm>
            <a:off x="354013" y="3505200"/>
            <a:ext cx="4267200" cy="2982913"/>
          </a:xfrm>
          <a:prstGeom prst="rect">
            <a:avLst/>
          </a:prstGeom>
          <a:noFill/>
          <a:ln w="9525">
            <a:noFill/>
            <a:miter lim="800000"/>
            <a:headEnd/>
            <a:tailEnd/>
          </a:ln>
        </p:spPr>
      </p:pic>
      <p:pic>
        <p:nvPicPr>
          <p:cNvPr id="65539" name="Picture 3"/>
          <p:cNvPicPr>
            <a:picLocks noChangeAspect="1"/>
          </p:cNvPicPr>
          <p:nvPr/>
        </p:nvPicPr>
        <p:blipFill>
          <a:blip r:embed="rId3"/>
          <a:srcRect/>
          <a:stretch>
            <a:fillRect/>
          </a:stretch>
        </p:blipFill>
        <p:spPr bwMode="auto">
          <a:xfrm>
            <a:off x="4648200" y="3505200"/>
            <a:ext cx="4240213" cy="2982913"/>
          </a:xfrm>
          <a:prstGeom prst="rect">
            <a:avLst/>
          </a:prstGeom>
          <a:noFill/>
          <a:ln w="9525">
            <a:noFill/>
            <a:miter lim="800000"/>
            <a:headEnd/>
            <a:tailEnd/>
          </a:ln>
        </p:spPr>
      </p:pic>
      <p:sp>
        <p:nvSpPr>
          <p:cNvPr id="65540" name="Title 1"/>
          <p:cNvSpPr>
            <a:spLocks noGrp="1"/>
          </p:cNvSpPr>
          <p:nvPr>
            <p:ph type="title"/>
          </p:nvPr>
        </p:nvSpPr>
        <p:spPr>
          <a:xfrm>
            <a:off x="152400" y="0"/>
            <a:ext cx="8839200" cy="1020763"/>
          </a:xfrm>
        </p:spPr>
        <p:txBody>
          <a:bodyPr/>
          <a:lstStyle/>
          <a:p>
            <a:pPr algn="l"/>
            <a:r>
              <a:rPr lang="en-US" sz="3200" smtClean="0">
                <a:ea typeface="ＭＳ Ｐゴシック" charset="-128"/>
                <a:cs typeface="ＭＳ Ｐゴシック" charset="-128"/>
              </a:rPr>
              <a:t>The “PTD” method employs a </a:t>
            </a:r>
            <a:r>
              <a:rPr lang="en-US" sz="3200" i="1" u="sng" smtClean="0">
                <a:ea typeface="ＭＳ Ｐゴシック" charset="-128"/>
                <a:cs typeface="ＭＳ Ｐゴシック" charset="-128"/>
              </a:rPr>
              <a:t>poloidal-toroidal decomposition</a:t>
            </a:r>
            <a:r>
              <a:rPr lang="en-US" sz="3200" smtClean="0">
                <a:ea typeface="ＭＳ Ｐゴシック" charset="-128"/>
                <a:cs typeface="ＭＳ Ｐゴシック" charset="-128"/>
              </a:rPr>
              <a:t> of </a:t>
            </a:r>
            <a:r>
              <a:rPr lang="en-US" sz="3200" b="1" smtClean="0">
                <a:ea typeface="ＭＳ Ｐゴシック" charset="-128"/>
                <a:cs typeface="ＭＳ Ｐゴシック" charset="-128"/>
              </a:rPr>
              <a:t>B </a:t>
            </a:r>
            <a:r>
              <a:rPr lang="en-US" sz="3200" smtClean="0">
                <a:ea typeface="ＭＳ Ｐゴシック" charset="-128"/>
                <a:cs typeface="ＭＳ Ｐゴシック" charset="-128"/>
              </a:rPr>
              <a:t>into two scalar potentials.</a:t>
            </a:r>
          </a:p>
        </p:txBody>
      </p:sp>
      <p:sp>
        <p:nvSpPr>
          <p:cNvPr id="65541" name="Content Placeholder 2"/>
          <p:cNvSpPr>
            <a:spLocks noGrp="1"/>
          </p:cNvSpPr>
          <p:nvPr>
            <p:ph idx="1"/>
          </p:nvPr>
        </p:nvSpPr>
        <p:spPr>
          <a:xfrm>
            <a:off x="152400" y="1219200"/>
            <a:ext cx="8229600" cy="5486400"/>
          </a:xfrm>
        </p:spPr>
        <p:txBody>
          <a:bodyPr/>
          <a:lstStyle/>
          <a:p>
            <a:pPr>
              <a:buFont typeface="Arial" charset="0"/>
              <a:buNone/>
            </a:pPr>
            <a:r>
              <a:rPr lang="en-US" sz="2800" b="1" smtClean="0">
                <a:ea typeface="ＭＳ Ｐゴシック" charset="-128"/>
                <a:cs typeface="ＭＳ Ｐゴシック" charset="-128"/>
              </a:rPr>
              <a:t>B</a:t>
            </a:r>
            <a:r>
              <a:rPr lang="en-US" sz="2800" smtClean="0">
                <a:ea typeface="ＭＳ Ｐゴシック" charset="-128"/>
                <a:cs typeface="ＭＳ Ｐゴシック" charset="-128"/>
              </a:rPr>
              <a:t> = </a:t>
            </a:r>
            <a:r>
              <a:rPr lang="en-US" sz="2800" smtClean="0">
                <a:ea typeface="ＭＳ Ｐゴシック" charset="-128"/>
                <a:cs typeface="ＭＳ Ｐゴシック" charset="-128"/>
                <a:sym typeface="Symbol" charset="2"/>
              </a:rPr>
              <a:t> x ( x</a:t>
            </a:r>
            <a:r>
              <a:rPr lang="en-US" sz="2800" smtClean="0">
                <a:latin typeface="Lucida Calligraphy" charset="0"/>
                <a:ea typeface="Lucida Calligraphy" charset="0"/>
                <a:cs typeface="Lucida Calligraphy" charset="0"/>
                <a:sym typeface="Symbol" charset="2"/>
              </a:rPr>
              <a:t>B</a:t>
            </a:r>
            <a:r>
              <a:rPr lang="en-US" sz="2800" b="1" smtClean="0">
                <a:ea typeface="ＭＳ Ｐゴシック" charset="-128"/>
                <a:cs typeface="ＭＳ Ｐゴシック" charset="-128"/>
                <a:sym typeface="Symbol" charset="2"/>
              </a:rPr>
              <a:t> z</a:t>
            </a:r>
            <a:r>
              <a:rPr lang="en-US" sz="2800" smtClean="0">
                <a:ea typeface="ＭＳ Ｐゴシック" charset="-128"/>
                <a:cs typeface="ＭＳ Ｐゴシック" charset="-128"/>
              </a:rPr>
              <a:t>) +</a:t>
            </a:r>
            <a:r>
              <a:rPr lang="en-US" sz="2800" smtClean="0">
                <a:ea typeface="ＭＳ Ｐゴシック" charset="-128"/>
                <a:cs typeface="ＭＳ Ｐゴシック" charset="-128"/>
                <a:sym typeface="Symbol" charset="2"/>
              </a:rPr>
              <a:t>x</a:t>
            </a:r>
            <a:r>
              <a:rPr lang="en-US" sz="2800" smtClean="0">
                <a:latin typeface="Lucida Calligraphy" charset="0"/>
                <a:ea typeface="Lucida Calligraphy" charset="0"/>
                <a:cs typeface="Lucida Calligraphy" charset="0"/>
                <a:sym typeface="Symbol" charset="2"/>
              </a:rPr>
              <a:t>J</a:t>
            </a:r>
            <a:r>
              <a:rPr lang="en-US" sz="2800" smtClean="0">
                <a:ea typeface="ＭＳ Ｐゴシック" charset="-128"/>
                <a:cs typeface="ＭＳ Ｐゴシック" charset="-128"/>
                <a:sym typeface="Symbol" charset="2"/>
              </a:rPr>
              <a:t> </a:t>
            </a:r>
            <a:r>
              <a:rPr lang="en-US" sz="2800" b="1" smtClean="0">
                <a:ea typeface="ＭＳ Ｐゴシック" charset="-128"/>
                <a:cs typeface="ＭＳ Ｐゴシック" charset="-128"/>
                <a:sym typeface="Symbol" charset="2"/>
              </a:rPr>
              <a:t>z</a:t>
            </a:r>
            <a:endParaRPr lang="en-US" sz="2800" smtClean="0">
              <a:ea typeface="ＭＳ Ｐゴシック" charset="-128"/>
              <a:cs typeface="ＭＳ Ｐゴシック" charset="-128"/>
            </a:endParaRPr>
          </a:p>
          <a:p>
            <a:pPr lvl="1">
              <a:buFont typeface="Arial" charset="0"/>
              <a:buNone/>
            </a:pPr>
            <a:r>
              <a:rPr lang="en-US" smtClean="0">
                <a:ea typeface="ＭＳ Ｐゴシック" charset="-128"/>
                <a:cs typeface="ＭＳ Ｐゴシック" charset="-128"/>
              </a:rPr>
              <a:t>		 B</a:t>
            </a:r>
            <a:r>
              <a:rPr lang="en-US" baseline="-25000" smtClean="0">
                <a:sym typeface="Symbol" charset="2"/>
              </a:rPr>
              <a:t>z </a:t>
            </a:r>
            <a:r>
              <a:rPr lang="en-US" smtClean="0">
                <a:sym typeface="Symbol" charset="2"/>
              </a:rPr>
              <a:t>= -</a:t>
            </a:r>
            <a:r>
              <a:rPr lang="en-US" smtClean="0">
                <a:ea typeface="ＭＳ Ｐゴシック" charset="-128"/>
                <a:cs typeface="ＭＳ Ｐゴシック" charset="-128"/>
                <a:sym typeface="Symbol" charset="2"/>
              </a:rPr>
              <a:t></a:t>
            </a:r>
            <a:r>
              <a:rPr lang="en-US" baseline="-25000" smtClean="0">
                <a:sym typeface="Symbol" charset="2"/>
              </a:rPr>
              <a:t>h</a:t>
            </a:r>
            <a:r>
              <a:rPr lang="en-US" baseline="30000" smtClean="0">
                <a:sym typeface="Symbol" charset="2"/>
              </a:rPr>
              <a:t>2</a:t>
            </a:r>
            <a:r>
              <a:rPr lang="en-US" smtClean="0">
                <a:latin typeface="Lucida Calligraphy" charset="0"/>
                <a:ea typeface="Lucida Calligraphy" charset="0"/>
                <a:cs typeface="Lucida Calligraphy" charset="0"/>
                <a:sym typeface="Symbol" charset="2"/>
              </a:rPr>
              <a:t>B</a:t>
            </a:r>
            <a:r>
              <a:rPr lang="en-US" smtClean="0">
                <a:ea typeface="ＭＳ Ｐゴシック" charset="-128"/>
                <a:cs typeface="ＭＳ Ｐゴシック" charset="-128"/>
                <a:sym typeface="Symbol" charset="2"/>
              </a:rPr>
              <a:t>,    </a:t>
            </a:r>
          </a:p>
          <a:p>
            <a:pPr lvl="1">
              <a:buFont typeface="Arial" charset="0"/>
              <a:buNone/>
            </a:pPr>
            <a:r>
              <a:rPr lang="en-US" smtClean="0">
                <a:ea typeface="ＭＳ Ｐゴシック" charset="-128"/>
                <a:cs typeface="ＭＳ Ｐゴシック" charset="-128"/>
                <a:sym typeface="Symbol" charset="2"/>
              </a:rPr>
              <a:t>4</a:t>
            </a:r>
            <a:r>
              <a:rPr lang="el-GR" smtClean="0">
                <a:latin typeface="Times" charset="0"/>
                <a:ea typeface="Arial" charset="0"/>
                <a:cs typeface="Arial" charset="0"/>
              </a:rPr>
              <a:t>π</a:t>
            </a:r>
            <a:r>
              <a:rPr lang="en-US" smtClean="0">
                <a:ea typeface="ＭＳ Ｐゴシック" charset="-128"/>
                <a:cs typeface="ＭＳ Ｐゴシック" charset="-128"/>
              </a:rPr>
              <a:t>J</a:t>
            </a:r>
            <a:r>
              <a:rPr lang="en-US" baseline="-25000" smtClean="0">
                <a:sym typeface="Symbol" charset="2"/>
              </a:rPr>
              <a:t>z</a:t>
            </a:r>
            <a:r>
              <a:rPr lang="en-US" smtClean="0">
                <a:sym typeface="Symbol" charset="2"/>
              </a:rPr>
              <a:t>/c</a:t>
            </a:r>
            <a:r>
              <a:rPr lang="en-US" baseline="-25000" smtClean="0">
                <a:sym typeface="Symbol" charset="2"/>
              </a:rPr>
              <a:t> </a:t>
            </a:r>
            <a:r>
              <a:rPr lang="en-US" smtClean="0">
                <a:sym typeface="Symbol" charset="2"/>
              </a:rPr>
              <a:t>= </a:t>
            </a:r>
            <a:r>
              <a:rPr lang="en-US" smtClean="0">
                <a:ea typeface="ＭＳ Ｐゴシック" charset="-128"/>
                <a:cs typeface="ＭＳ Ｐゴシック" charset="-128"/>
                <a:sym typeface="Symbol" charset="2"/>
              </a:rPr>
              <a:t></a:t>
            </a:r>
            <a:r>
              <a:rPr lang="en-US" baseline="-25000" smtClean="0">
                <a:sym typeface="Symbol" charset="2"/>
              </a:rPr>
              <a:t>h</a:t>
            </a:r>
            <a:r>
              <a:rPr lang="en-US" baseline="30000" smtClean="0">
                <a:sym typeface="Symbol" charset="2"/>
              </a:rPr>
              <a:t>2</a:t>
            </a:r>
            <a:r>
              <a:rPr lang="en-US" smtClean="0">
                <a:latin typeface="Lucida Calligraphy" charset="0"/>
                <a:ea typeface="Lucida Calligraphy" charset="0"/>
                <a:cs typeface="Lucida Calligraphy" charset="0"/>
                <a:sym typeface="Symbol" charset="2"/>
              </a:rPr>
              <a:t>J</a:t>
            </a:r>
            <a:r>
              <a:rPr lang="en-US" smtClean="0">
                <a:ea typeface="ＭＳ Ｐゴシック" charset="-128"/>
                <a:cs typeface="ＭＳ Ｐゴシック" charset="-128"/>
                <a:sym typeface="Symbol" charset="2"/>
              </a:rPr>
              <a:t>, </a:t>
            </a:r>
            <a:r>
              <a:rPr lang="en-US" b="1" smtClean="0">
                <a:ea typeface="ＭＳ Ｐゴシック" charset="-128"/>
                <a:cs typeface="ＭＳ Ｐゴシック" charset="-128"/>
                <a:sym typeface="Symbol" charset="2"/>
              </a:rPr>
              <a:t> </a:t>
            </a:r>
          </a:p>
          <a:p>
            <a:pPr lvl="1">
              <a:buFont typeface="Arial" charset="0"/>
              <a:buNone/>
            </a:pPr>
            <a:r>
              <a:rPr lang="en-US" smtClean="0">
                <a:ea typeface="ＭＳ Ｐゴシック" charset="-128"/>
                <a:cs typeface="ＭＳ Ｐゴシック" charset="-128"/>
                <a:sym typeface="Symbol" charset="2"/>
              </a:rPr>
              <a:t></a:t>
            </a:r>
            <a:r>
              <a:rPr lang="en-US" b="1" baseline="-25000" smtClean="0">
                <a:ea typeface="ＭＳ Ｐゴシック" charset="-128"/>
                <a:cs typeface="ＭＳ Ｐゴシック" charset="-128"/>
                <a:sym typeface="Symbol" charset="2"/>
              </a:rPr>
              <a:t>h</a:t>
            </a:r>
            <a:r>
              <a:rPr lang="en-US" b="1" smtClean="0">
                <a:ea typeface="Arial" charset="0"/>
                <a:cs typeface="Arial" charset="0"/>
              </a:rPr>
              <a:t>·</a:t>
            </a:r>
            <a:r>
              <a:rPr lang="en-US" b="1" smtClean="0">
                <a:ea typeface="ＭＳ Ｐゴシック" charset="-128"/>
                <a:cs typeface="ＭＳ Ｐゴシック" charset="-128"/>
              </a:rPr>
              <a:t>B</a:t>
            </a:r>
            <a:r>
              <a:rPr lang="en-US" baseline="-25000" smtClean="0">
                <a:ea typeface="ＭＳ Ｐゴシック" charset="-128"/>
                <a:cs typeface="ＭＳ Ｐゴシック" charset="-128"/>
                <a:sym typeface="Symbol" charset="2"/>
              </a:rPr>
              <a:t>h</a:t>
            </a:r>
            <a:r>
              <a:rPr lang="en-US" smtClean="0">
                <a:ea typeface="ＭＳ Ｐゴシック" charset="-128"/>
                <a:cs typeface="ＭＳ Ｐゴシック" charset="-128"/>
                <a:sym typeface="Symbol" charset="2"/>
              </a:rPr>
              <a:t> </a:t>
            </a:r>
            <a:r>
              <a:rPr lang="en-US" smtClean="0">
                <a:ea typeface="ＭＳ Ｐゴシック" charset="-128"/>
                <a:cs typeface="ＭＳ Ｐゴシック" charset="-128"/>
              </a:rPr>
              <a:t>= </a:t>
            </a:r>
            <a:r>
              <a:rPr lang="en-US" smtClean="0">
                <a:ea typeface="ＭＳ Ｐゴシック" charset="-128"/>
                <a:cs typeface="ＭＳ Ｐゴシック" charset="-128"/>
                <a:sym typeface="Symbol" charset="2"/>
              </a:rPr>
              <a:t></a:t>
            </a:r>
            <a:r>
              <a:rPr lang="en-US" baseline="-25000" smtClean="0">
                <a:sym typeface="Symbol" charset="2"/>
              </a:rPr>
              <a:t>h</a:t>
            </a:r>
            <a:r>
              <a:rPr lang="en-US" baseline="30000" smtClean="0">
                <a:sym typeface="Symbol" charset="2"/>
              </a:rPr>
              <a:t>2</a:t>
            </a:r>
            <a:r>
              <a:rPr lang="en-US" smtClean="0">
                <a:sym typeface="Symbol" charset="2"/>
              </a:rPr>
              <a:t>(</a:t>
            </a:r>
            <a:r>
              <a:rPr lang="en-US" baseline="-25000" smtClean="0">
                <a:sym typeface="Symbol" charset="2"/>
              </a:rPr>
              <a:t>z</a:t>
            </a:r>
            <a:r>
              <a:rPr lang="en-US" smtClean="0">
                <a:latin typeface="Lucida Calligraphy" charset="0"/>
                <a:ea typeface="Lucida Calligraphy" charset="0"/>
                <a:cs typeface="Lucida Calligraphy" charset="0"/>
                <a:sym typeface="Symbol" charset="2"/>
              </a:rPr>
              <a:t>B</a:t>
            </a:r>
            <a:r>
              <a:rPr lang="en-US" smtClean="0">
                <a:ea typeface="Lucida Calligraphy" charset="0"/>
                <a:cs typeface="Lucida Calligraphy" charset="0"/>
                <a:sym typeface="Symbol" charset="2"/>
              </a:rPr>
              <a:t>)</a:t>
            </a:r>
            <a:endParaRPr lang="en-US" smtClean="0">
              <a:ea typeface="ＭＳ Ｐゴシック" charset="-128"/>
              <a:cs typeface="ＭＳ Ｐゴシック" charset="-128"/>
              <a:sym typeface="Symbol" charset="2"/>
            </a:endParaRPr>
          </a:p>
          <a:p>
            <a:pPr>
              <a:buFont typeface="Arial" charset="0"/>
              <a:buNone/>
            </a:pPr>
            <a:r>
              <a:rPr lang="en-US" sz="2800" smtClean="0">
                <a:ea typeface="ＭＳ Ｐゴシック" charset="-128"/>
                <a:cs typeface="ＭＳ Ｐゴシック" charset="-128"/>
                <a:sym typeface="Symbol" charset="2"/>
              </a:rPr>
              <a:t> </a:t>
            </a:r>
          </a:p>
          <a:p>
            <a:pPr>
              <a:buFont typeface="Arial" charset="0"/>
              <a:buNone/>
            </a:pPr>
            <a:endParaRPr lang="en-US" sz="2800" smtClean="0">
              <a:ea typeface="ＭＳ Ｐゴシック" charset="-128"/>
              <a:cs typeface="ＭＳ Ｐゴシック" charset="-128"/>
              <a:sym typeface="Symbol" charset="2"/>
            </a:endParaRPr>
          </a:p>
          <a:p>
            <a:pPr>
              <a:buFont typeface="Arial" charset="0"/>
              <a:buNone/>
            </a:pPr>
            <a:endParaRPr lang="en-US" sz="2800" smtClean="0">
              <a:ea typeface="ＭＳ Ｐゴシック" charset="-128"/>
              <a:cs typeface="ＭＳ Ｐゴシック" charset="-128"/>
            </a:endParaRPr>
          </a:p>
        </p:txBody>
      </p:sp>
      <p:sp>
        <p:nvSpPr>
          <p:cNvPr id="65542" name="TextBox 5"/>
          <p:cNvSpPr txBox="1">
            <a:spLocks noChangeArrowheads="1"/>
          </p:cNvSpPr>
          <p:nvPr/>
        </p:nvSpPr>
        <p:spPr bwMode="auto">
          <a:xfrm>
            <a:off x="457200" y="6488113"/>
            <a:ext cx="8262938" cy="369887"/>
          </a:xfrm>
          <a:prstGeom prst="rect">
            <a:avLst/>
          </a:prstGeom>
          <a:noFill/>
          <a:ln w="9525">
            <a:noFill/>
            <a:miter lim="800000"/>
            <a:headEnd/>
            <a:tailEnd/>
          </a:ln>
        </p:spPr>
        <p:txBody>
          <a:bodyPr wrap="none">
            <a:prstTxWarp prst="textNoShape">
              <a:avLst/>
            </a:prstTxWarp>
            <a:spAutoFit/>
          </a:bodyPr>
          <a:lstStyle/>
          <a:p>
            <a:r>
              <a:rPr lang="en-US" dirty="0">
                <a:solidFill>
                  <a:srgbClr val="0000FF"/>
                </a:solidFill>
              </a:rPr>
              <a:t>Left: the full vector field </a:t>
            </a:r>
            <a:r>
              <a:rPr lang="en-US" b="1" dirty="0">
                <a:solidFill>
                  <a:srgbClr val="0000FF"/>
                </a:solidFill>
              </a:rPr>
              <a:t>B</a:t>
            </a:r>
            <a:r>
              <a:rPr lang="en-US" dirty="0">
                <a:solidFill>
                  <a:srgbClr val="0000FF"/>
                </a:solidFill>
              </a:rPr>
              <a:t> in AR 8210.        Right: the part of </a:t>
            </a:r>
            <a:r>
              <a:rPr lang="en-US" b="1" dirty="0" err="1">
                <a:solidFill>
                  <a:srgbClr val="0000FF"/>
                </a:solidFill>
              </a:rPr>
              <a:t>B</a:t>
            </a:r>
            <a:r>
              <a:rPr lang="en-US" baseline="-25000" dirty="0" err="1">
                <a:solidFill>
                  <a:srgbClr val="0000FF"/>
                </a:solidFill>
              </a:rPr>
              <a:t>h</a:t>
            </a:r>
            <a:r>
              <a:rPr lang="en-US" dirty="0">
                <a:solidFill>
                  <a:srgbClr val="0000FF"/>
                </a:solidFill>
              </a:rPr>
              <a:t> due only to </a:t>
            </a:r>
            <a:r>
              <a:rPr lang="en-US" dirty="0" err="1">
                <a:solidFill>
                  <a:srgbClr val="0000FF"/>
                </a:solidFill>
              </a:rPr>
              <a:t>J</a:t>
            </a:r>
            <a:r>
              <a:rPr lang="en-US" baseline="-25000" dirty="0" err="1">
                <a:solidFill>
                  <a:srgbClr val="0000FF"/>
                </a:solidFill>
              </a:rPr>
              <a:t>z</a:t>
            </a:r>
            <a:r>
              <a:rPr lang="en-US" dirty="0">
                <a:solidFill>
                  <a:srgbClr val="0000FF"/>
                </a:solidFill>
                <a:sym typeface="Symbol" charset="2"/>
              </a:rPr>
              <a:t>.</a:t>
            </a:r>
            <a:r>
              <a:rPr lang="en-US" dirty="0">
                <a:solidFill>
                  <a:srgbClr val="0000FF"/>
                </a:solidFill>
              </a:rPr>
              <a:t> </a:t>
            </a:r>
          </a:p>
        </p:txBody>
      </p:sp>
      <p:sp>
        <p:nvSpPr>
          <p:cNvPr id="65543" name="Text Box 5"/>
          <p:cNvSpPr txBox="1">
            <a:spLocks noChangeArrowheads="1"/>
          </p:cNvSpPr>
          <p:nvPr/>
        </p:nvSpPr>
        <p:spPr bwMode="auto">
          <a:xfrm>
            <a:off x="2209800" y="11430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65544" name="Text Box 5"/>
          <p:cNvSpPr txBox="1">
            <a:spLocks noChangeArrowheads="1"/>
          </p:cNvSpPr>
          <p:nvPr/>
        </p:nvSpPr>
        <p:spPr bwMode="auto">
          <a:xfrm>
            <a:off x="3371850" y="11430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grpSp>
        <p:nvGrpSpPr>
          <p:cNvPr id="2" name="Group 17"/>
          <p:cNvGrpSpPr>
            <a:grpSpLocks/>
          </p:cNvGrpSpPr>
          <p:nvPr/>
        </p:nvGrpSpPr>
        <p:grpSpPr bwMode="auto">
          <a:xfrm>
            <a:off x="4038600" y="1143000"/>
            <a:ext cx="4972050" cy="2209800"/>
            <a:chOff x="4038600" y="1143000"/>
            <a:chExt cx="4972050" cy="2209800"/>
          </a:xfrm>
        </p:grpSpPr>
        <p:sp>
          <p:nvSpPr>
            <p:cNvPr id="13" name="Content Placeholder 2"/>
            <p:cNvSpPr txBox="1">
              <a:spLocks/>
            </p:cNvSpPr>
            <p:nvPr/>
          </p:nvSpPr>
          <p:spPr bwMode="auto">
            <a:xfrm>
              <a:off x="4229100" y="1219200"/>
              <a:ext cx="4781550" cy="2133600"/>
            </a:xfrm>
            <a:prstGeom prst="rect">
              <a:avLst/>
            </a:prstGeom>
            <a:noFill/>
            <a:ln w="50800" cap="flat" cmpd="sng" algn="ctr">
              <a:solidFill>
                <a:srgbClr val="FF0000"/>
              </a:solidFill>
              <a:prstDash val="solid"/>
              <a:miter lim="800000"/>
              <a:headEnd type="none" w="med" len="med"/>
              <a:tailEnd type="none" w="med" len="med"/>
            </a:ln>
          </p:spPr>
          <p:txBody>
            <a:bodyPr>
              <a:prstTxWarp prst="textNoShape">
                <a:avLst/>
              </a:prstTxWarp>
            </a:bodyPr>
            <a:lstStyle/>
            <a:p>
              <a:pPr marL="342900" indent="-342900" eaLnBrk="0" hangingPunct="0">
                <a:spcBef>
                  <a:spcPct val="20000"/>
                </a:spcBef>
                <a:buFont typeface="Arial" charset="0"/>
                <a:buNone/>
                <a:defRPr/>
              </a:pPr>
              <a:r>
                <a:rPr lang="en-US" sz="2800" dirty="0" err="1">
                  <a:latin typeface="+mn-lt"/>
                  <a:sym typeface="Symbol" charset="2"/>
                </a:rPr>
                <a:t></a:t>
              </a:r>
              <a:r>
                <a:rPr lang="en-US" sz="2800" baseline="-25000" dirty="0" err="1">
                  <a:latin typeface="+mn-lt"/>
                  <a:sym typeface="Symbol" charset="2"/>
                </a:rPr>
                <a:t>t</a:t>
              </a:r>
              <a:r>
                <a:rPr lang="en-US" sz="2800" b="1" dirty="0" err="1">
                  <a:latin typeface="+mn-lt"/>
                </a:rPr>
                <a:t>B</a:t>
              </a:r>
              <a:r>
                <a:rPr lang="en-US" sz="2800" dirty="0">
                  <a:latin typeface="+mn-lt"/>
                </a:rPr>
                <a:t>  = </a:t>
              </a:r>
              <a:r>
                <a:rPr lang="en-US" sz="2800" dirty="0" err="1">
                  <a:latin typeface="+mn-lt"/>
                  <a:sym typeface="Symbol" charset="2"/>
                </a:rPr>
                <a:t></a:t>
              </a:r>
              <a:r>
                <a:rPr lang="en-US" sz="2800" dirty="0">
                  <a:latin typeface="+mn-lt"/>
                  <a:sym typeface="Symbol" charset="2"/>
                </a:rPr>
                <a:t> </a:t>
              </a:r>
              <a:r>
                <a:rPr lang="en-US" sz="2800" dirty="0" err="1">
                  <a:latin typeface="+mn-lt"/>
                  <a:sym typeface="Symbol" charset="2"/>
                </a:rPr>
                <a:t>x</a:t>
              </a:r>
              <a:r>
                <a:rPr lang="en-US" sz="2800" dirty="0">
                  <a:latin typeface="+mn-lt"/>
                  <a:sym typeface="Symbol" charset="2"/>
                </a:rPr>
                <a:t> (</a:t>
              </a:r>
              <a:r>
                <a:rPr lang="en-US" sz="2800" dirty="0" err="1">
                  <a:latin typeface="+mn-lt"/>
                  <a:sym typeface="Symbol" charset="2"/>
                </a:rPr>
                <a:t></a:t>
              </a:r>
              <a:r>
                <a:rPr lang="en-US" sz="2800" dirty="0">
                  <a:latin typeface="+mn-lt"/>
                  <a:sym typeface="Symbol" charset="2"/>
                </a:rPr>
                <a:t> </a:t>
              </a:r>
              <a:r>
                <a:rPr lang="en-US" sz="2800" dirty="0" err="1">
                  <a:latin typeface="+mn-lt"/>
                  <a:sym typeface="Symbol" charset="2"/>
                </a:rPr>
                <a:t>x</a:t>
              </a:r>
              <a:r>
                <a:rPr lang="en-US" sz="2800" dirty="0">
                  <a:latin typeface="+mn-lt"/>
                  <a:sym typeface="Symbol" charset="2"/>
                </a:rPr>
                <a:t> </a:t>
              </a:r>
              <a:r>
                <a:rPr lang="en-US" sz="2800" dirty="0" err="1">
                  <a:latin typeface="+mn-lt"/>
                  <a:sym typeface="Symbol" charset="2"/>
                </a:rPr>
                <a:t></a:t>
              </a:r>
              <a:r>
                <a:rPr lang="en-US" sz="2800" baseline="-25000" dirty="0" err="1">
                  <a:latin typeface="+mn-lt"/>
                  <a:sym typeface="Symbol" charset="2"/>
                </a:rPr>
                <a:t>t</a:t>
              </a:r>
              <a:r>
                <a:rPr lang="en-US" sz="2800" dirty="0" err="1">
                  <a:latin typeface="Lucida Calligraphy" charset="0"/>
                  <a:ea typeface="Lucida Calligraphy" charset="0"/>
                  <a:cs typeface="Lucida Calligraphy" charset="0"/>
                  <a:sym typeface="Symbol" charset="2"/>
                </a:rPr>
                <a:t>B</a:t>
              </a:r>
              <a:r>
                <a:rPr lang="en-US" sz="2800" b="1" dirty="0">
                  <a:latin typeface="+mn-lt"/>
                  <a:sym typeface="Symbol" charset="2"/>
                </a:rPr>
                <a:t> </a:t>
              </a:r>
              <a:r>
                <a:rPr lang="en-US" sz="2800" b="1" dirty="0" err="1">
                  <a:latin typeface="+mn-lt"/>
                  <a:sym typeface="Symbol" charset="2"/>
                </a:rPr>
                <a:t>z</a:t>
              </a:r>
              <a:r>
                <a:rPr lang="en-US" sz="2800" dirty="0">
                  <a:latin typeface="+mn-lt"/>
                </a:rPr>
                <a:t>) +</a:t>
              </a:r>
              <a:r>
                <a:rPr lang="en-US" sz="2800" dirty="0" err="1">
                  <a:latin typeface="+mn-lt"/>
                  <a:sym typeface="Symbol" charset="2"/>
                </a:rPr>
                <a:t></a:t>
              </a:r>
              <a:r>
                <a:rPr lang="en-US" sz="2800" dirty="0">
                  <a:latin typeface="+mn-lt"/>
                  <a:sym typeface="Symbol" charset="2"/>
                </a:rPr>
                <a:t> </a:t>
              </a:r>
              <a:r>
                <a:rPr lang="en-US" sz="2800" dirty="0" err="1">
                  <a:latin typeface="+mn-lt"/>
                  <a:sym typeface="Symbol" charset="2"/>
                </a:rPr>
                <a:t>x</a:t>
              </a:r>
              <a:r>
                <a:rPr lang="en-US" sz="2800" dirty="0">
                  <a:latin typeface="+mn-lt"/>
                  <a:sym typeface="Symbol" charset="2"/>
                </a:rPr>
                <a:t> </a:t>
              </a:r>
              <a:r>
                <a:rPr lang="en-US" sz="2800" dirty="0" err="1">
                  <a:latin typeface="+mn-lt"/>
                  <a:sym typeface="Symbol" charset="2"/>
                </a:rPr>
                <a:t></a:t>
              </a:r>
              <a:r>
                <a:rPr lang="en-US" sz="2800" baseline="-25000" dirty="0" err="1">
                  <a:latin typeface="+mn-lt"/>
                  <a:sym typeface="Symbol" charset="2"/>
                </a:rPr>
                <a:t>t</a:t>
              </a:r>
              <a:r>
                <a:rPr lang="en-US" sz="2800" dirty="0" err="1">
                  <a:latin typeface="Lucida Calligraphy" charset="0"/>
                  <a:ea typeface="Lucida Calligraphy" charset="0"/>
                  <a:cs typeface="Lucida Calligraphy" charset="0"/>
                  <a:sym typeface="Symbol" charset="2"/>
                </a:rPr>
                <a:t>J</a:t>
              </a:r>
              <a:r>
                <a:rPr lang="en-US" sz="2800" dirty="0">
                  <a:latin typeface="+mn-lt"/>
                  <a:sym typeface="Symbol" charset="2"/>
                </a:rPr>
                <a:t> </a:t>
              </a:r>
              <a:r>
                <a:rPr lang="en-US" sz="2800" b="1" dirty="0" err="1">
                  <a:latin typeface="+mn-lt"/>
                  <a:sym typeface="Symbol" charset="2"/>
                </a:rPr>
                <a:t>z</a:t>
              </a:r>
              <a:r>
                <a:rPr lang="en-US" sz="2800" dirty="0">
                  <a:latin typeface="+mn-lt"/>
                  <a:sym typeface="Symbol" charset="2"/>
                </a:rPr>
                <a:t>		   </a:t>
              </a:r>
              <a:r>
                <a:rPr lang="en-US" sz="2800" dirty="0" err="1">
                  <a:latin typeface="+mn-lt"/>
                  <a:sym typeface="Symbol" charset="2"/>
                </a:rPr>
                <a:t></a:t>
              </a:r>
              <a:r>
                <a:rPr lang="en-US" sz="2800" baseline="-25000" dirty="0" err="1">
                  <a:latin typeface="+mn-lt"/>
                  <a:sym typeface="Symbol" charset="2"/>
                </a:rPr>
                <a:t>t</a:t>
              </a:r>
              <a:r>
                <a:rPr lang="en-US" sz="2800" dirty="0" err="1">
                  <a:latin typeface="+mn-lt"/>
                </a:rPr>
                <a:t>B</a:t>
              </a:r>
              <a:r>
                <a:rPr lang="en-US" sz="2800" baseline="-25000" dirty="0" err="1">
                  <a:latin typeface="+mn-lt"/>
                  <a:sym typeface="Symbol" charset="2"/>
                </a:rPr>
                <a:t>z</a:t>
              </a:r>
              <a:r>
                <a:rPr lang="en-US" sz="2800" baseline="-25000" dirty="0">
                  <a:latin typeface="+mn-lt"/>
                  <a:sym typeface="Symbol" charset="2"/>
                </a:rPr>
                <a:t> </a:t>
              </a:r>
              <a:r>
                <a:rPr lang="en-US" sz="2800" dirty="0">
                  <a:latin typeface="+mn-lt"/>
                  <a:sym typeface="Symbol" charset="2"/>
                </a:rPr>
                <a:t>= </a:t>
              </a:r>
              <a:r>
                <a:rPr lang="en-US" sz="2800" baseline="-25000" dirty="0">
                  <a:latin typeface="+mn-lt"/>
                  <a:sym typeface="Symbol" charset="2"/>
                </a:rPr>
                <a:t>h</a:t>
              </a:r>
              <a:r>
                <a:rPr lang="en-US" sz="2800" baseline="30000" dirty="0">
                  <a:latin typeface="+mn-lt"/>
                  <a:sym typeface="Symbol" charset="2"/>
                </a:rPr>
                <a:t>2</a:t>
              </a:r>
              <a:r>
                <a:rPr lang="en-US" sz="2800" dirty="0">
                  <a:latin typeface="+mn-lt"/>
                  <a:sym typeface="Symbol" charset="2"/>
                </a:rPr>
                <a:t>(</a:t>
              </a:r>
              <a:r>
                <a:rPr lang="en-US" sz="2800" baseline="-25000" dirty="0">
                  <a:latin typeface="+mn-lt"/>
                  <a:sym typeface="Symbol" charset="2"/>
                </a:rPr>
                <a:t>t</a:t>
              </a:r>
              <a:r>
                <a:rPr lang="en-US" sz="2800" dirty="0">
                  <a:latin typeface="Lucida Calligraphy" charset="0"/>
                  <a:ea typeface="Lucida Calligraphy" charset="0"/>
                  <a:cs typeface="Lucida Calligraphy" charset="0"/>
                  <a:sym typeface="Symbol" charset="2"/>
                </a:rPr>
                <a:t>B</a:t>
              </a:r>
              <a:r>
                <a:rPr lang="en-US" sz="2800" dirty="0">
                  <a:latin typeface="+mn-lt"/>
                  <a:sym typeface="Symbol" charset="2"/>
                </a:rPr>
                <a:t>) </a:t>
              </a:r>
            </a:p>
            <a:p>
              <a:pPr marL="342900" indent="-342900" eaLnBrk="0" hangingPunct="0">
                <a:spcBef>
                  <a:spcPct val="20000"/>
                </a:spcBef>
                <a:buFont typeface="Arial" charset="0"/>
                <a:buNone/>
                <a:defRPr/>
              </a:pPr>
              <a:r>
                <a:rPr lang="en-US" sz="2800" dirty="0">
                  <a:latin typeface="+mn-lt"/>
                  <a:sym typeface="Symbol" charset="2"/>
                </a:rPr>
                <a:t>		  4</a:t>
              </a:r>
              <a:r>
                <a:rPr lang="el-GR" sz="2800" dirty="0">
                  <a:latin typeface="Times" charset="0"/>
                  <a:ea typeface="Arial" charset="0"/>
                  <a:cs typeface="Arial" charset="0"/>
                </a:rPr>
                <a:t>π</a:t>
              </a:r>
              <a:r>
                <a:rPr lang="en-US" sz="2800" dirty="0" err="1">
                  <a:latin typeface="+mn-lt"/>
                  <a:sym typeface="Symbol" charset="2"/>
                </a:rPr>
                <a:t></a:t>
              </a:r>
              <a:r>
                <a:rPr lang="en-US" sz="2800" baseline="-25000" dirty="0" err="1">
                  <a:latin typeface="+mn-lt"/>
                  <a:sym typeface="Symbol" charset="2"/>
                </a:rPr>
                <a:t>t</a:t>
              </a:r>
              <a:r>
                <a:rPr lang="en-US" sz="2800" dirty="0" err="1">
                  <a:latin typeface="+mn-lt"/>
                </a:rPr>
                <a:t>J</a:t>
              </a:r>
              <a:r>
                <a:rPr lang="en-US" sz="2800" baseline="-25000" dirty="0" err="1">
                  <a:latin typeface="+mn-lt"/>
                  <a:sym typeface="Symbol" charset="2"/>
                </a:rPr>
                <a:t>z</a:t>
              </a:r>
              <a:r>
                <a:rPr lang="en-US" sz="2800" dirty="0" err="1">
                  <a:latin typeface="+mn-lt"/>
                  <a:sym typeface="Symbol" charset="2"/>
                </a:rPr>
                <a:t>/c</a:t>
              </a:r>
              <a:r>
                <a:rPr lang="en-US" sz="2800" baseline="-25000" dirty="0">
                  <a:latin typeface="+mn-lt"/>
                  <a:sym typeface="Symbol" charset="2"/>
                </a:rPr>
                <a:t> </a:t>
              </a:r>
              <a:r>
                <a:rPr lang="en-US" sz="2800" dirty="0">
                  <a:latin typeface="+mn-lt"/>
                  <a:sym typeface="Symbol" charset="2"/>
                </a:rPr>
                <a:t>= </a:t>
              </a:r>
              <a:r>
                <a:rPr lang="en-US" sz="2800" baseline="-25000" dirty="0">
                  <a:latin typeface="+mn-lt"/>
                  <a:sym typeface="Symbol" charset="2"/>
                </a:rPr>
                <a:t>h</a:t>
              </a:r>
              <a:r>
                <a:rPr lang="en-US" sz="2800" baseline="30000" dirty="0">
                  <a:latin typeface="+mn-lt"/>
                  <a:sym typeface="Symbol" charset="2"/>
                </a:rPr>
                <a:t>2</a:t>
              </a:r>
              <a:r>
                <a:rPr lang="en-US" sz="2800" dirty="0">
                  <a:latin typeface="+mn-lt"/>
                  <a:sym typeface="Symbol" charset="2"/>
                </a:rPr>
                <a:t>(</a:t>
              </a:r>
              <a:r>
                <a:rPr lang="en-US" sz="2800" baseline="-25000" dirty="0">
                  <a:latin typeface="+mn-lt"/>
                  <a:sym typeface="Symbol" charset="2"/>
                </a:rPr>
                <a:t>t</a:t>
              </a:r>
              <a:r>
                <a:rPr lang="en-US" sz="2800" dirty="0">
                  <a:latin typeface="Lucida Calligraphy" charset="0"/>
                  <a:ea typeface="Lucida Calligraphy" charset="0"/>
                  <a:cs typeface="Lucida Calligraphy" charset="0"/>
                  <a:sym typeface="Symbol" charset="2"/>
                </a:rPr>
                <a:t>J</a:t>
              </a:r>
              <a:r>
                <a:rPr lang="en-US" sz="2800" dirty="0">
                  <a:latin typeface="+mn-lt"/>
                  <a:sym typeface="Symbol" charset="2"/>
                </a:rPr>
                <a:t>)</a:t>
              </a:r>
            </a:p>
            <a:p>
              <a:pPr marL="342900" lvl="1" indent="-342900" eaLnBrk="0" hangingPunct="0">
                <a:spcBef>
                  <a:spcPct val="20000"/>
                </a:spcBef>
                <a:buFont typeface="Arial" charset="0"/>
                <a:buNone/>
                <a:defRPr/>
              </a:pPr>
              <a:r>
                <a:rPr lang="en-US" sz="2800" dirty="0">
                  <a:latin typeface="+mn-lt"/>
                  <a:sym typeface="Symbol" charset="2"/>
                </a:rPr>
                <a:t>		</a:t>
              </a:r>
              <a:r>
                <a:rPr lang="en-US" sz="2800" dirty="0" err="1">
                  <a:latin typeface="+mn-lt"/>
                  <a:sym typeface="Symbol" charset="2"/>
                </a:rPr>
                <a:t></a:t>
              </a:r>
              <a:r>
                <a:rPr lang="en-US" sz="2800" b="1" baseline="-25000" dirty="0" err="1">
                  <a:latin typeface="+mn-lt"/>
                  <a:sym typeface="Symbol" charset="2"/>
                </a:rPr>
                <a:t>h</a:t>
              </a:r>
              <a:r>
                <a:rPr lang="en-US" sz="2800" b="1" dirty="0" err="1">
                  <a:latin typeface="+mn-lt"/>
                  <a:ea typeface="Arial" charset="0"/>
                  <a:cs typeface="Arial" charset="0"/>
                </a:rPr>
                <a:t>·</a:t>
              </a:r>
              <a:r>
                <a:rPr lang="en-US" sz="2800" dirty="0" err="1">
                  <a:latin typeface="+mn-lt"/>
                  <a:ea typeface="ＭＳ Ｐゴシック" pitchFamily="-65" charset="-128"/>
                  <a:cs typeface="+mn-cs"/>
                  <a:sym typeface="Symbol" charset="2"/>
                </a:rPr>
                <a:t>(</a:t>
              </a:r>
              <a:r>
                <a:rPr lang="en-US" sz="2800" baseline="-25000" dirty="0" err="1">
                  <a:latin typeface="+mn-lt"/>
                  <a:ea typeface="ＭＳ Ｐゴシック" pitchFamily="-65" charset="-128"/>
                  <a:cs typeface="+mn-cs"/>
                  <a:sym typeface="Symbol" charset="2"/>
                </a:rPr>
                <a:t>t</a:t>
              </a:r>
              <a:r>
                <a:rPr lang="en-US" sz="2800" b="1" dirty="0" err="1">
                  <a:latin typeface="+mn-lt"/>
                </a:rPr>
                <a:t>B</a:t>
              </a:r>
              <a:r>
                <a:rPr lang="en-US" sz="2800" baseline="-25000" dirty="0" err="1">
                  <a:latin typeface="+mn-lt"/>
                  <a:sym typeface="Symbol" charset="2"/>
                </a:rPr>
                <a:t>h</a:t>
              </a:r>
              <a:r>
                <a:rPr lang="en-US" sz="2800" dirty="0">
                  <a:latin typeface="+mn-lt"/>
                  <a:sym typeface="Symbol" charset="2"/>
                </a:rPr>
                <a:t>)</a:t>
              </a:r>
              <a:r>
                <a:rPr lang="en-US" sz="2800" dirty="0">
                  <a:latin typeface="+mn-lt"/>
                </a:rPr>
                <a:t> = </a:t>
              </a:r>
              <a:r>
                <a:rPr lang="en-US" sz="2800" dirty="0">
                  <a:latin typeface="+mn-lt"/>
                  <a:sym typeface="Symbol" charset="2"/>
                </a:rPr>
                <a:t></a:t>
              </a:r>
              <a:r>
                <a:rPr lang="en-US" sz="2800" baseline="-25000" dirty="0">
                  <a:latin typeface="+mn-lt"/>
                  <a:ea typeface="ＭＳ Ｐゴシック" pitchFamily="-65" charset="-128"/>
                  <a:cs typeface="+mn-cs"/>
                  <a:sym typeface="Symbol" charset="2"/>
                </a:rPr>
                <a:t>h</a:t>
              </a:r>
              <a:r>
                <a:rPr lang="en-US" sz="2800" baseline="30000" dirty="0">
                  <a:latin typeface="+mn-lt"/>
                  <a:ea typeface="ＭＳ Ｐゴシック" pitchFamily="-65" charset="-128"/>
                  <a:cs typeface="+mn-cs"/>
                  <a:sym typeface="Symbol" charset="2"/>
                </a:rPr>
                <a:t>2</a:t>
              </a:r>
              <a:r>
                <a:rPr lang="en-US" sz="2800" dirty="0">
                  <a:latin typeface="+mn-lt"/>
                  <a:ea typeface="ＭＳ Ｐゴシック" pitchFamily="-65" charset="-128"/>
                  <a:cs typeface="+mn-cs"/>
                  <a:sym typeface="Symbol" charset="2"/>
                </a:rPr>
                <a:t>(</a:t>
              </a:r>
              <a:r>
                <a:rPr lang="en-US" sz="2800" baseline="-25000" dirty="0">
                  <a:latin typeface="+mn-lt"/>
                  <a:ea typeface="ＭＳ Ｐゴシック" pitchFamily="-65" charset="-128"/>
                  <a:cs typeface="+mn-cs"/>
                  <a:sym typeface="Symbol" charset="2"/>
                </a:rPr>
                <a:t>z</a:t>
              </a:r>
              <a:r>
                <a:rPr lang="en-US" sz="2800" dirty="0">
                  <a:latin typeface="+mn-lt"/>
                  <a:ea typeface="ＭＳ Ｐゴシック" pitchFamily="-65" charset="-128"/>
                  <a:cs typeface="+mn-cs"/>
                  <a:sym typeface="Symbol" charset="2"/>
                </a:rPr>
                <a:t>(</a:t>
              </a:r>
              <a:r>
                <a:rPr lang="en-US" sz="2800" baseline="-25000" dirty="0">
                  <a:latin typeface="+mn-lt"/>
                  <a:ea typeface="ＭＳ Ｐゴシック" pitchFamily="-65" charset="-128"/>
                  <a:cs typeface="+mn-cs"/>
                  <a:sym typeface="Symbol" charset="2"/>
                </a:rPr>
                <a:t>t</a:t>
              </a:r>
              <a:r>
                <a:rPr lang="en-US" sz="2800" dirty="0">
                  <a:latin typeface="Lucida Calligraphy" charset="0"/>
                  <a:ea typeface="Lucida Calligraphy" charset="0"/>
                  <a:cs typeface="Lucida Calligraphy" charset="0"/>
                  <a:sym typeface="Symbol" charset="2"/>
                </a:rPr>
                <a:t>B</a:t>
              </a:r>
              <a:r>
                <a:rPr lang="en-US" sz="2800" dirty="0">
                  <a:latin typeface="+mn-lt"/>
                  <a:ea typeface="Lucida Calligraphy" charset="0"/>
                  <a:cs typeface="Lucida Calligraphy" charset="0"/>
                  <a:sym typeface="Symbol" charset="2"/>
                </a:rPr>
                <a:t>))</a:t>
              </a:r>
            </a:p>
            <a:p>
              <a:pPr marL="342900" indent="-342900" eaLnBrk="0" hangingPunct="0">
                <a:spcBef>
                  <a:spcPct val="20000"/>
                </a:spcBef>
                <a:buFont typeface="Arial" charset="0"/>
                <a:buNone/>
                <a:defRPr/>
              </a:pPr>
              <a:endParaRPr lang="en-US" sz="2800" dirty="0">
                <a:latin typeface="+mn-lt"/>
              </a:endParaRPr>
            </a:p>
            <a:p>
              <a:pPr marL="342900" indent="-342900" eaLnBrk="0" hangingPunct="0">
                <a:spcBef>
                  <a:spcPct val="20000"/>
                </a:spcBef>
                <a:buFont typeface="Arial" charset="0"/>
                <a:buNone/>
                <a:defRPr/>
              </a:pPr>
              <a:r>
                <a:rPr lang="en-US" sz="2800" dirty="0">
                  <a:latin typeface="+mn-lt"/>
                </a:rPr>
                <a:t>	</a:t>
              </a:r>
            </a:p>
            <a:p>
              <a:pPr marL="342900" indent="-342900" eaLnBrk="0" hangingPunct="0">
                <a:spcBef>
                  <a:spcPct val="20000"/>
                </a:spcBef>
                <a:buFont typeface="Arial" charset="0"/>
                <a:buNone/>
                <a:defRPr/>
              </a:pPr>
              <a:endParaRPr lang="en-US" sz="2800" dirty="0">
                <a:latin typeface="+mn-lt"/>
              </a:endParaRPr>
            </a:p>
          </p:txBody>
        </p:sp>
        <p:sp>
          <p:nvSpPr>
            <p:cNvPr id="65547" name="Line 7"/>
            <p:cNvSpPr>
              <a:spLocks noChangeShapeType="1"/>
            </p:cNvSpPr>
            <p:nvPr/>
          </p:nvSpPr>
          <p:spPr bwMode="auto">
            <a:xfrm>
              <a:off x="4038600" y="2362200"/>
              <a:ext cx="609600" cy="0"/>
            </a:xfrm>
            <a:prstGeom prst="line">
              <a:avLst/>
            </a:prstGeom>
            <a:noFill/>
            <a:ln w="76200">
              <a:solidFill>
                <a:srgbClr val="FF0000"/>
              </a:solidFill>
              <a:round/>
              <a:headEnd/>
              <a:tailEnd type="triangle" w="med" len="med"/>
            </a:ln>
          </p:spPr>
          <p:txBody>
            <a:bodyPr>
              <a:prstTxWarp prst="textNoShape">
                <a:avLst/>
              </a:prstTxWarp>
            </a:bodyPr>
            <a:lstStyle/>
            <a:p>
              <a:endParaRPr lang="en-US"/>
            </a:p>
          </p:txBody>
        </p:sp>
        <p:sp>
          <p:nvSpPr>
            <p:cNvPr id="65548" name="Text Box 5"/>
            <p:cNvSpPr txBox="1">
              <a:spLocks noChangeArrowheads="1"/>
            </p:cNvSpPr>
            <p:nvPr/>
          </p:nvSpPr>
          <p:spPr bwMode="auto">
            <a:xfrm>
              <a:off x="8534400" y="1143000"/>
              <a:ext cx="361950" cy="457200"/>
            </a:xfrm>
            <a:prstGeom prst="rect">
              <a:avLst/>
            </a:prstGeom>
            <a:noFill/>
            <a:ln w="9525">
              <a:solidFill>
                <a:schemeClr val="bg1"/>
              </a:solidFill>
              <a:miter lim="800000"/>
              <a:headEnd/>
              <a:tailEnd/>
            </a:ln>
          </p:spPr>
          <p:txBody>
            <a:bodyPr>
              <a:prstTxWarp prst="textNoShape">
                <a:avLst/>
              </a:prstTxWarp>
              <a:spAutoFit/>
            </a:bodyPr>
            <a:lstStyle/>
            <a:p>
              <a:r>
                <a:rPr lang="en-US" sz="2400" b="1"/>
                <a:t>^</a:t>
              </a:r>
            </a:p>
          </p:txBody>
        </p:sp>
        <p:sp>
          <p:nvSpPr>
            <p:cNvPr id="65549" name="Text Box 5"/>
            <p:cNvSpPr txBox="1">
              <a:spLocks noChangeArrowheads="1"/>
            </p:cNvSpPr>
            <p:nvPr/>
          </p:nvSpPr>
          <p:spPr bwMode="auto">
            <a:xfrm>
              <a:off x="6934200" y="1143000"/>
              <a:ext cx="361950" cy="457200"/>
            </a:xfrm>
            <a:prstGeom prst="rect">
              <a:avLst/>
            </a:prstGeom>
            <a:noFill/>
            <a:ln w="9525">
              <a:solidFill>
                <a:schemeClr val="bg1"/>
              </a:solidFill>
              <a:miter lim="800000"/>
              <a:headEnd/>
              <a:tailEnd/>
            </a:ln>
          </p:spPr>
          <p:txBody>
            <a:bodyPr>
              <a:prstTxWarp prst="textNoShape">
                <a:avLst/>
              </a:prstTxWarp>
              <a:spAutoFit/>
            </a:bodyPr>
            <a:lstStyle/>
            <a:p>
              <a:r>
                <a:rPr lang="en-US" sz="2400" b="1"/>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Title 1"/>
          <p:cNvSpPr>
            <a:spLocks noGrp="1"/>
          </p:cNvSpPr>
          <p:nvPr>
            <p:ph type="title"/>
          </p:nvPr>
        </p:nvSpPr>
        <p:spPr>
          <a:xfrm>
            <a:off x="0" y="122238"/>
            <a:ext cx="8839200" cy="868362"/>
          </a:xfrm>
        </p:spPr>
        <p:txBody>
          <a:bodyPr/>
          <a:lstStyle/>
          <a:p>
            <a:pPr algn="l"/>
            <a:r>
              <a:rPr lang="en-US" sz="3200" smtClean="0">
                <a:ea typeface="ＭＳ Ｐゴシック" charset="-128"/>
                <a:cs typeface="ＭＳ Ｐゴシック" charset="-128"/>
              </a:rPr>
              <a:t>Faraday’s Law implies that PTD can be used to derive an electric field </a:t>
            </a:r>
            <a:r>
              <a:rPr lang="en-US" sz="3200" b="1" smtClean="0">
                <a:ea typeface="ＭＳ Ｐゴシック" charset="-128"/>
                <a:cs typeface="ＭＳ Ｐゴシック" charset="-128"/>
              </a:rPr>
              <a:t>E</a:t>
            </a:r>
            <a:r>
              <a:rPr lang="en-US" sz="3200" smtClean="0">
                <a:ea typeface="ＭＳ Ｐゴシック" charset="-128"/>
                <a:cs typeface="ＭＳ Ｐゴシック" charset="-128"/>
              </a:rPr>
              <a:t> from </a:t>
            </a:r>
            <a:r>
              <a:rPr lang="en-US" sz="3200" smtClean="0">
                <a:ea typeface="ＭＳ Ｐゴシック" charset="-128"/>
                <a:cs typeface="ＭＳ Ｐゴシック" charset="-128"/>
                <a:sym typeface="Symbol" charset="2"/>
              </a:rPr>
              <a:t></a:t>
            </a:r>
            <a:r>
              <a:rPr lang="en-US" sz="3200" baseline="-25000" smtClean="0">
                <a:ea typeface="ＭＳ Ｐゴシック" charset="-128"/>
                <a:cs typeface="ＭＳ Ｐゴシック" charset="-128"/>
                <a:sym typeface="Symbol" charset="2"/>
              </a:rPr>
              <a:t>t</a:t>
            </a:r>
            <a:r>
              <a:rPr lang="en-US" sz="3200" b="1" smtClean="0">
                <a:ea typeface="ＭＳ Ｐゴシック" charset="-128"/>
                <a:cs typeface="ＭＳ Ｐゴシック" charset="-128"/>
              </a:rPr>
              <a:t>B</a:t>
            </a:r>
            <a:r>
              <a:rPr lang="en-US" sz="3200" smtClean="0">
                <a:ea typeface="ＭＳ Ｐゴシック" charset="-128"/>
                <a:cs typeface="ＭＳ Ｐゴシック" charset="-128"/>
              </a:rPr>
              <a:t>. </a:t>
            </a:r>
          </a:p>
        </p:txBody>
      </p:sp>
      <p:sp>
        <p:nvSpPr>
          <p:cNvPr id="66563" name="Content Placeholder 2"/>
          <p:cNvSpPr>
            <a:spLocks noGrp="1"/>
          </p:cNvSpPr>
          <p:nvPr>
            <p:ph idx="1"/>
          </p:nvPr>
        </p:nvSpPr>
        <p:spPr>
          <a:xfrm>
            <a:off x="-152400" y="1295400"/>
            <a:ext cx="9144000" cy="5562600"/>
          </a:xfrm>
        </p:spPr>
        <p:txBody>
          <a:bodyPr/>
          <a:lstStyle/>
          <a:p>
            <a:pPr>
              <a:buFont typeface="Arial" charset="0"/>
              <a:buNone/>
            </a:pPr>
            <a:r>
              <a:rPr lang="en-US" sz="2800" dirty="0" smtClean="0">
                <a:ea typeface="ＭＳ Ｐゴシック" charset="-128"/>
                <a:cs typeface="ＭＳ Ｐゴシック" charset="-128"/>
                <a:sym typeface="Symbol" charset="2"/>
              </a:rPr>
              <a:t>	</a:t>
            </a:r>
            <a:r>
              <a:rPr lang="en-US" sz="2800" dirty="0" smtClean="0">
                <a:ea typeface="ＭＳ Ｐゴシック" charset="-128"/>
                <a:cs typeface="ＭＳ Ｐゴシック" charset="-128"/>
              </a:rPr>
              <a:t>“Uncurling”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b="1" dirty="0" err="1" smtClean="0">
                <a:ea typeface="ＭＳ Ｐゴシック" charset="-128"/>
                <a:cs typeface="ＭＳ Ｐゴシック" charset="-128"/>
              </a:rPr>
              <a:t>B</a:t>
            </a:r>
            <a:r>
              <a:rPr lang="en-US" sz="2800" dirty="0" smtClean="0">
                <a:ea typeface="ＭＳ Ｐゴシック" charset="-128"/>
                <a:cs typeface="ＭＳ Ｐゴシック" charset="-128"/>
              </a:rPr>
              <a:t>  = -</a:t>
            </a:r>
            <a:r>
              <a:rPr lang="en-US" sz="2800" dirty="0" err="1" smtClean="0">
                <a:ea typeface="ＭＳ Ｐゴシック" charset="-128"/>
                <a:cs typeface="ＭＳ Ｐゴシック" charset="-128"/>
              </a:rPr>
              <a:t>c(</a:t>
            </a:r>
            <a:r>
              <a:rPr lang="en-US" sz="2800" dirty="0" err="1" smtClean="0">
                <a:ea typeface="ＭＳ Ｐゴシック" charset="-128"/>
                <a:cs typeface="ＭＳ Ｐゴシック" charset="-128"/>
                <a:sym typeface="Symbol" charset="2"/>
              </a:rPr>
              <a:t></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b="1" dirty="0" smtClean="0">
                <a:ea typeface="ＭＳ Ｐゴシック" charset="-128"/>
                <a:cs typeface="ＭＳ Ｐゴシック" charset="-128"/>
                <a:sym typeface="Symbol" charset="2"/>
              </a:rPr>
              <a:t>E</a:t>
            </a:r>
            <a:r>
              <a:rPr lang="en-US" sz="2800" dirty="0" smtClean="0">
                <a:ea typeface="ＭＳ Ｐゴシック" charset="-128"/>
                <a:cs typeface="ＭＳ Ｐゴシック" charset="-128"/>
                <a:sym typeface="Symbol" charset="2"/>
              </a:rPr>
              <a:t>) gives </a:t>
            </a:r>
            <a:r>
              <a:rPr lang="en-US" sz="2800" b="1" dirty="0" smtClean="0">
                <a:ea typeface="ＭＳ Ｐゴシック" charset="-128"/>
                <a:cs typeface="ＭＳ Ｐゴシック" charset="-128"/>
              </a:rPr>
              <a:t>E</a:t>
            </a:r>
            <a:r>
              <a:rPr lang="en-US" sz="2800" baseline="-25000" dirty="0" smtClean="0">
                <a:ea typeface="ＭＳ Ｐゴシック" charset="-128"/>
                <a:cs typeface="ＭＳ Ｐゴシック" charset="-128"/>
              </a:rPr>
              <a:t>PTD</a:t>
            </a:r>
            <a:r>
              <a:rPr lang="en-US" sz="2800" dirty="0" smtClean="0">
                <a:ea typeface="ＭＳ Ｐゴシック" charset="-128"/>
                <a:cs typeface="ＭＳ Ｐゴシック" charset="-128"/>
              </a:rPr>
              <a:t>  = </a:t>
            </a:r>
            <a:r>
              <a:rPr lang="en-US" sz="2800" dirty="0" smtClean="0">
                <a:ea typeface="ＭＳ Ｐゴシック" charset="-128"/>
                <a:cs typeface="ＭＳ Ｐゴシック" charset="-128"/>
                <a:sym typeface="Symbol" charset="2"/>
              </a:rPr>
              <a:t>(</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h</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x</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dirty="0" err="1" smtClean="0">
                <a:latin typeface="Lucida Calligraphy" charset="0"/>
                <a:ea typeface="Lucida Calligraphy" charset="0"/>
                <a:cs typeface="Lucida Calligraphy" charset="0"/>
                <a:sym typeface="Symbol" charset="2"/>
              </a:rPr>
              <a:t>B</a:t>
            </a:r>
            <a:r>
              <a:rPr lang="en-US" sz="2800" b="1" dirty="0" smtClean="0">
                <a:ea typeface="ＭＳ Ｐゴシック" charset="-128"/>
                <a:cs typeface="ＭＳ Ｐゴシック" charset="-128"/>
                <a:sym typeface="Symbol" charset="2"/>
              </a:rPr>
              <a:t> </a:t>
            </a:r>
            <a:r>
              <a:rPr lang="en-US" sz="2800" b="1" dirty="0" err="1" smtClean="0">
                <a:ea typeface="ＭＳ Ｐゴシック" charset="-128"/>
                <a:cs typeface="ＭＳ Ｐゴシック" charset="-128"/>
                <a:sym typeface="Symbol" charset="2"/>
              </a:rPr>
              <a:t>z</a:t>
            </a:r>
            <a:r>
              <a:rPr lang="en-US" sz="2800" dirty="0" smtClean="0">
                <a:ea typeface="ＭＳ Ｐゴシック" charset="-128"/>
                <a:cs typeface="ＭＳ Ｐゴシック" charset="-128"/>
              </a:rPr>
              <a:t>) +</a:t>
            </a:r>
            <a:r>
              <a:rPr lang="en-US" sz="2800" dirty="0" smtClean="0">
                <a:ea typeface="ＭＳ Ｐゴシック" charset="-128"/>
                <a:cs typeface="ＭＳ Ｐゴシック" charset="-128"/>
                <a:sym typeface="Symbol" charset="2"/>
              </a:rPr>
              <a:t>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dirty="0" err="1" smtClean="0">
                <a:latin typeface="Lucida Calligraphy" charset="0"/>
                <a:ea typeface="Lucida Calligraphy" charset="0"/>
                <a:cs typeface="Lucida Calligraphy" charset="0"/>
                <a:sym typeface="Symbol" charset="2"/>
              </a:rPr>
              <a:t>J</a:t>
            </a:r>
            <a:r>
              <a:rPr lang="en-US" sz="2800" dirty="0" smtClean="0">
                <a:ea typeface="ＭＳ Ｐゴシック" charset="-128"/>
                <a:cs typeface="ＭＳ Ｐゴシック" charset="-128"/>
                <a:sym typeface="Symbol" charset="2"/>
              </a:rPr>
              <a:t> </a:t>
            </a:r>
            <a:r>
              <a:rPr lang="en-US" sz="2800" b="1" dirty="0" err="1" smtClean="0">
                <a:ea typeface="ＭＳ Ｐゴシック" charset="-128"/>
                <a:cs typeface="ＭＳ Ｐゴシック" charset="-128"/>
                <a:sym typeface="Symbol" charset="2"/>
              </a:rPr>
              <a:t>z</a:t>
            </a:r>
            <a:endParaRPr lang="en-US" sz="2800" b="1" dirty="0" smtClean="0">
              <a:ea typeface="ＭＳ Ｐゴシック" charset="-128"/>
              <a:cs typeface="ＭＳ Ｐゴシック" charset="-128"/>
              <a:sym typeface="Symbol" charset="2"/>
            </a:endParaRPr>
          </a:p>
          <a:p>
            <a:pPr>
              <a:buFont typeface="Arial" charset="0"/>
              <a:buNone/>
            </a:pPr>
            <a:endParaRPr lang="en-US" sz="2800" dirty="0" smtClean="0">
              <a:ea typeface="ＭＳ Ｐゴシック" charset="-128"/>
              <a:cs typeface="ＭＳ Ｐゴシック" charset="-128"/>
              <a:sym typeface="Symbol" charset="2"/>
            </a:endParaRPr>
          </a:p>
          <a:p>
            <a:pPr>
              <a:buNone/>
            </a:pPr>
            <a:r>
              <a:rPr lang="en-US" sz="2800" dirty="0" smtClean="0">
                <a:solidFill>
                  <a:srgbClr val="FF0000"/>
                </a:solidFill>
                <a:ea typeface="ＭＳ Ｐゴシック" charset="-128"/>
                <a:cs typeface="ＭＳ Ｐゴシック" charset="-128"/>
                <a:sym typeface="Symbol" charset="2"/>
              </a:rPr>
              <a:t>	</a:t>
            </a:r>
            <a:r>
              <a:rPr lang="en-US" sz="2800" dirty="0" smtClean="0">
                <a:solidFill>
                  <a:srgbClr val="0000FF"/>
                </a:solidFill>
                <a:ea typeface="ＭＳ Ｐゴシック" charset="-128"/>
                <a:cs typeface="ＭＳ Ｐゴシック" charset="-128"/>
                <a:sym typeface="Symbol" charset="2"/>
              </a:rPr>
              <a:t>Note: </a:t>
            </a:r>
            <a:r>
              <a:rPr lang="en-US" sz="2800" dirty="0" err="1" smtClean="0">
                <a:solidFill>
                  <a:srgbClr val="0000FF"/>
                </a:solidFill>
                <a:ea typeface="ＭＳ Ｐゴシック" charset="-128"/>
                <a:cs typeface="ＭＳ Ｐゴシック" charset="-128"/>
                <a:sym typeface="Symbol" charset="2"/>
              </a:rPr>
              <a:t></a:t>
            </a:r>
            <a:r>
              <a:rPr lang="en-US" sz="2800" baseline="-25000" dirty="0" err="1" smtClean="0">
                <a:solidFill>
                  <a:srgbClr val="0000FF"/>
                </a:solidFill>
                <a:ea typeface="ＭＳ Ｐゴシック" charset="-128"/>
                <a:cs typeface="ＭＳ Ｐゴシック" charset="-128"/>
                <a:sym typeface="Symbol" charset="2"/>
              </a:rPr>
              <a:t>t</a:t>
            </a:r>
            <a:r>
              <a:rPr lang="en-US" sz="2800" b="1" dirty="0" err="1" smtClean="0">
                <a:solidFill>
                  <a:srgbClr val="0000FF"/>
                </a:solidFill>
                <a:ea typeface="ＭＳ Ｐゴシック" charset="-128"/>
                <a:cs typeface="ＭＳ Ｐゴシック" charset="-128"/>
              </a:rPr>
              <a:t>B</a:t>
            </a:r>
            <a:r>
              <a:rPr lang="en-US" sz="2800" dirty="0" smtClean="0">
                <a:solidFill>
                  <a:srgbClr val="0000FF"/>
                </a:solidFill>
                <a:ea typeface="ＭＳ Ｐゴシック" charset="-128"/>
                <a:cs typeface="ＭＳ Ｐゴシック" charset="-128"/>
              </a:rPr>
              <a:t> doesn’t constrain the </a:t>
            </a:r>
            <a:r>
              <a:rPr lang="en-US" sz="2800" dirty="0" smtClean="0">
                <a:solidFill>
                  <a:srgbClr val="0000FF"/>
                </a:solidFill>
                <a:ea typeface="ＭＳ Ｐゴシック" charset="-128"/>
                <a:cs typeface="ＭＳ Ｐゴシック" charset="-128"/>
                <a:sym typeface="Symbol" charset="2"/>
              </a:rPr>
              <a:t>“gauge” </a:t>
            </a:r>
            <a:r>
              <a:rPr lang="en-US" sz="2800" b="1" dirty="0" smtClean="0">
                <a:solidFill>
                  <a:srgbClr val="0000FF"/>
                </a:solidFill>
                <a:ea typeface="ＭＳ Ｐゴシック" charset="-128"/>
                <a:cs typeface="ＭＳ Ｐゴシック" charset="-128"/>
                <a:sym typeface="Symbol" charset="2"/>
              </a:rPr>
              <a:t>E</a:t>
            </a:r>
            <a:r>
              <a:rPr lang="en-US" sz="2800" dirty="0" smtClean="0">
                <a:solidFill>
                  <a:srgbClr val="0000FF"/>
                </a:solidFill>
                <a:ea typeface="ＭＳ Ｐゴシック" charset="-128"/>
                <a:cs typeface="ＭＳ Ｐゴシック" charset="-128"/>
                <a:sym typeface="Symbol" charset="2"/>
              </a:rPr>
              <a:t>-field -</a:t>
            </a:r>
            <a:r>
              <a:rPr lang="en-US" sz="2800" dirty="0" err="1" smtClean="0">
                <a:solidFill>
                  <a:srgbClr val="0000FF"/>
                </a:solidFill>
                <a:ea typeface="ＭＳ Ｐゴシック" charset="-128"/>
                <a:cs typeface="ＭＳ Ｐゴシック" charset="-128"/>
                <a:sym typeface="Symbol" charset="2"/>
              </a:rPr>
              <a:t></a:t>
            </a:r>
            <a:r>
              <a:rPr lang="en-US" sz="2800" i="1" dirty="0" err="1" smtClean="0">
                <a:solidFill>
                  <a:srgbClr val="0000FF"/>
                </a:solidFill>
                <a:latin typeface="Times"/>
                <a:ea typeface="Osaka"/>
                <a:cs typeface="Times"/>
                <a:sym typeface="Symbol" charset="2"/>
              </a:rPr>
              <a:t>ψ</a:t>
            </a:r>
            <a:r>
              <a:rPr lang="en-US" sz="2800" dirty="0" smtClean="0">
                <a:solidFill>
                  <a:srgbClr val="0000FF"/>
                </a:solidFill>
                <a:ea typeface="ＭＳ Ｐゴシック" charset="-128"/>
                <a:cs typeface="ＭＳ Ｐゴシック" charset="-128"/>
              </a:rPr>
              <a:t>!  So:</a:t>
            </a:r>
          </a:p>
          <a:p>
            <a:pPr>
              <a:buFont typeface="Arial" charset="0"/>
              <a:buNone/>
            </a:pPr>
            <a:r>
              <a:rPr lang="en-US" sz="2800" dirty="0" smtClean="0">
                <a:ea typeface="ＭＳ Ｐゴシック" charset="-128"/>
                <a:cs typeface="ＭＳ Ｐゴシック" charset="-128"/>
                <a:sym typeface="Symbol" charset="2"/>
              </a:rPr>
              <a:t>				  				</a:t>
            </a:r>
            <a:r>
              <a:rPr lang="en-US" sz="2800" b="1" dirty="0" err="1" smtClean="0">
                <a:ea typeface="ＭＳ Ｐゴシック" charset="-128"/>
                <a:cs typeface="ＭＳ Ｐゴシック" charset="-128"/>
              </a:rPr>
              <a:t>E</a:t>
            </a:r>
            <a:r>
              <a:rPr lang="en-US" sz="2800" baseline="-25000" dirty="0" err="1" smtClean="0">
                <a:ea typeface="ＭＳ Ｐゴシック" charset="-128"/>
                <a:cs typeface="ＭＳ Ｐゴシック" charset="-128"/>
              </a:rPr>
              <a:t>tot</a:t>
            </a:r>
            <a:r>
              <a:rPr lang="en-US" sz="2800" dirty="0" smtClean="0">
                <a:ea typeface="ＭＳ Ｐゴシック" charset="-128"/>
                <a:cs typeface="ＭＳ Ｐゴシック" charset="-128"/>
              </a:rPr>
              <a:t>   = </a:t>
            </a:r>
            <a:r>
              <a:rPr lang="en-US" sz="2800" b="1" dirty="0" smtClean="0">
                <a:ea typeface="ＭＳ Ｐゴシック" charset="-128"/>
                <a:cs typeface="ＭＳ Ｐゴシック" charset="-128"/>
              </a:rPr>
              <a:t>E</a:t>
            </a:r>
            <a:r>
              <a:rPr lang="en-US" sz="2800" baseline="-25000" dirty="0" smtClean="0">
                <a:ea typeface="ＭＳ Ｐゴシック" charset="-128"/>
                <a:cs typeface="ＭＳ Ｐゴシック" charset="-128"/>
              </a:rPr>
              <a:t>PTD </a:t>
            </a:r>
            <a:r>
              <a:rPr lang="en-US" sz="2800" dirty="0" smtClean="0">
                <a:ea typeface="ＭＳ Ｐゴシック" charset="-128"/>
                <a:cs typeface="ＭＳ Ｐゴシック" charset="-128"/>
              </a:rPr>
              <a:t>- </a:t>
            </a:r>
            <a:r>
              <a:rPr lang="en-US" sz="2800" dirty="0" err="1" smtClean="0">
                <a:ea typeface="ＭＳ Ｐゴシック" charset="-128"/>
                <a:cs typeface="ＭＳ Ｐゴシック" charset="-128"/>
                <a:sym typeface="Symbol" charset="2"/>
              </a:rPr>
              <a:t></a:t>
            </a:r>
            <a:r>
              <a:rPr lang="en-US" sz="2800" i="1" dirty="0" err="1" smtClean="0">
                <a:latin typeface="Times"/>
                <a:ea typeface="Osaka"/>
                <a:cs typeface="Times"/>
                <a:sym typeface="Symbol" charset="2"/>
              </a:rPr>
              <a:t>ψ</a:t>
            </a:r>
            <a:endParaRPr lang="en-US" sz="2800" i="1" dirty="0" smtClean="0">
              <a:latin typeface="Times"/>
              <a:ea typeface="Osaka"/>
              <a:cs typeface="Times"/>
              <a:sym typeface="SymbolProp BT" pitchFamily="18" charset="2"/>
            </a:endParaRPr>
          </a:p>
          <a:p>
            <a:pPr>
              <a:buFont typeface="Arial" charset="0"/>
              <a:buNone/>
            </a:pPr>
            <a:endParaRPr lang="en-US" sz="2800" dirty="0" smtClean="0">
              <a:ea typeface="ＭＳ Ｐゴシック" charset="-128"/>
              <a:cs typeface="ＭＳ Ｐゴシック" charset="-128"/>
            </a:endParaRPr>
          </a:p>
          <a:p>
            <a:pPr>
              <a:buNone/>
            </a:pPr>
            <a:r>
              <a:rPr lang="en-US" sz="2800" dirty="0" smtClean="0">
                <a:ea typeface="ＭＳ Ｐゴシック" charset="-128"/>
                <a:cs typeface="ＭＳ Ｐゴシック" charset="-128"/>
              </a:rPr>
              <a:t>	Since PTD uses only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b="1" dirty="0" err="1" smtClean="0">
                <a:ea typeface="ＭＳ Ｐゴシック" charset="-128"/>
                <a:cs typeface="ＭＳ Ｐゴシック" charset="-128"/>
              </a:rPr>
              <a:t>B</a:t>
            </a:r>
            <a:r>
              <a:rPr lang="en-US" sz="2800" dirty="0" smtClean="0">
                <a:ea typeface="ＭＳ Ｐゴシック" charset="-128"/>
                <a:cs typeface="ＭＳ Ｐゴシック" charset="-128"/>
              </a:rPr>
              <a:t> to derive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 </a:t>
            </a:r>
            <a:r>
              <a:rPr lang="en-US" sz="2800" dirty="0" smtClean="0">
                <a:ea typeface="ＭＳ Ｐゴシック" charset="-128"/>
                <a:cs typeface="ＭＳ Ｐゴシック" charset="-128"/>
                <a:sym typeface="Symbol" charset="2"/>
              </a:rPr>
              <a:t>(</a:t>
            </a:r>
            <a:r>
              <a:rPr lang="en-US" sz="2800" b="1" dirty="0" smtClean="0">
                <a:ea typeface="ＭＳ Ｐゴシック" charset="-128"/>
                <a:cs typeface="ＭＳ Ｐゴシック" charset="-128"/>
              </a:rPr>
              <a:t>E</a:t>
            </a:r>
            <a:r>
              <a:rPr lang="en-US" sz="2800" baseline="-25000" dirty="0" smtClean="0">
                <a:ea typeface="ＭＳ Ｐゴシック" charset="-128"/>
                <a:cs typeface="ＭＳ Ｐゴシック" charset="-128"/>
              </a:rPr>
              <a:t>PTD </a:t>
            </a:r>
            <a:r>
              <a:rPr lang="en-US" sz="2800" dirty="0" smtClean="0">
                <a:ea typeface="ＭＳ Ｐゴシック" charset="-128"/>
                <a:cs typeface="ＭＳ Ｐゴシック" charset="-128"/>
              </a:rPr>
              <a:t>- </a:t>
            </a:r>
            <a:r>
              <a:rPr lang="en-US" sz="2800" dirty="0" smtClean="0">
                <a:ea typeface="ＭＳ Ｐゴシック" charset="-128"/>
                <a:cs typeface="ＭＳ Ｐゴシック" charset="-128"/>
                <a:sym typeface="Symbol" charset="2"/>
              </a:rPr>
              <a:t></a:t>
            </a:r>
            <a:r>
              <a:rPr lang="en-US" sz="2800" i="1" dirty="0" smtClean="0">
                <a:latin typeface="Times"/>
                <a:ea typeface="Osaka"/>
                <a:cs typeface="Times"/>
                <a:sym typeface="Symbol" charset="2"/>
              </a:rPr>
              <a:t>ψ</a:t>
            </a:r>
            <a:r>
              <a:rPr lang="en-US" sz="2800" dirty="0" smtClean="0">
                <a:ea typeface="ＭＳ Ｐゴシック" charset="-128"/>
                <a:cs typeface="ＭＳ Ｐゴシック" charset="-128"/>
                <a:sym typeface="Symbol" charset="2"/>
              </a:rPr>
              <a:t>)</a:t>
            </a:r>
            <a:r>
              <a:rPr lang="en-US" sz="2800" b="1" dirty="0" smtClean="0">
                <a:ea typeface="Arial" charset="0"/>
                <a:cs typeface="Arial" charset="0"/>
              </a:rPr>
              <a:t>·</a:t>
            </a:r>
            <a:r>
              <a:rPr lang="en-US" sz="2800" b="1" dirty="0" smtClean="0">
                <a:ea typeface="ＭＳ Ｐゴシック" charset="-128"/>
                <a:cs typeface="ＭＳ Ｐゴシック" charset="-128"/>
              </a:rPr>
              <a:t>B</a:t>
            </a:r>
            <a:r>
              <a:rPr lang="en-US" sz="2800" dirty="0" smtClean="0">
                <a:ea typeface="ＭＳ Ｐゴシック" charset="-128"/>
                <a:cs typeface="ＭＳ Ｐゴシック" charset="-128"/>
              </a:rPr>
              <a:t> = </a:t>
            </a:r>
            <a:r>
              <a:rPr lang="en-US" sz="2800" b="1" dirty="0" smtClean="0">
                <a:ea typeface="ＭＳ Ｐゴシック" charset="-128"/>
                <a:cs typeface="ＭＳ Ｐゴシック" charset="-128"/>
              </a:rPr>
              <a:t>0</a:t>
            </a:r>
            <a:r>
              <a:rPr lang="en-US" sz="2800" dirty="0" smtClean="0">
                <a:ea typeface="ＭＳ Ｐゴシック" charset="-128"/>
                <a:cs typeface="ＭＳ Ｐゴシック" charset="-128"/>
                <a:sym typeface="Symbol" charset="2"/>
              </a:rPr>
              <a:t> can be solved to enforce Ohm’s Law (</a:t>
            </a:r>
            <a:r>
              <a:rPr lang="en-US" sz="2800" b="1" dirty="0" err="1" smtClean="0">
                <a:ea typeface="ＭＳ Ｐゴシック" charset="-128"/>
                <a:cs typeface="ＭＳ Ｐゴシック" charset="-128"/>
              </a:rPr>
              <a:t>E</a:t>
            </a:r>
            <a:r>
              <a:rPr lang="en-US" sz="2800" baseline="-25000" dirty="0" err="1" smtClean="0">
                <a:ea typeface="ＭＳ Ｐゴシック" charset="-128"/>
                <a:cs typeface="ＭＳ Ｐゴシック" charset="-128"/>
              </a:rPr>
              <a:t>tot</a:t>
            </a:r>
            <a:r>
              <a:rPr lang="en-US" sz="2800" b="1" dirty="0" err="1" smtClean="0">
                <a:ea typeface="Arial" charset="0"/>
                <a:cs typeface="Arial" charset="0"/>
              </a:rPr>
              <a:t>·</a:t>
            </a:r>
            <a:r>
              <a:rPr lang="en-US" sz="2800" b="1" dirty="0" err="1" smtClean="0">
                <a:ea typeface="ＭＳ Ｐゴシック" charset="-128"/>
                <a:cs typeface="ＭＳ Ｐゴシック" charset="-128"/>
              </a:rPr>
              <a:t>B</a:t>
            </a:r>
            <a:r>
              <a:rPr lang="en-US" sz="2800" dirty="0" smtClean="0">
                <a:ea typeface="ＭＳ Ｐゴシック" charset="-128"/>
                <a:cs typeface="ＭＳ Ｐゴシック" charset="-128"/>
              </a:rPr>
              <a:t> = </a:t>
            </a:r>
            <a:r>
              <a:rPr lang="en-US" sz="2800" b="1" dirty="0" smtClean="0">
                <a:ea typeface="ＭＳ Ｐゴシック" charset="-128"/>
                <a:cs typeface="ＭＳ Ｐゴシック" charset="-128"/>
              </a:rPr>
              <a:t>0</a:t>
            </a:r>
            <a:r>
              <a:rPr lang="en-US" sz="2800" dirty="0" smtClean="0">
                <a:ea typeface="ＭＳ Ｐゴシック" charset="-128"/>
                <a:cs typeface="ＭＳ Ｐゴシック" charset="-128"/>
              </a:rPr>
              <a:t>).</a:t>
            </a:r>
            <a:r>
              <a:rPr lang="en-US" sz="2800" b="1" dirty="0" smtClean="0">
                <a:ea typeface="ＭＳ Ｐゴシック" charset="-128"/>
                <a:cs typeface="ＭＳ Ｐゴシック" charset="-128"/>
              </a:rPr>
              <a:t> </a:t>
            </a:r>
          </a:p>
          <a:p>
            <a:pPr>
              <a:buFont typeface="Arial" charset="0"/>
              <a:buNone/>
            </a:pPr>
            <a:endParaRPr lang="en-US" sz="2800" b="1" dirty="0" smtClean="0">
              <a:solidFill>
                <a:srgbClr val="0000FF"/>
              </a:solidFill>
              <a:ea typeface="ＭＳ Ｐゴシック" charset="-128"/>
              <a:cs typeface="ＭＳ Ｐゴシック" charset="-128"/>
            </a:endParaRPr>
          </a:p>
          <a:p>
            <a:pPr>
              <a:buFont typeface="Arial" charset="0"/>
              <a:buNone/>
            </a:pPr>
            <a:r>
              <a:rPr lang="en-US" sz="2800" dirty="0" smtClean="0">
                <a:solidFill>
                  <a:srgbClr val="0000FF"/>
                </a:solidFill>
                <a:ea typeface="ＭＳ Ｐゴシック" charset="-128"/>
                <a:cs typeface="ＭＳ Ｐゴシック" charset="-128"/>
              </a:rPr>
              <a:t>	(But applying Ohm’s Law still does not </a:t>
            </a:r>
            <a:r>
              <a:rPr lang="en-US" sz="2800" u="sng" dirty="0" smtClean="0">
                <a:solidFill>
                  <a:srgbClr val="0000FF"/>
                </a:solidFill>
                <a:ea typeface="ＭＳ Ｐゴシック" charset="-128"/>
                <a:cs typeface="ＭＳ Ｐゴシック" charset="-128"/>
              </a:rPr>
              <a:t>fully</a:t>
            </a:r>
            <a:r>
              <a:rPr lang="en-US" sz="2800" dirty="0" smtClean="0">
                <a:solidFill>
                  <a:srgbClr val="0000FF"/>
                </a:solidFill>
                <a:ea typeface="ＭＳ Ｐゴシック" charset="-128"/>
                <a:cs typeface="ＭＳ Ｐゴシック" charset="-128"/>
              </a:rPr>
              <a:t> constrain </a:t>
            </a:r>
            <a:r>
              <a:rPr lang="en-US" sz="2800" b="1" dirty="0" err="1" smtClean="0">
                <a:solidFill>
                  <a:srgbClr val="0000FF"/>
                </a:solidFill>
                <a:ea typeface="ＭＳ Ｐゴシック" charset="-128"/>
                <a:cs typeface="ＭＳ Ｐゴシック" charset="-128"/>
              </a:rPr>
              <a:t>E</a:t>
            </a:r>
            <a:r>
              <a:rPr lang="en-US" sz="2800" baseline="-25000" dirty="0" err="1" smtClean="0">
                <a:solidFill>
                  <a:srgbClr val="0000FF"/>
                </a:solidFill>
                <a:ea typeface="ＭＳ Ｐゴシック" charset="-128"/>
                <a:cs typeface="ＭＳ Ｐゴシック" charset="-128"/>
              </a:rPr>
              <a:t>tot</a:t>
            </a:r>
            <a:r>
              <a:rPr lang="en-US" sz="2800" dirty="0" smtClean="0">
                <a:solidFill>
                  <a:srgbClr val="0000FF"/>
                </a:solidFill>
                <a:ea typeface="ＭＳ Ｐゴシック" charset="-128"/>
                <a:cs typeface="ＭＳ Ｐゴシック" charset="-128"/>
              </a:rPr>
              <a:t>.</a:t>
            </a:r>
            <a:r>
              <a:rPr lang="en-US" sz="2800" dirty="0" smtClean="0">
                <a:solidFill>
                  <a:srgbClr val="0000FF"/>
                </a:solidFill>
                <a:ea typeface="ＭＳ Ｐゴシック" charset="-128"/>
                <a:cs typeface="ＭＳ Ｐゴシック" charset="-128"/>
              </a:rPr>
              <a:t>)</a:t>
            </a:r>
            <a:endParaRPr lang="en-US" sz="2400" dirty="0" smtClean="0">
              <a:solidFill>
                <a:srgbClr val="0033FF"/>
              </a:solidFill>
              <a:ea typeface="ＭＳ Ｐゴシック" charset="-128"/>
              <a:cs typeface="ＭＳ Ｐゴシック" charset="-128"/>
            </a:endParaRPr>
          </a:p>
        </p:txBody>
      </p:sp>
      <p:sp>
        <p:nvSpPr>
          <p:cNvPr id="66564" name="Text Box 5"/>
          <p:cNvSpPr txBox="1">
            <a:spLocks noChangeArrowheads="1"/>
          </p:cNvSpPr>
          <p:nvPr/>
        </p:nvSpPr>
        <p:spPr bwMode="auto">
          <a:xfrm>
            <a:off x="7315200" y="12192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66565" name="Text Box 5"/>
          <p:cNvSpPr txBox="1">
            <a:spLocks noChangeArrowheads="1"/>
          </p:cNvSpPr>
          <p:nvPr/>
        </p:nvSpPr>
        <p:spPr bwMode="auto">
          <a:xfrm>
            <a:off x="8458200" y="1214438"/>
            <a:ext cx="361950" cy="461962"/>
          </a:xfrm>
          <a:prstGeom prst="rect">
            <a:avLst/>
          </a:prstGeom>
          <a:noFill/>
          <a:ln w="9525">
            <a:noFill/>
            <a:miter lim="800000"/>
            <a:headEnd/>
            <a:tailEnd/>
          </a:ln>
        </p:spPr>
        <p:txBody>
          <a:bodyPr>
            <a:prstTxWarp prst="textNoShape">
              <a:avLst/>
            </a:prstTxWarp>
            <a:spAutoFit/>
          </a:bodyPr>
          <a:lstStyle/>
          <a:p>
            <a:r>
              <a:rPr lang="en-US" sz="2400" b="1"/>
              <a:t>^</a:t>
            </a:r>
          </a:p>
        </p:txBody>
      </p:sp>
      <p:sp>
        <p:nvSpPr>
          <p:cNvPr id="6" name="Rectangle 5"/>
          <p:cNvSpPr/>
          <p:nvPr/>
        </p:nvSpPr>
        <p:spPr>
          <a:xfrm>
            <a:off x="2895600" y="2895600"/>
            <a:ext cx="2743200" cy="609600"/>
          </a:xfrm>
          <a:prstGeom prst="rect">
            <a:avLst/>
          </a:prstGeom>
          <a:noFill/>
          <a:ln w="3810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solidFill>
                <a:srgbClr val="FFFFFF"/>
              </a:solidFill>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lstStyle/>
          <a:p>
            <a:pPr algn="l"/>
            <a:r>
              <a:rPr lang="en-US" sz="3600" dirty="0" smtClean="0"/>
              <a:t>PTD has two advantages over previous methods for estimating </a:t>
            </a:r>
            <a:r>
              <a:rPr lang="en-US" sz="3600" b="1" dirty="0" smtClean="0"/>
              <a:t>E</a:t>
            </a:r>
            <a:r>
              <a:rPr lang="en-US" sz="3600" dirty="0" smtClean="0"/>
              <a:t> (or </a:t>
            </a:r>
            <a:r>
              <a:rPr lang="en-US" sz="3600" b="1" dirty="0" err="1" smtClean="0"/>
              <a:t>v</a:t>
            </a:r>
            <a:r>
              <a:rPr lang="en-US" sz="3600" dirty="0" smtClean="0"/>
              <a:t>):</a:t>
            </a:r>
            <a:endParaRPr lang="en-US" sz="3600" dirty="0"/>
          </a:p>
        </p:txBody>
      </p:sp>
      <p:sp>
        <p:nvSpPr>
          <p:cNvPr id="3" name="Content Placeholder 2"/>
          <p:cNvSpPr>
            <a:spLocks noGrp="1"/>
          </p:cNvSpPr>
          <p:nvPr>
            <p:ph idx="1"/>
          </p:nvPr>
        </p:nvSpPr>
        <p:spPr>
          <a:xfrm>
            <a:off x="152400" y="1524000"/>
            <a:ext cx="8686800" cy="2895600"/>
          </a:xfrm>
        </p:spPr>
        <p:txBody>
          <a:bodyPr/>
          <a:lstStyle/>
          <a:p>
            <a:r>
              <a:rPr lang="en-US" sz="2800" dirty="0" smtClean="0">
                <a:ea typeface="ＭＳ Ｐゴシック" charset="-128"/>
                <a:cs typeface="ＭＳ Ｐゴシック" charset="-128"/>
              </a:rPr>
              <a:t>In addition to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dirty="0" err="1" smtClean="0">
                <a:ea typeface="ＭＳ Ｐゴシック" charset="-128"/>
                <a:cs typeface="ＭＳ Ｐゴシック" charset="-128"/>
                <a:sym typeface="Symbol" charset="2"/>
              </a:rPr>
              <a:t>B</a:t>
            </a:r>
            <a:r>
              <a:rPr lang="en-US" sz="2800" baseline="-25000" dirty="0" err="1" smtClean="0">
                <a:ea typeface="ＭＳ Ｐゴシック" charset="-128"/>
                <a:cs typeface="ＭＳ Ｐゴシック" charset="-128"/>
                <a:sym typeface="Symbol" charset="2"/>
              </a:rPr>
              <a:t>z</a:t>
            </a:r>
            <a:r>
              <a:rPr lang="en-US" sz="2800" dirty="0" smtClean="0">
                <a:ea typeface="ＭＳ Ｐゴシック" charset="-128"/>
                <a:cs typeface="ＭＳ Ｐゴシック" charset="-128"/>
              </a:rPr>
              <a:t>, information from </a:t>
            </a:r>
            <a:r>
              <a:rPr lang="en-US" sz="2800" dirty="0" err="1" smtClean="0">
                <a:ea typeface="ＭＳ Ｐゴシック" charset="-128"/>
                <a:cs typeface="ＭＳ Ｐゴシック" charset="-128"/>
                <a:sym typeface="Symbol" charset="2"/>
              </a:rPr>
              <a:t></a:t>
            </a:r>
            <a:r>
              <a:rPr lang="en-US" sz="2800" baseline="-25000" dirty="0" err="1" smtClean="0">
                <a:ea typeface="ＭＳ Ｐゴシック" charset="-128"/>
                <a:cs typeface="ＭＳ Ｐゴシック" charset="-128"/>
                <a:sym typeface="Symbol" charset="2"/>
              </a:rPr>
              <a:t>t</a:t>
            </a:r>
            <a:r>
              <a:rPr lang="en-US" sz="2800" dirty="0" err="1" smtClean="0">
                <a:ea typeface="ＭＳ Ｐゴシック" charset="-128"/>
                <a:cs typeface="ＭＳ Ｐゴシック" charset="-128"/>
              </a:rPr>
              <a:t>J</a:t>
            </a:r>
            <a:r>
              <a:rPr lang="en-US" sz="2800" baseline="-25000" dirty="0" err="1" smtClean="0">
                <a:ea typeface="ＭＳ Ｐゴシック" charset="-128"/>
                <a:cs typeface="ＭＳ Ｐゴシック" charset="-128"/>
                <a:sym typeface="Symbol" charset="2"/>
              </a:rPr>
              <a:t>z</a:t>
            </a:r>
            <a:r>
              <a:rPr lang="en-US" sz="2800" dirty="0" smtClean="0">
                <a:ea typeface="ＭＳ Ｐゴシック" charset="-128"/>
                <a:cs typeface="ＭＳ Ｐゴシック" charset="-128"/>
              </a:rPr>
              <a:t> is used in derivation of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a:t>
            </a:r>
          </a:p>
          <a:p>
            <a:endParaRPr lang="en-US" sz="2800" dirty="0" smtClean="0">
              <a:ea typeface="ＭＳ Ｐゴシック" charset="-128"/>
              <a:cs typeface="ＭＳ Ｐゴシック" charset="-128"/>
            </a:endParaRPr>
          </a:p>
          <a:p>
            <a:r>
              <a:rPr lang="en-US" sz="2800" dirty="0" smtClean="0">
                <a:ea typeface="ＭＳ Ｐゴシック" charset="-128"/>
                <a:cs typeface="ＭＳ Ｐゴシック" charset="-128"/>
              </a:rPr>
              <a:t>No tracking is used to derive </a:t>
            </a:r>
            <a:r>
              <a:rPr lang="en-US" sz="2800" b="1" dirty="0" smtClean="0">
                <a:ea typeface="ＭＳ Ｐゴシック" charset="-128"/>
                <a:cs typeface="ＭＳ Ｐゴシック" charset="-128"/>
              </a:rPr>
              <a:t>E</a:t>
            </a:r>
            <a:r>
              <a:rPr lang="en-US" sz="2800" dirty="0" smtClean="0">
                <a:ea typeface="ＭＳ Ｐゴシック" charset="-128"/>
                <a:cs typeface="ＭＳ Ｐゴシック" charset="-128"/>
              </a:rPr>
              <a:t>, but tracking methods (ILCT, DAVE4VM) can provide extra info!</a:t>
            </a:r>
          </a:p>
        </p:txBody>
      </p:sp>
      <p:sp>
        <p:nvSpPr>
          <p:cNvPr id="4" name="TextBox 3"/>
          <p:cNvSpPr txBox="1"/>
          <p:nvPr/>
        </p:nvSpPr>
        <p:spPr>
          <a:xfrm>
            <a:off x="455269" y="4267200"/>
            <a:ext cx="3430931" cy="2308324"/>
          </a:xfrm>
          <a:prstGeom prst="rect">
            <a:avLst/>
          </a:prstGeom>
          <a:solidFill>
            <a:schemeClr val="bg1"/>
          </a:solidFill>
          <a:ln w="38100" cap="flat" cmpd="sng" algn="ctr">
            <a:solidFill>
              <a:srgbClr val="0000FF"/>
            </a:solidFill>
            <a:prstDash val="solid"/>
            <a:round/>
            <a:headEnd type="none" w="med" len="med"/>
            <a:tailEnd type="none" w="med" len="med"/>
          </a:ln>
        </p:spPr>
        <p:txBody>
          <a:bodyPr wrap="square" rtlCol="0">
            <a:spAutoFit/>
          </a:bodyPr>
          <a:lstStyle/>
          <a:p>
            <a:r>
              <a:rPr lang="en-US" sz="2400" dirty="0" smtClean="0">
                <a:solidFill>
                  <a:srgbClr val="0000FF"/>
                </a:solidFill>
              </a:rPr>
              <a:t>For more about PTD, </a:t>
            </a:r>
          </a:p>
          <a:p>
            <a:r>
              <a:rPr lang="en-US" sz="2400" dirty="0" smtClean="0">
                <a:solidFill>
                  <a:srgbClr val="0000FF"/>
                </a:solidFill>
              </a:rPr>
              <a:t>see Fisher </a:t>
            </a:r>
            <a:r>
              <a:rPr lang="en-US" sz="2400" dirty="0" smtClean="0">
                <a:solidFill>
                  <a:srgbClr val="0000FF"/>
                </a:solidFill>
              </a:rPr>
              <a:t>et al</a:t>
            </a:r>
            <a:r>
              <a:rPr lang="en-US" sz="2400" dirty="0" smtClean="0">
                <a:solidFill>
                  <a:srgbClr val="0000FF"/>
                </a:solidFill>
              </a:rPr>
              <a:t>. 2010, in ApJ </a:t>
            </a:r>
            <a:r>
              <a:rPr lang="en-US" sz="2400" b="1" dirty="0" smtClean="0">
                <a:solidFill>
                  <a:srgbClr val="0000FF"/>
                </a:solidFill>
              </a:rPr>
              <a:t>715 </a:t>
            </a:r>
            <a:r>
              <a:rPr lang="en-US" sz="2400" dirty="0" smtClean="0">
                <a:solidFill>
                  <a:srgbClr val="0000FF"/>
                </a:solidFill>
              </a:rPr>
              <a:t>242 </a:t>
            </a:r>
          </a:p>
          <a:p>
            <a:pPr algn="ctr"/>
            <a:r>
              <a:rPr lang="en-US" sz="2400" dirty="0" smtClean="0">
                <a:solidFill>
                  <a:srgbClr val="0000FF"/>
                </a:solidFill>
              </a:rPr>
              <a:t>and</a:t>
            </a:r>
          </a:p>
          <a:p>
            <a:pPr algn="ctr"/>
            <a:r>
              <a:rPr lang="en-US" sz="2400" dirty="0" smtClean="0">
                <a:solidFill>
                  <a:srgbClr val="0000FF"/>
                </a:solidFill>
              </a:rPr>
              <a:t>George </a:t>
            </a:r>
            <a:r>
              <a:rPr lang="en-US" sz="2400" dirty="0" smtClean="0">
                <a:solidFill>
                  <a:srgbClr val="0000FF"/>
                </a:solidFill>
              </a:rPr>
              <a:t>Fisher’s</a:t>
            </a:r>
            <a:r>
              <a:rPr lang="en-US" sz="2400" dirty="0" smtClean="0">
                <a:solidFill>
                  <a:srgbClr val="0000FF"/>
                </a:solidFill>
              </a:rPr>
              <a:t> poster #401.13 </a:t>
            </a:r>
            <a:endParaRPr lang="en-US" sz="2400" dirty="0">
              <a:solidFill>
                <a:srgbClr val="0000FF"/>
              </a:solidFill>
            </a:endParaRPr>
          </a:p>
        </p:txBody>
      </p:sp>
      <p:sp>
        <p:nvSpPr>
          <p:cNvPr id="5" name="TextBox 4"/>
          <p:cNvSpPr txBox="1"/>
          <p:nvPr/>
        </p:nvSpPr>
        <p:spPr>
          <a:xfrm>
            <a:off x="4038600" y="4648200"/>
            <a:ext cx="4906060" cy="1569660"/>
          </a:xfrm>
          <a:prstGeom prst="rect">
            <a:avLst/>
          </a:prstGeom>
          <a:solidFill>
            <a:schemeClr val="bg1"/>
          </a:solidFill>
          <a:ln w="38100" cap="flat" cmpd="sng" algn="ctr">
            <a:solidFill>
              <a:srgbClr val="0000FF"/>
            </a:solidFill>
            <a:prstDash val="solid"/>
            <a:round/>
            <a:headEnd type="none" w="med" len="med"/>
            <a:tailEnd type="none" w="med" len="med"/>
          </a:ln>
        </p:spPr>
        <p:txBody>
          <a:bodyPr wrap="none" rtlCol="0">
            <a:spAutoFit/>
          </a:bodyPr>
          <a:lstStyle/>
          <a:p>
            <a:r>
              <a:rPr lang="en-US" sz="2400" dirty="0" smtClean="0">
                <a:solidFill>
                  <a:srgbClr val="0000FF"/>
                </a:solidFill>
              </a:rPr>
              <a:t>For details of using such </a:t>
            </a:r>
            <a:r>
              <a:rPr lang="en-US" sz="2400" dirty="0" smtClean="0">
                <a:solidFill>
                  <a:srgbClr val="0000FF"/>
                </a:solidFill>
              </a:rPr>
              <a:t>methods </a:t>
            </a:r>
          </a:p>
          <a:p>
            <a:r>
              <a:rPr lang="en-US" sz="2400" dirty="0" smtClean="0">
                <a:solidFill>
                  <a:srgbClr val="0000FF"/>
                </a:solidFill>
              </a:rPr>
              <a:t>to drive dynamic simulations of the </a:t>
            </a:r>
          </a:p>
          <a:p>
            <a:r>
              <a:rPr lang="en-US" sz="2400" dirty="0" smtClean="0">
                <a:solidFill>
                  <a:srgbClr val="0000FF"/>
                </a:solidFill>
              </a:rPr>
              <a:t>corona</a:t>
            </a:r>
            <a:r>
              <a:rPr lang="en-US" sz="2400" dirty="0" smtClean="0">
                <a:solidFill>
                  <a:srgbClr val="0000FF"/>
                </a:solidFill>
              </a:rPr>
              <a:t>, see Bill </a:t>
            </a:r>
            <a:r>
              <a:rPr lang="en-US" sz="2400" dirty="0" err="1" smtClean="0">
                <a:solidFill>
                  <a:srgbClr val="0000FF"/>
                </a:solidFill>
              </a:rPr>
              <a:t>Abbett’s</a:t>
            </a:r>
            <a:r>
              <a:rPr lang="en-US" sz="2400" dirty="0" smtClean="0">
                <a:solidFill>
                  <a:srgbClr val="0000FF"/>
                </a:solidFill>
              </a:rPr>
              <a:t> poster,</a:t>
            </a:r>
          </a:p>
          <a:p>
            <a:r>
              <a:rPr lang="en-US" sz="2400" dirty="0" smtClean="0">
                <a:solidFill>
                  <a:srgbClr val="0000FF"/>
                </a:solidFill>
              </a:rPr>
              <a:t>  				#405.02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7586" name="Title 1"/>
          <p:cNvSpPr>
            <a:spLocks noGrp="1"/>
          </p:cNvSpPr>
          <p:nvPr>
            <p:ph type="title"/>
          </p:nvPr>
        </p:nvSpPr>
        <p:spPr>
          <a:xfrm>
            <a:off x="76200" y="76200"/>
            <a:ext cx="9067800" cy="990600"/>
          </a:xfrm>
        </p:spPr>
        <p:txBody>
          <a:bodyPr/>
          <a:lstStyle/>
          <a:p>
            <a:pPr algn="l"/>
            <a:r>
              <a:rPr lang="en-US" sz="3200" dirty="0" smtClean="0">
                <a:ea typeface="ＭＳ Ｐゴシック" charset="-128"/>
                <a:cs typeface="ＭＳ Ｐゴシック" charset="-128"/>
              </a:rPr>
              <a:t>The </a:t>
            </a:r>
            <a:r>
              <a:rPr lang="en-US" sz="3200" b="1" dirty="0" smtClean="0">
                <a:ea typeface="ＭＳ Ｐゴシック" charset="-128"/>
                <a:cs typeface="ＭＳ Ｐゴシック" charset="-128"/>
              </a:rPr>
              <a:t>E</a:t>
            </a:r>
            <a:r>
              <a:rPr lang="en-US" sz="3200" dirty="0" smtClean="0">
                <a:ea typeface="ＭＳ Ｐゴシック" charset="-128"/>
                <a:cs typeface="ＭＳ Ｐゴシック" charset="-128"/>
              </a:rPr>
              <a:t> derived via PTD uses only </a:t>
            </a:r>
            <a:r>
              <a:rPr lang="en-US" sz="3200" dirty="0" err="1" smtClean="0">
                <a:ea typeface="ＭＳ Ｐゴシック" charset="-128"/>
                <a:cs typeface="ＭＳ Ｐゴシック" charset="-128"/>
                <a:sym typeface="Symbol" charset="2"/>
              </a:rPr>
              <a:t></a:t>
            </a:r>
            <a:r>
              <a:rPr lang="en-US" sz="3200" baseline="-25000" dirty="0" err="1" smtClean="0">
                <a:ea typeface="ＭＳ Ｐゴシック" charset="-128"/>
                <a:cs typeface="ＭＳ Ｐゴシック" charset="-128"/>
                <a:sym typeface="Symbol" charset="2"/>
              </a:rPr>
              <a:t>t</a:t>
            </a:r>
            <a:r>
              <a:rPr lang="en-US" sz="3200" b="1" dirty="0" err="1" smtClean="0">
                <a:ea typeface="ＭＳ Ｐゴシック" charset="-128"/>
                <a:cs typeface="ＭＳ Ｐゴシック" charset="-128"/>
              </a:rPr>
              <a:t>B</a:t>
            </a:r>
            <a:r>
              <a:rPr lang="en-US" sz="3200" dirty="0" smtClean="0">
                <a:ea typeface="ＭＳ Ｐゴシック" charset="-128"/>
                <a:cs typeface="ＭＳ Ｐゴシック" charset="-128"/>
                <a:sym typeface="Symbol" charset="2"/>
              </a:rPr>
              <a:t>, so </a:t>
            </a:r>
            <a:r>
              <a:rPr lang="en-US" sz="3200" b="1" dirty="0" smtClean="0">
                <a:ea typeface="ＭＳ Ｐゴシック" charset="-128"/>
                <a:cs typeface="ＭＳ Ｐゴシック" charset="-128"/>
              </a:rPr>
              <a:t>E</a:t>
            </a:r>
            <a:r>
              <a:rPr lang="en-US" sz="3200" baseline="-25000" dirty="0" smtClean="0">
                <a:ea typeface="ＭＳ Ｐゴシック" charset="-128"/>
                <a:cs typeface="ＭＳ Ｐゴシック" charset="-128"/>
              </a:rPr>
              <a:t>PTD</a:t>
            </a:r>
            <a:r>
              <a:rPr lang="en-US" sz="3200" b="1" dirty="0" smtClean="0">
                <a:ea typeface="Arial" charset="0"/>
                <a:cs typeface="Arial" charset="0"/>
              </a:rPr>
              <a:t>·</a:t>
            </a:r>
            <a:r>
              <a:rPr lang="en-US" sz="3200" b="1" dirty="0" smtClean="0">
                <a:ea typeface="ＭＳ Ｐゴシック" charset="-128"/>
                <a:cs typeface="ＭＳ Ｐゴシック" charset="-128"/>
              </a:rPr>
              <a:t>B</a:t>
            </a:r>
            <a:r>
              <a:rPr lang="en-US" sz="3200" dirty="0" smtClean="0">
                <a:ea typeface="ＭＳ Ｐゴシック" charset="-128"/>
                <a:cs typeface="ＭＳ Ｐゴシック" charset="-128"/>
              </a:rPr>
              <a:t> ≠ </a:t>
            </a:r>
            <a:r>
              <a:rPr lang="en-US" sz="3200" b="1" dirty="0" smtClean="0">
                <a:ea typeface="ＭＳ Ｐゴシック" charset="-128"/>
                <a:cs typeface="ＭＳ Ｐゴシック" charset="-128"/>
              </a:rPr>
              <a:t>0</a:t>
            </a:r>
            <a:r>
              <a:rPr lang="en-US" sz="3200" dirty="0" smtClean="0">
                <a:ea typeface="ＭＳ Ｐゴシック" charset="-128"/>
                <a:cs typeface="ＭＳ Ｐゴシック" charset="-128"/>
              </a:rPr>
              <a:t>.</a:t>
            </a:r>
            <a:r>
              <a:rPr lang="en-US" sz="3200" b="1" dirty="0" smtClean="0">
                <a:ea typeface="ＭＳ Ｐゴシック" charset="-128"/>
                <a:cs typeface="ＭＳ Ｐゴシック" charset="-128"/>
              </a:rPr>
              <a:t> </a:t>
            </a:r>
            <a:r>
              <a:rPr lang="en-US" sz="3200" dirty="0" smtClean="0">
                <a:ea typeface="ＭＳ Ｐゴシック" charset="-128"/>
                <a:cs typeface="ＭＳ Ｐゴシック" charset="-128"/>
                <a:sym typeface="Symbol" charset="2"/>
              </a:rPr>
              <a:t>Hence, we must solve for </a:t>
            </a:r>
            <a:r>
              <a:rPr lang="en-US" sz="3200" i="1" dirty="0" err="1" smtClean="0">
                <a:latin typeface="Times"/>
                <a:ea typeface="Osaka"/>
                <a:cs typeface="Times"/>
                <a:sym typeface="Symbol" charset="2"/>
              </a:rPr>
              <a:t>ψ</a:t>
            </a:r>
            <a:r>
              <a:rPr lang="en-US" sz="3200" dirty="0" err="1" smtClean="0">
                <a:ea typeface="ＭＳ Ｐゴシック" charset="-128"/>
                <a:cs typeface="ＭＳ Ｐゴシック" charset="-128"/>
                <a:sym typeface="Symbol" charset="2"/>
              </a:rPr>
              <a:t>(x,y</a:t>
            </a:r>
            <a:r>
              <a:rPr lang="en-US" sz="3200" dirty="0" smtClean="0">
                <a:ea typeface="ＭＳ Ｐゴシック" charset="-128"/>
                <a:cs typeface="ＭＳ Ｐゴシック" charset="-128"/>
                <a:sym typeface="Symbol" charset="2"/>
              </a:rPr>
              <a:t>) so (</a:t>
            </a:r>
            <a:r>
              <a:rPr lang="en-US" sz="3200" b="1" dirty="0" smtClean="0">
                <a:ea typeface="ＭＳ Ｐゴシック" charset="-128"/>
                <a:cs typeface="ＭＳ Ｐゴシック" charset="-128"/>
              </a:rPr>
              <a:t>E</a:t>
            </a:r>
            <a:r>
              <a:rPr lang="en-US" sz="3200" baseline="-25000" dirty="0" smtClean="0">
                <a:ea typeface="ＭＳ Ｐゴシック" charset="-128"/>
                <a:cs typeface="ＭＳ Ｐゴシック" charset="-128"/>
              </a:rPr>
              <a:t>PTD </a:t>
            </a:r>
            <a:r>
              <a:rPr lang="en-US" sz="3200" dirty="0" smtClean="0">
                <a:ea typeface="ＭＳ Ｐゴシック" charset="-128"/>
                <a:cs typeface="ＭＳ Ｐゴシック" charset="-128"/>
              </a:rPr>
              <a:t>- </a:t>
            </a:r>
            <a:r>
              <a:rPr lang="en-US" sz="3200" dirty="0" smtClean="0">
                <a:ea typeface="ＭＳ Ｐゴシック" charset="-128"/>
                <a:cs typeface="ＭＳ Ｐゴシック" charset="-128"/>
                <a:sym typeface="Symbol" charset="2"/>
              </a:rPr>
              <a:t></a:t>
            </a:r>
            <a:r>
              <a:rPr lang="en-US" sz="3200" i="1" dirty="0" smtClean="0">
                <a:latin typeface="Times"/>
                <a:ea typeface="Osaka"/>
                <a:cs typeface="Times"/>
                <a:sym typeface="Symbol" charset="2"/>
              </a:rPr>
              <a:t>ψ</a:t>
            </a:r>
            <a:r>
              <a:rPr lang="en-US" sz="3200" dirty="0" smtClean="0">
                <a:ea typeface="ＭＳ Ｐゴシック" charset="-128"/>
                <a:cs typeface="ＭＳ Ｐゴシック" charset="-128"/>
                <a:sym typeface="Symbol" charset="2"/>
              </a:rPr>
              <a:t>)</a:t>
            </a:r>
            <a:r>
              <a:rPr lang="en-US" sz="3200" b="1" dirty="0" smtClean="0">
                <a:ea typeface="Arial" charset="0"/>
                <a:cs typeface="Arial" charset="0"/>
              </a:rPr>
              <a:t>·</a:t>
            </a:r>
            <a:r>
              <a:rPr lang="en-US" sz="3200" b="1" dirty="0" smtClean="0">
                <a:ea typeface="ＭＳ Ｐゴシック" charset="-128"/>
                <a:cs typeface="ＭＳ Ｐゴシック" charset="-128"/>
              </a:rPr>
              <a:t>B</a:t>
            </a:r>
            <a:r>
              <a:rPr lang="en-US" sz="3200" dirty="0" smtClean="0">
                <a:ea typeface="ＭＳ Ｐゴシック" charset="-128"/>
                <a:cs typeface="ＭＳ Ｐゴシック" charset="-128"/>
              </a:rPr>
              <a:t> = </a:t>
            </a:r>
            <a:r>
              <a:rPr lang="en-US" sz="3200" b="1" dirty="0" smtClean="0">
                <a:ea typeface="ＭＳ Ｐゴシック" charset="-128"/>
                <a:cs typeface="ＭＳ Ｐゴシック" charset="-128"/>
              </a:rPr>
              <a:t>0</a:t>
            </a:r>
            <a:r>
              <a:rPr lang="en-US" sz="3200" dirty="0" smtClean="0">
                <a:ea typeface="ＭＳ Ｐゴシック" charset="-128"/>
                <a:cs typeface="ＭＳ Ｐゴシック" charset="-128"/>
              </a:rPr>
              <a:t>.</a:t>
            </a:r>
            <a:r>
              <a:rPr lang="en-US" sz="3200" b="1" dirty="0" smtClean="0">
                <a:ea typeface="ＭＳ Ｐゴシック" charset="-128"/>
                <a:cs typeface="ＭＳ Ｐゴシック" charset="-128"/>
              </a:rPr>
              <a:t> </a:t>
            </a:r>
            <a:endParaRPr lang="en-US" sz="3200" dirty="0" smtClean="0">
              <a:ea typeface="ＭＳ Ｐゴシック" charset="-128"/>
              <a:cs typeface="ＭＳ Ｐゴシック" charset="-128"/>
            </a:endParaRPr>
          </a:p>
        </p:txBody>
      </p:sp>
      <p:sp>
        <p:nvSpPr>
          <p:cNvPr id="67587" name="Content Placeholder 2"/>
          <p:cNvSpPr>
            <a:spLocks noGrp="1"/>
          </p:cNvSpPr>
          <p:nvPr>
            <p:ph idx="1"/>
          </p:nvPr>
        </p:nvSpPr>
        <p:spPr>
          <a:xfrm>
            <a:off x="457200" y="1371600"/>
            <a:ext cx="8686800" cy="5257800"/>
          </a:xfrm>
        </p:spPr>
        <p:txBody>
          <a:bodyPr/>
          <a:lstStyle/>
          <a:p>
            <a:pPr>
              <a:buFont typeface="Arial" charset="0"/>
              <a:buNone/>
            </a:pPr>
            <a:r>
              <a:rPr lang="en-US" sz="2800" dirty="0" smtClean="0">
                <a:solidFill>
                  <a:srgbClr val="0000FF"/>
                </a:solidFill>
                <a:ea typeface="ＭＳ Ｐゴシック" charset="-128"/>
                <a:cs typeface="ＭＳ Ｐゴシック" charset="-128"/>
              </a:rPr>
              <a:t>We have developed a practical iterative approach: </a:t>
            </a:r>
          </a:p>
          <a:p>
            <a:pPr>
              <a:buFont typeface="Arial" charset="0"/>
              <a:buNone/>
            </a:pPr>
            <a:r>
              <a:rPr lang="en-US" sz="2400" dirty="0" smtClean="0">
                <a:ea typeface="ＭＳ Ｐゴシック" charset="-128"/>
                <a:cs typeface="ＭＳ Ｐゴシック" charset="-128"/>
              </a:rPr>
              <a:t>	1. Define </a:t>
            </a:r>
            <a:r>
              <a:rPr lang="en-US" sz="2400" b="1" dirty="0" err="1" smtClean="0">
                <a:ea typeface="ＭＳ Ｐゴシック" charset="-128"/>
                <a:cs typeface="ＭＳ Ｐゴシック" charset="-128"/>
              </a:rPr>
              <a:t>b</a:t>
            </a:r>
            <a:r>
              <a:rPr lang="en-US" sz="2400" dirty="0" smtClean="0">
                <a:ea typeface="ＭＳ Ｐゴシック" charset="-128"/>
                <a:cs typeface="ＭＳ Ｐゴシック" charset="-128"/>
              </a:rPr>
              <a:t> = unit vector along </a:t>
            </a:r>
            <a:r>
              <a:rPr lang="en-US" sz="2400" b="1" dirty="0" smtClean="0">
                <a:ea typeface="ＭＳ Ｐゴシック" charset="-128"/>
                <a:cs typeface="ＭＳ Ｐゴシック" charset="-128"/>
              </a:rPr>
              <a:t>B</a:t>
            </a:r>
          </a:p>
          <a:p>
            <a:pPr marL="914400" lvl="1" indent="-457200">
              <a:buNone/>
            </a:pPr>
            <a:r>
              <a:rPr lang="en-US" sz="2400" dirty="0" smtClean="0">
                <a:sym typeface="Symbol" charset="2"/>
              </a:rPr>
              <a:t>2. Define </a:t>
            </a:r>
            <a:r>
              <a:rPr lang="en-US" sz="2400" dirty="0" err="1" smtClean="0">
                <a:sym typeface="Symbol" charset="2"/>
              </a:rPr>
              <a:t></a:t>
            </a:r>
            <a:r>
              <a:rPr lang="en-US" sz="2400" i="1" dirty="0" err="1" smtClean="0">
                <a:latin typeface="Times"/>
                <a:ea typeface="Osaka"/>
                <a:cs typeface="Times"/>
                <a:sym typeface="Symbol" charset="2"/>
              </a:rPr>
              <a:t>ψ</a:t>
            </a:r>
            <a:r>
              <a:rPr lang="en-US" sz="2400" dirty="0" smtClean="0"/>
              <a:t> = s</a:t>
            </a:r>
            <a:r>
              <a:rPr lang="en-US" sz="2400" baseline="-25000" dirty="0" smtClean="0"/>
              <a:t>1</a:t>
            </a:r>
            <a:r>
              <a:rPr lang="en-US" sz="2400" dirty="0" smtClean="0"/>
              <a:t>(x, </a:t>
            </a:r>
            <a:r>
              <a:rPr lang="en-US" sz="2400" dirty="0" err="1" smtClean="0"/>
              <a:t>y</a:t>
            </a:r>
            <a:r>
              <a:rPr lang="en-US" sz="2400" dirty="0" smtClean="0"/>
              <a:t>) </a:t>
            </a:r>
            <a:r>
              <a:rPr lang="en-US" sz="2400" b="1" dirty="0" err="1" smtClean="0"/>
              <a:t>b</a:t>
            </a:r>
            <a:r>
              <a:rPr lang="en-US" sz="2400" dirty="0" smtClean="0"/>
              <a:t> + s</a:t>
            </a:r>
            <a:r>
              <a:rPr lang="en-US" sz="2400" baseline="-25000" dirty="0" smtClean="0"/>
              <a:t>2</a:t>
            </a:r>
            <a:r>
              <a:rPr lang="en-US" sz="2400" dirty="0" smtClean="0"/>
              <a:t>(x, </a:t>
            </a:r>
            <a:r>
              <a:rPr lang="en-US" sz="2400" dirty="0" err="1" smtClean="0"/>
              <a:t>y)(</a:t>
            </a:r>
            <a:r>
              <a:rPr lang="en-US" sz="2400" b="1" dirty="0" err="1" smtClean="0"/>
              <a:t>z</a:t>
            </a:r>
            <a:r>
              <a:rPr lang="en-US" sz="2400" dirty="0" smtClean="0"/>
              <a:t> </a:t>
            </a:r>
            <a:r>
              <a:rPr lang="en-US" sz="2400" dirty="0" err="1" smtClean="0"/>
              <a:t>x</a:t>
            </a:r>
            <a:r>
              <a:rPr lang="en-US" sz="2400" dirty="0" smtClean="0"/>
              <a:t> </a:t>
            </a:r>
            <a:r>
              <a:rPr lang="en-US" sz="2400" b="1" dirty="0" err="1" smtClean="0"/>
              <a:t>b</a:t>
            </a:r>
            <a:r>
              <a:rPr lang="en-US" sz="2400" dirty="0" smtClean="0"/>
              <a:t>) + s</a:t>
            </a:r>
            <a:r>
              <a:rPr lang="en-US" sz="2400" baseline="-25000" dirty="0" smtClean="0"/>
              <a:t>3</a:t>
            </a:r>
            <a:r>
              <a:rPr lang="en-US" sz="2400" dirty="0" smtClean="0"/>
              <a:t>(x, </a:t>
            </a:r>
            <a:r>
              <a:rPr lang="en-US" sz="2400" dirty="0" err="1" smtClean="0"/>
              <a:t>y</a:t>
            </a:r>
            <a:r>
              <a:rPr lang="en-US" sz="2400" dirty="0" smtClean="0"/>
              <a:t>) </a:t>
            </a:r>
            <a:r>
              <a:rPr lang="en-US" sz="2400" b="1" dirty="0" err="1" smtClean="0"/>
              <a:t>b</a:t>
            </a:r>
            <a:r>
              <a:rPr lang="en-US" sz="2400" b="1" dirty="0" smtClean="0"/>
              <a:t> </a:t>
            </a:r>
            <a:r>
              <a:rPr lang="en-US" sz="2400" dirty="0" err="1" smtClean="0"/>
              <a:t>x</a:t>
            </a:r>
            <a:r>
              <a:rPr lang="en-US" sz="2400" dirty="0" smtClean="0"/>
              <a:t> (</a:t>
            </a:r>
            <a:r>
              <a:rPr lang="en-US" sz="2400" b="1" dirty="0" err="1" smtClean="0"/>
              <a:t>z</a:t>
            </a:r>
            <a:r>
              <a:rPr lang="en-US" sz="2400" dirty="0" smtClean="0"/>
              <a:t> </a:t>
            </a:r>
            <a:r>
              <a:rPr lang="en-US" sz="2400" dirty="0" err="1" smtClean="0"/>
              <a:t>x</a:t>
            </a:r>
            <a:r>
              <a:rPr lang="en-US" sz="2400" dirty="0" smtClean="0"/>
              <a:t> </a:t>
            </a:r>
            <a:r>
              <a:rPr lang="en-US" sz="2400" b="1" dirty="0" err="1" smtClean="0"/>
              <a:t>b</a:t>
            </a:r>
            <a:r>
              <a:rPr lang="en-US" sz="2400" dirty="0" smtClean="0"/>
              <a:t>)</a:t>
            </a:r>
          </a:p>
          <a:p>
            <a:pPr marL="914400" lvl="1" indent="-457200">
              <a:buFont typeface="Arial" charset="0"/>
              <a:buNone/>
            </a:pPr>
            <a:r>
              <a:rPr lang="en-US" sz="2400" dirty="0" smtClean="0"/>
              <a:t>3. Set s</a:t>
            </a:r>
            <a:r>
              <a:rPr lang="en-US" sz="2400" baseline="-25000" dirty="0" smtClean="0"/>
              <a:t>1</a:t>
            </a:r>
            <a:r>
              <a:rPr lang="en-US" sz="2400" dirty="0" smtClean="0"/>
              <a:t>(x, </a:t>
            </a:r>
            <a:r>
              <a:rPr lang="en-US" sz="2400" dirty="0" err="1" smtClean="0"/>
              <a:t>y</a:t>
            </a:r>
            <a:r>
              <a:rPr lang="en-US" sz="2400" dirty="0" smtClean="0"/>
              <a:t>) = </a:t>
            </a:r>
            <a:r>
              <a:rPr lang="en-US" sz="2400" b="1" dirty="0" smtClean="0"/>
              <a:t>E</a:t>
            </a:r>
            <a:r>
              <a:rPr lang="en-US" sz="2400" baseline="-25000" dirty="0" smtClean="0"/>
              <a:t>PTD</a:t>
            </a:r>
            <a:r>
              <a:rPr lang="en-US" sz="2400" b="1" dirty="0" smtClean="0">
                <a:ea typeface="Arial" charset="0"/>
                <a:cs typeface="Arial" charset="0"/>
              </a:rPr>
              <a:t>· </a:t>
            </a:r>
            <a:r>
              <a:rPr lang="en-US" sz="2400" b="1" dirty="0" err="1" smtClean="0">
                <a:ea typeface="Arial" charset="0"/>
                <a:cs typeface="Arial" charset="0"/>
              </a:rPr>
              <a:t>b</a:t>
            </a:r>
            <a:endParaRPr lang="en-US" sz="2400" dirty="0" smtClean="0">
              <a:ea typeface="Arial" charset="0"/>
              <a:cs typeface="Arial" charset="0"/>
            </a:endParaRPr>
          </a:p>
          <a:p>
            <a:pPr marL="914400" lvl="1" indent="-457200">
              <a:buNone/>
            </a:pPr>
            <a:r>
              <a:rPr lang="en-US" sz="2400" dirty="0" smtClean="0">
                <a:ea typeface="Arial" charset="0"/>
                <a:cs typeface="Arial" charset="0"/>
              </a:rPr>
              <a:t>4. Solve </a:t>
            </a:r>
            <a:r>
              <a:rPr lang="en-US" sz="2400" dirty="0" smtClean="0">
                <a:sym typeface="Symbol" charset="2"/>
              </a:rPr>
              <a:t></a:t>
            </a:r>
            <a:r>
              <a:rPr lang="en-US" sz="2400" baseline="-25000" dirty="0" smtClean="0">
                <a:sym typeface="Symbol" charset="2"/>
              </a:rPr>
              <a:t>h</a:t>
            </a:r>
            <a:r>
              <a:rPr lang="en-US" sz="2400" baseline="30000" dirty="0" smtClean="0">
                <a:sym typeface="Symbol" charset="2"/>
              </a:rPr>
              <a:t>2</a:t>
            </a:r>
            <a:r>
              <a:rPr lang="en-US" sz="2400" i="1" dirty="0" smtClean="0">
                <a:latin typeface="Times"/>
                <a:ea typeface="Osaka"/>
                <a:cs typeface="Times"/>
                <a:sym typeface="Symbol" charset="2"/>
              </a:rPr>
              <a:t>ψ</a:t>
            </a:r>
            <a:r>
              <a:rPr lang="en-US" sz="2400" dirty="0" smtClean="0"/>
              <a:t> = </a:t>
            </a:r>
            <a:r>
              <a:rPr lang="en-US" sz="2400" dirty="0" err="1" smtClean="0">
                <a:sym typeface="Symbol" charset="2"/>
              </a:rPr>
              <a:t></a:t>
            </a:r>
            <a:r>
              <a:rPr lang="en-US" sz="2400" baseline="-25000" dirty="0" err="1" smtClean="0">
                <a:sym typeface="Symbol" charset="2"/>
              </a:rPr>
              <a:t>h</a:t>
            </a:r>
            <a:r>
              <a:rPr lang="en-US" sz="2400" b="1" dirty="0" smtClean="0">
                <a:ea typeface="Arial" charset="0"/>
                <a:cs typeface="Arial" charset="0"/>
              </a:rPr>
              <a:t>·</a:t>
            </a:r>
            <a:r>
              <a:rPr lang="en-US" sz="2400" i="1" dirty="0" smtClean="0">
                <a:latin typeface="Times" charset="0"/>
                <a:ea typeface="Times" charset="0"/>
                <a:cs typeface="Times" charset="0"/>
                <a:sym typeface="SymbolProp BT" pitchFamily="18" charset="2"/>
              </a:rPr>
              <a:t> </a:t>
            </a:r>
            <a:r>
              <a:rPr lang="en-US" sz="2400" dirty="0" smtClean="0">
                <a:sym typeface="SymbolProp BT" pitchFamily="18" charset="2"/>
              </a:rPr>
              <a:t>[</a:t>
            </a:r>
            <a:r>
              <a:rPr lang="en-US" sz="2400" dirty="0" smtClean="0"/>
              <a:t>s</a:t>
            </a:r>
            <a:r>
              <a:rPr lang="en-US" sz="2400" baseline="-25000" dirty="0" smtClean="0"/>
              <a:t>1</a:t>
            </a:r>
            <a:r>
              <a:rPr lang="en-US" sz="2400" dirty="0" smtClean="0"/>
              <a:t>(x,y)</a:t>
            </a:r>
            <a:r>
              <a:rPr lang="en-US" sz="2400" b="1" dirty="0" smtClean="0"/>
              <a:t>b</a:t>
            </a:r>
            <a:r>
              <a:rPr lang="en-US" sz="2400" baseline="-25000" dirty="0" smtClean="0"/>
              <a:t>h</a:t>
            </a:r>
            <a:r>
              <a:rPr lang="en-US" sz="2400" dirty="0" smtClean="0"/>
              <a:t> + s</a:t>
            </a:r>
            <a:r>
              <a:rPr lang="en-US" sz="2400" baseline="-25000" dirty="0" smtClean="0"/>
              <a:t>2</a:t>
            </a:r>
            <a:r>
              <a:rPr lang="en-US" sz="2400" dirty="0" smtClean="0"/>
              <a:t>(x, </a:t>
            </a:r>
            <a:r>
              <a:rPr lang="en-US" sz="2400" dirty="0" err="1" smtClean="0"/>
              <a:t>y)(</a:t>
            </a:r>
            <a:r>
              <a:rPr lang="en-US" sz="2400" b="1" dirty="0" err="1" smtClean="0"/>
              <a:t>z</a:t>
            </a:r>
            <a:r>
              <a:rPr lang="en-US" sz="2400" dirty="0" smtClean="0"/>
              <a:t> </a:t>
            </a:r>
            <a:r>
              <a:rPr lang="en-US" sz="2400" dirty="0" err="1" smtClean="0"/>
              <a:t>x</a:t>
            </a:r>
            <a:r>
              <a:rPr lang="en-US" sz="2400" dirty="0" smtClean="0"/>
              <a:t> </a:t>
            </a:r>
            <a:r>
              <a:rPr lang="en-US" sz="2400" b="1" dirty="0" err="1" smtClean="0"/>
              <a:t>b</a:t>
            </a:r>
            <a:r>
              <a:rPr lang="en-US" sz="2400" dirty="0" smtClean="0"/>
              <a:t>) − s</a:t>
            </a:r>
            <a:r>
              <a:rPr lang="en-US" sz="2400" baseline="-25000" dirty="0" smtClean="0"/>
              <a:t>3</a:t>
            </a:r>
            <a:r>
              <a:rPr lang="en-US" sz="2400" dirty="0" smtClean="0"/>
              <a:t>(x, </a:t>
            </a:r>
            <a:r>
              <a:rPr lang="en-US" sz="2400" dirty="0" err="1" smtClean="0"/>
              <a:t>y)b</a:t>
            </a:r>
            <a:r>
              <a:rPr lang="en-US" sz="2400" baseline="-25000" dirty="0" err="1" smtClean="0"/>
              <a:t>z</a:t>
            </a:r>
            <a:r>
              <a:rPr lang="en-US" sz="2400" b="1" dirty="0" err="1" smtClean="0"/>
              <a:t>b</a:t>
            </a:r>
            <a:r>
              <a:rPr lang="en-US" sz="2400" baseline="-25000" dirty="0" err="1" smtClean="0"/>
              <a:t>h</a:t>
            </a:r>
            <a:r>
              <a:rPr lang="en-US" sz="2400" dirty="0" smtClean="0"/>
              <a:t>]</a:t>
            </a:r>
          </a:p>
          <a:p>
            <a:pPr marL="914400" lvl="1" indent="-457200">
              <a:buNone/>
            </a:pPr>
            <a:r>
              <a:rPr lang="en-US" sz="2400" dirty="0" smtClean="0"/>
              <a:t>5. Update s</a:t>
            </a:r>
            <a:r>
              <a:rPr lang="en-US" sz="2400" baseline="-25000" dirty="0" smtClean="0"/>
              <a:t>2</a:t>
            </a:r>
            <a:r>
              <a:rPr lang="en-US" sz="2400" dirty="0" smtClean="0"/>
              <a:t> = </a:t>
            </a:r>
            <a:r>
              <a:rPr lang="en-US" sz="2400" b="1" dirty="0" err="1" smtClean="0"/>
              <a:t>z</a:t>
            </a:r>
            <a:r>
              <a:rPr lang="en-US" sz="2400" b="1" dirty="0" err="1" smtClean="0">
                <a:ea typeface="Arial" charset="0"/>
                <a:cs typeface="Arial" charset="0"/>
              </a:rPr>
              <a:t>·</a:t>
            </a:r>
            <a:r>
              <a:rPr lang="en-US" sz="2400" dirty="0" err="1" smtClean="0">
                <a:ea typeface="Arial" charset="0"/>
                <a:cs typeface="Arial" charset="0"/>
              </a:rPr>
              <a:t>(</a:t>
            </a:r>
            <a:r>
              <a:rPr lang="en-US" sz="2400" b="1" dirty="0" err="1" smtClean="0"/>
              <a:t>b</a:t>
            </a:r>
            <a:r>
              <a:rPr lang="en-US" sz="2400" baseline="-25000" dirty="0" err="1" smtClean="0"/>
              <a:t>h</a:t>
            </a:r>
            <a:r>
              <a:rPr lang="en-US" sz="2400" dirty="0" err="1" smtClean="0"/>
              <a:t>x</a:t>
            </a:r>
            <a:r>
              <a:rPr lang="en-US" sz="2400" dirty="0" smtClean="0"/>
              <a:t> </a:t>
            </a:r>
            <a:r>
              <a:rPr lang="en-US" sz="2400" dirty="0" smtClean="0">
                <a:sym typeface="Symbol" charset="2"/>
              </a:rPr>
              <a:t></a:t>
            </a:r>
            <a:r>
              <a:rPr lang="en-US" sz="2400" i="1" dirty="0" smtClean="0">
                <a:latin typeface="Times"/>
                <a:ea typeface="Osaka"/>
                <a:cs typeface="Times"/>
                <a:sym typeface="Symbol" charset="2"/>
              </a:rPr>
              <a:t>ψ</a:t>
            </a:r>
            <a:r>
              <a:rPr lang="en-US" sz="2400" dirty="0" smtClean="0"/>
              <a:t>)/b</a:t>
            </a:r>
            <a:r>
              <a:rPr lang="en-US" sz="2400" baseline="-25000" dirty="0" smtClean="0"/>
              <a:t>h</a:t>
            </a:r>
            <a:r>
              <a:rPr lang="en-US" sz="2400" baseline="30000" dirty="0" smtClean="0"/>
              <a:t>2</a:t>
            </a:r>
            <a:r>
              <a:rPr lang="en-US" sz="2400" dirty="0" smtClean="0"/>
              <a:t> and s</a:t>
            </a:r>
            <a:r>
              <a:rPr lang="en-US" sz="2400" baseline="-25000" dirty="0" smtClean="0"/>
              <a:t>3</a:t>
            </a:r>
            <a:r>
              <a:rPr lang="en-US" sz="2400" dirty="0" smtClean="0"/>
              <a:t> = </a:t>
            </a:r>
            <a:r>
              <a:rPr lang="en-US" sz="2400" dirty="0" err="1" smtClean="0">
                <a:sym typeface="Symbol" charset="2"/>
              </a:rPr>
              <a:t></a:t>
            </a:r>
            <a:r>
              <a:rPr lang="en-US" sz="2400" baseline="-25000" dirty="0" err="1" smtClean="0">
                <a:sym typeface="Symbol" charset="2"/>
              </a:rPr>
              <a:t>z</a:t>
            </a:r>
            <a:r>
              <a:rPr lang="en-US" sz="2400" i="1" dirty="0" err="1" smtClean="0">
                <a:latin typeface="Times"/>
                <a:ea typeface="Osaka"/>
                <a:cs typeface="Times"/>
                <a:sym typeface="Symbol" charset="2"/>
              </a:rPr>
              <a:t>ψ</a:t>
            </a:r>
            <a:r>
              <a:rPr lang="en-US" sz="2400" i="1" dirty="0" smtClean="0">
                <a:latin typeface="Times" charset="0"/>
                <a:ea typeface="Times" charset="0"/>
                <a:cs typeface="Times" charset="0"/>
                <a:sym typeface="SymbolProp BT" pitchFamily="18" charset="2"/>
              </a:rPr>
              <a:t> </a:t>
            </a:r>
            <a:r>
              <a:rPr lang="en-US" sz="2400" dirty="0" smtClean="0">
                <a:latin typeface="Times" charset="0"/>
                <a:ea typeface="Times" charset="0"/>
                <a:cs typeface="Times" charset="0"/>
                <a:sym typeface="SymbolProp BT" pitchFamily="18" charset="2"/>
              </a:rPr>
              <a:t>-</a:t>
            </a:r>
            <a:r>
              <a:rPr lang="en-US" sz="2400" dirty="0" smtClean="0">
                <a:ea typeface="Arial" charset="0"/>
                <a:cs typeface="Arial" charset="0"/>
              </a:rPr>
              <a:t>(</a:t>
            </a:r>
            <a:r>
              <a:rPr lang="en-US" sz="2400" b="1" dirty="0" err="1" smtClean="0"/>
              <a:t>b</a:t>
            </a:r>
            <a:r>
              <a:rPr lang="en-US" sz="2400" baseline="-25000" dirty="0" err="1" smtClean="0"/>
              <a:t>h</a:t>
            </a:r>
            <a:r>
              <a:rPr lang="en-US" sz="2400" b="1" dirty="0" smtClean="0">
                <a:ea typeface="Arial" charset="0"/>
                <a:cs typeface="Arial" charset="0"/>
              </a:rPr>
              <a:t>·</a:t>
            </a:r>
            <a:r>
              <a:rPr lang="en-US" sz="2400" dirty="0" smtClean="0"/>
              <a:t> </a:t>
            </a:r>
            <a:r>
              <a:rPr lang="en-US" sz="2400" dirty="0" err="1" smtClean="0">
                <a:sym typeface="Symbol" charset="2"/>
              </a:rPr>
              <a:t></a:t>
            </a:r>
            <a:r>
              <a:rPr lang="en-US" sz="2400" i="1" dirty="0" err="1" smtClean="0">
                <a:latin typeface="Times"/>
                <a:ea typeface="Osaka"/>
                <a:cs typeface="Times"/>
                <a:sym typeface="Symbol" charset="2"/>
              </a:rPr>
              <a:t>ψ</a:t>
            </a:r>
            <a:r>
              <a:rPr lang="en-US" sz="2400" dirty="0" smtClean="0"/>
              <a:t>) b</a:t>
            </a:r>
            <a:r>
              <a:rPr lang="en-US" sz="2400" baseline="-25000" dirty="0" smtClean="0"/>
              <a:t>z</a:t>
            </a:r>
            <a:r>
              <a:rPr lang="en-US" sz="2400" dirty="0" smtClean="0"/>
              <a:t>/b</a:t>
            </a:r>
            <a:r>
              <a:rPr lang="en-US" sz="2400" baseline="-25000" dirty="0" smtClean="0"/>
              <a:t>h</a:t>
            </a:r>
            <a:r>
              <a:rPr lang="en-US" sz="2400" baseline="30000" dirty="0" smtClean="0"/>
              <a:t>2</a:t>
            </a:r>
            <a:endParaRPr lang="en-US" dirty="0" smtClean="0"/>
          </a:p>
          <a:p>
            <a:pPr marL="914400" lvl="1" indent="-457200">
              <a:buFont typeface="Arial" charset="0"/>
              <a:buNone/>
            </a:pPr>
            <a:r>
              <a:rPr lang="en-US" sz="2400" dirty="0" smtClean="0"/>
              <a:t>6. Repeat steps 4 &amp; 5 until convergence.</a:t>
            </a:r>
          </a:p>
          <a:p>
            <a:pPr>
              <a:buFont typeface="Arial" charset="0"/>
              <a:buNone/>
            </a:pPr>
            <a:r>
              <a:rPr lang="en-US" sz="2800" dirty="0" smtClean="0">
                <a:ea typeface="ＭＳ Ｐゴシック" charset="-128"/>
                <a:cs typeface="ＭＳ Ｐゴシック" charset="-128"/>
              </a:rPr>
              <a:t>	</a:t>
            </a:r>
            <a:r>
              <a:rPr lang="en-US" sz="2400" dirty="0" smtClean="0">
                <a:ea typeface="ＭＳ Ｐゴシック" charset="-128"/>
                <a:cs typeface="ＭＳ Ｐゴシック" charset="-128"/>
              </a:rPr>
              <a:t>This approach quickly yields a solution.</a:t>
            </a:r>
          </a:p>
          <a:p>
            <a:pPr>
              <a:buNone/>
            </a:pPr>
            <a:r>
              <a:rPr lang="en-US" sz="2800" dirty="0" smtClean="0">
                <a:solidFill>
                  <a:srgbClr val="FF0000"/>
                </a:solidFill>
                <a:ea typeface="ＭＳ Ｐゴシック" charset="-128"/>
                <a:cs typeface="ＭＳ Ｐゴシック" charset="-128"/>
              </a:rPr>
              <a:t>However,  uniqueness is still a problem: any </a:t>
            </a:r>
            <a:r>
              <a:rPr lang="en-US" sz="2800" dirty="0" err="1" smtClean="0">
                <a:solidFill>
                  <a:srgbClr val="FF0000"/>
                </a:solidFill>
                <a:ea typeface="ＭＳ Ｐゴシック" charset="-128"/>
                <a:cs typeface="ＭＳ Ｐゴシック" charset="-128"/>
                <a:sym typeface="Symbol" charset="2"/>
              </a:rPr>
              <a:t></a:t>
            </a:r>
            <a:r>
              <a:rPr lang="en-US" sz="2800" i="1" dirty="0" err="1" smtClean="0">
                <a:solidFill>
                  <a:srgbClr val="FF0000"/>
                </a:solidFill>
                <a:latin typeface="Times"/>
                <a:ea typeface="Osaka"/>
                <a:cs typeface="Times"/>
                <a:sym typeface="Symbol" charset="2"/>
              </a:rPr>
              <a:t>ψ</a:t>
            </a:r>
            <a:r>
              <a:rPr lang="en-US" sz="2800" dirty="0" err="1" smtClean="0">
                <a:solidFill>
                  <a:srgbClr val="FF0000"/>
                </a:solidFill>
                <a:ea typeface="ＭＳ Ｐゴシック" charset="-128"/>
                <a:cs typeface="ＭＳ Ｐゴシック" charset="-128"/>
                <a:sym typeface="Symbol" charset="2"/>
              </a:rPr>
              <a:t>(x,y</a:t>
            </a:r>
            <a:r>
              <a:rPr lang="en-US" sz="2800" dirty="0" smtClean="0">
                <a:solidFill>
                  <a:srgbClr val="FF0000"/>
                </a:solidFill>
                <a:ea typeface="ＭＳ Ｐゴシック" charset="-128"/>
                <a:cs typeface="ＭＳ Ｐゴシック" charset="-128"/>
                <a:sym typeface="Symbol" charset="2"/>
              </a:rPr>
              <a:t>)</a:t>
            </a:r>
          </a:p>
          <a:p>
            <a:pPr>
              <a:buNone/>
            </a:pPr>
            <a:r>
              <a:rPr lang="en-US" sz="2800" dirty="0" smtClean="0">
                <a:solidFill>
                  <a:srgbClr val="FF0000"/>
                </a:solidFill>
                <a:ea typeface="ＭＳ Ｐゴシック" charset="-128"/>
                <a:cs typeface="ＭＳ Ｐゴシック" charset="-128"/>
              </a:rPr>
              <a:t>satisfying </a:t>
            </a:r>
            <a:r>
              <a:rPr lang="en-US" sz="2800" dirty="0" smtClean="0">
                <a:solidFill>
                  <a:srgbClr val="FF0000"/>
                </a:solidFill>
                <a:ea typeface="ＭＳ Ｐゴシック" charset="-128"/>
                <a:cs typeface="ＭＳ Ｐゴシック" charset="-128"/>
                <a:sym typeface="Symbol" charset="2"/>
              </a:rPr>
              <a:t></a:t>
            </a:r>
            <a:r>
              <a:rPr lang="en-US" sz="2800" i="1" dirty="0" smtClean="0">
                <a:solidFill>
                  <a:srgbClr val="FF0000"/>
                </a:solidFill>
                <a:latin typeface="Times"/>
                <a:ea typeface="Osaka"/>
                <a:cs typeface="Times"/>
                <a:sym typeface="Symbol" charset="2"/>
              </a:rPr>
              <a:t>ψ</a:t>
            </a:r>
            <a:r>
              <a:rPr lang="en-US" sz="2800" b="1" dirty="0" smtClean="0">
                <a:solidFill>
                  <a:srgbClr val="FF0000"/>
                </a:solidFill>
                <a:ea typeface="Arial" charset="0"/>
                <a:cs typeface="Arial" charset="0"/>
              </a:rPr>
              <a:t>·</a:t>
            </a:r>
            <a:r>
              <a:rPr lang="en-US" sz="2800" b="1" dirty="0" smtClean="0">
                <a:solidFill>
                  <a:srgbClr val="FF0000"/>
                </a:solidFill>
                <a:ea typeface="ＭＳ Ｐゴシック" charset="-128"/>
                <a:cs typeface="ＭＳ Ｐゴシック" charset="-128"/>
              </a:rPr>
              <a:t>B</a:t>
            </a:r>
            <a:r>
              <a:rPr lang="en-US" sz="2800" dirty="0" smtClean="0">
                <a:solidFill>
                  <a:srgbClr val="FF0000"/>
                </a:solidFill>
                <a:ea typeface="ＭＳ Ｐゴシック" charset="-128"/>
                <a:cs typeface="ＭＳ Ｐゴシック" charset="-128"/>
              </a:rPr>
              <a:t> = </a:t>
            </a:r>
            <a:r>
              <a:rPr lang="en-US" sz="2800" b="1" dirty="0" smtClean="0">
                <a:solidFill>
                  <a:srgbClr val="FF0000"/>
                </a:solidFill>
                <a:ea typeface="ＭＳ Ｐゴシック" charset="-128"/>
                <a:cs typeface="ＭＳ Ｐゴシック" charset="-128"/>
              </a:rPr>
              <a:t>0</a:t>
            </a:r>
            <a:r>
              <a:rPr lang="en-US" sz="2800" dirty="0" smtClean="0">
                <a:solidFill>
                  <a:srgbClr val="FF0000"/>
                </a:solidFill>
                <a:ea typeface="ＭＳ Ｐゴシック" charset="-128"/>
                <a:cs typeface="ＭＳ Ｐゴシック" charset="-128"/>
              </a:rPr>
              <a:t> can be added to this solution! </a:t>
            </a:r>
          </a:p>
          <a:p>
            <a:pPr>
              <a:buFont typeface="Arial" charset="0"/>
              <a:buNone/>
            </a:pPr>
            <a:r>
              <a:rPr lang="en-US" sz="2800" dirty="0" smtClean="0">
                <a:solidFill>
                  <a:srgbClr val="0000FF"/>
                </a:solidFill>
                <a:ea typeface="ＭＳ Ｐゴシック" charset="-128"/>
                <a:cs typeface="ＭＳ Ｐゴシック" charset="-128"/>
              </a:rPr>
              <a:t>For (many) more details about PTD, see Fisher et al. 2010.</a:t>
            </a:r>
          </a:p>
        </p:txBody>
      </p:sp>
      <p:sp>
        <p:nvSpPr>
          <p:cNvPr id="67588" name="Text Box 5"/>
          <p:cNvSpPr txBox="1">
            <a:spLocks noChangeArrowheads="1"/>
          </p:cNvSpPr>
          <p:nvPr/>
        </p:nvSpPr>
        <p:spPr bwMode="auto">
          <a:xfrm>
            <a:off x="5029200" y="22098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67589" name="Text Box 5"/>
          <p:cNvSpPr txBox="1">
            <a:spLocks noChangeArrowheads="1"/>
          </p:cNvSpPr>
          <p:nvPr/>
        </p:nvSpPr>
        <p:spPr bwMode="auto">
          <a:xfrm>
            <a:off x="5638800" y="31242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67590" name="Text Box 5"/>
          <p:cNvSpPr txBox="1">
            <a:spLocks noChangeArrowheads="1"/>
          </p:cNvSpPr>
          <p:nvPr/>
        </p:nvSpPr>
        <p:spPr bwMode="auto">
          <a:xfrm>
            <a:off x="7391400" y="22098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67591" name="Text Box 5"/>
          <p:cNvSpPr txBox="1">
            <a:spLocks noChangeArrowheads="1"/>
          </p:cNvSpPr>
          <p:nvPr/>
        </p:nvSpPr>
        <p:spPr bwMode="auto">
          <a:xfrm>
            <a:off x="2667000" y="35052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68610" name="Picture 3"/>
          <p:cNvPicPr>
            <a:picLocks noChangeAspect="1"/>
          </p:cNvPicPr>
          <p:nvPr/>
        </p:nvPicPr>
        <p:blipFill>
          <a:blip r:embed="rId2"/>
          <a:srcRect/>
          <a:stretch>
            <a:fillRect/>
          </a:stretch>
        </p:blipFill>
        <p:spPr bwMode="auto">
          <a:xfrm>
            <a:off x="2895600" y="990600"/>
            <a:ext cx="6019800" cy="5670550"/>
          </a:xfrm>
          <a:prstGeom prst="rect">
            <a:avLst/>
          </a:prstGeom>
          <a:noFill/>
          <a:ln w="9525">
            <a:noFill/>
            <a:miter lim="800000"/>
            <a:headEnd/>
            <a:tailEnd/>
          </a:ln>
        </p:spPr>
      </p:pic>
      <p:sp>
        <p:nvSpPr>
          <p:cNvPr id="68611" name="Title 1"/>
          <p:cNvSpPr>
            <a:spLocks noGrp="1"/>
          </p:cNvSpPr>
          <p:nvPr>
            <p:ph type="title"/>
          </p:nvPr>
        </p:nvSpPr>
        <p:spPr>
          <a:xfrm>
            <a:off x="76200" y="0"/>
            <a:ext cx="8991600" cy="990600"/>
          </a:xfrm>
        </p:spPr>
        <p:txBody>
          <a:bodyPr/>
          <a:lstStyle/>
          <a:p>
            <a:pPr algn="l"/>
            <a:r>
              <a:rPr lang="en-US" sz="3200" dirty="0" smtClean="0">
                <a:ea typeface="ＭＳ Ｐゴシック" charset="-128"/>
                <a:cs typeface="ＭＳ Ｐゴシック" charset="-128"/>
              </a:rPr>
              <a:t>How accurate is PTD?  We used data from MHD simulations to compare </a:t>
            </a:r>
            <a:r>
              <a:rPr lang="en-US" sz="3200" b="1" dirty="0" smtClean="0">
                <a:ea typeface="ＭＳ Ｐゴシック" charset="-128"/>
                <a:cs typeface="ＭＳ Ｐゴシック" charset="-128"/>
              </a:rPr>
              <a:t>E</a:t>
            </a:r>
            <a:r>
              <a:rPr lang="en-US" sz="3200" dirty="0" smtClean="0">
                <a:ea typeface="ＭＳ Ｐゴシック" charset="-128"/>
                <a:cs typeface="ＭＳ Ｐゴシック" charset="-128"/>
              </a:rPr>
              <a:t> = </a:t>
            </a:r>
            <a:r>
              <a:rPr lang="en-US" sz="3200" b="1" dirty="0" smtClean="0">
                <a:ea typeface="ＭＳ Ｐゴシック" charset="-128"/>
                <a:cs typeface="ＭＳ Ｐゴシック" charset="-128"/>
              </a:rPr>
              <a:t>E</a:t>
            </a:r>
            <a:r>
              <a:rPr lang="en-US" sz="3200" baseline="-25000" dirty="0" smtClean="0">
                <a:ea typeface="ＭＳ Ｐゴシック" charset="-128"/>
                <a:cs typeface="ＭＳ Ｐゴシック" charset="-128"/>
              </a:rPr>
              <a:t>PTD</a:t>
            </a:r>
            <a:r>
              <a:rPr lang="en-US" sz="3200" dirty="0" smtClean="0">
                <a:ea typeface="ＭＳ Ｐゴシック" charset="-128"/>
                <a:cs typeface="ＭＳ Ｐゴシック" charset="-128"/>
              </a:rPr>
              <a:t>-</a:t>
            </a:r>
            <a:r>
              <a:rPr lang="en-US" sz="3200" dirty="0" smtClean="0">
                <a:ea typeface="ＭＳ Ｐゴシック" charset="-128"/>
                <a:cs typeface="ＭＳ Ｐゴシック" charset="-128"/>
                <a:sym typeface="Symbol" charset="2"/>
              </a:rPr>
              <a:t></a:t>
            </a:r>
            <a:r>
              <a:rPr lang="en-US" sz="3200" i="1" dirty="0" smtClean="0">
                <a:latin typeface="Times"/>
                <a:ea typeface="Osaka"/>
                <a:cs typeface="Times"/>
                <a:sym typeface="Symbol" charset="2"/>
              </a:rPr>
              <a:t>ψ</a:t>
            </a:r>
            <a:r>
              <a:rPr lang="en-US" sz="3200" dirty="0" smtClean="0">
                <a:ea typeface="ＭＳ Ｐゴシック" charset="-128"/>
                <a:cs typeface="ＭＳ Ｐゴシック" charset="-128"/>
                <a:sym typeface="SymbolProp BT" pitchFamily="18" charset="2"/>
              </a:rPr>
              <a:t> with </a:t>
            </a:r>
            <a:r>
              <a:rPr lang="en-US" sz="3200" b="1" dirty="0" smtClean="0">
                <a:ea typeface="ＭＳ Ｐゴシック" charset="-128"/>
                <a:cs typeface="ＭＳ Ｐゴシック" charset="-128"/>
                <a:sym typeface="SymbolProp BT" pitchFamily="18" charset="2"/>
              </a:rPr>
              <a:t>E</a:t>
            </a:r>
            <a:r>
              <a:rPr lang="en-US" sz="3200" baseline="-25000" dirty="0" smtClean="0">
                <a:ea typeface="ＭＳ Ｐゴシック" charset="-128"/>
                <a:cs typeface="ＭＳ Ｐゴシック" charset="-128"/>
                <a:sym typeface="SymbolProp BT" pitchFamily="18" charset="2"/>
              </a:rPr>
              <a:t>MHD</a:t>
            </a:r>
            <a:r>
              <a:rPr lang="en-US" sz="3200" dirty="0" smtClean="0">
                <a:ea typeface="ＭＳ Ｐゴシック" charset="-128"/>
                <a:cs typeface="ＭＳ Ｐゴシック" charset="-128"/>
                <a:sym typeface="SymbolProp BT" pitchFamily="18" charset="2"/>
              </a:rPr>
              <a:t>.</a:t>
            </a:r>
            <a:r>
              <a:rPr lang="en-US" sz="3200" dirty="0" smtClean="0">
                <a:ea typeface="ＭＳ Ｐゴシック" charset="-128"/>
                <a:cs typeface="ＭＳ Ｐゴシック" charset="-128"/>
              </a:rPr>
              <a:t> </a:t>
            </a:r>
          </a:p>
        </p:txBody>
      </p:sp>
      <p:sp>
        <p:nvSpPr>
          <p:cNvPr id="68612" name="Content Placeholder 2"/>
          <p:cNvSpPr>
            <a:spLocks noGrp="1"/>
          </p:cNvSpPr>
          <p:nvPr>
            <p:ph idx="1"/>
          </p:nvPr>
        </p:nvSpPr>
        <p:spPr>
          <a:xfrm>
            <a:off x="-228600" y="1376363"/>
            <a:ext cx="3048000" cy="4749800"/>
          </a:xfrm>
        </p:spPr>
        <p:txBody>
          <a:bodyPr/>
          <a:lstStyle/>
          <a:p>
            <a:pPr>
              <a:buFont typeface="Arial" charset="0"/>
              <a:buNone/>
            </a:pPr>
            <a:r>
              <a:rPr lang="en-US" smtClean="0">
                <a:ea typeface="ＭＳ Ｐゴシック" charset="-128"/>
                <a:cs typeface="ＭＳ Ｐゴシック" charset="-128"/>
              </a:rPr>
              <a:t>	</a:t>
            </a:r>
            <a:r>
              <a:rPr lang="en-US" sz="2400" smtClean="0">
                <a:solidFill>
                  <a:srgbClr val="0000FF"/>
                </a:solidFill>
                <a:ea typeface="ＭＳ Ｐゴシック" charset="-128"/>
                <a:cs typeface="ＭＳ Ｐゴシック" charset="-128"/>
              </a:rPr>
              <a:t>Synthetic data were those used by Welsch et al. (2007) to test tracking methods.</a:t>
            </a:r>
          </a:p>
          <a:p>
            <a:pPr>
              <a:buFont typeface="Arial" charset="0"/>
              <a:buNone/>
            </a:pPr>
            <a:endParaRPr lang="en-US" sz="2400" smtClean="0">
              <a:solidFill>
                <a:srgbClr val="0000FF"/>
              </a:solidFill>
              <a:ea typeface="ＭＳ Ｐゴシック" charset="-128"/>
              <a:cs typeface="ＭＳ Ｐゴシック" charset="-128"/>
            </a:endParaRPr>
          </a:p>
          <a:p>
            <a:pPr>
              <a:buFont typeface="Arial" charset="0"/>
              <a:buNone/>
            </a:pPr>
            <a:r>
              <a:rPr lang="en-US" sz="2400" smtClean="0">
                <a:solidFill>
                  <a:srgbClr val="0000FF"/>
                </a:solidFill>
                <a:ea typeface="ＭＳ Ｐゴシック" charset="-128"/>
                <a:cs typeface="ＭＳ Ｐゴシック" charset="-128"/>
              </a:rPr>
              <a:t>	The PTD + iteration solution was more accurate than most  other methods test- ed by Welsch et al. (2007). </a:t>
            </a:r>
          </a:p>
        </p:txBody>
      </p:sp>
      <p:sp>
        <p:nvSpPr>
          <p:cNvPr id="68613" name="TextBox 4"/>
          <p:cNvSpPr txBox="1">
            <a:spLocks noChangeArrowheads="1"/>
          </p:cNvSpPr>
          <p:nvPr/>
        </p:nvSpPr>
        <p:spPr bwMode="auto">
          <a:xfrm>
            <a:off x="3429000" y="1144588"/>
            <a:ext cx="492125" cy="461962"/>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E</a:t>
            </a:r>
            <a:r>
              <a:rPr lang="en-US" sz="2400" baseline="-25000">
                <a:solidFill>
                  <a:srgbClr val="FF0000"/>
                </a:solidFill>
              </a:rPr>
              <a:t>x</a:t>
            </a:r>
          </a:p>
        </p:txBody>
      </p:sp>
      <p:sp>
        <p:nvSpPr>
          <p:cNvPr id="68614" name="TextBox 5"/>
          <p:cNvSpPr txBox="1">
            <a:spLocks noChangeArrowheads="1"/>
          </p:cNvSpPr>
          <p:nvPr/>
        </p:nvSpPr>
        <p:spPr bwMode="auto">
          <a:xfrm>
            <a:off x="5451475" y="1144588"/>
            <a:ext cx="492125" cy="461962"/>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E</a:t>
            </a:r>
            <a:r>
              <a:rPr lang="en-US" sz="2400" baseline="-25000">
                <a:solidFill>
                  <a:srgbClr val="FF0000"/>
                </a:solidFill>
              </a:rPr>
              <a:t>y</a:t>
            </a:r>
          </a:p>
        </p:txBody>
      </p:sp>
      <p:sp>
        <p:nvSpPr>
          <p:cNvPr id="68615" name="TextBox 6"/>
          <p:cNvSpPr txBox="1">
            <a:spLocks noChangeArrowheads="1"/>
          </p:cNvSpPr>
          <p:nvPr/>
        </p:nvSpPr>
        <p:spPr bwMode="auto">
          <a:xfrm>
            <a:off x="7356475" y="1144588"/>
            <a:ext cx="492125" cy="461962"/>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E</a:t>
            </a:r>
            <a:r>
              <a:rPr lang="en-US" sz="2400" baseline="-25000">
                <a:solidFill>
                  <a:srgbClr val="FF0000"/>
                </a:solidFill>
              </a:rPr>
              <a:t>z</a:t>
            </a:r>
          </a:p>
        </p:txBody>
      </p:sp>
      <p:sp>
        <p:nvSpPr>
          <p:cNvPr id="68616" name="TextBox 7"/>
          <p:cNvSpPr txBox="1">
            <a:spLocks noChangeArrowheads="1"/>
          </p:cNvSpPr>
          <p:nvPr/>
        </p:nvSpPr>
        <p:spPr bwMode="auto">
          <a:xfrm rot="-5400000">
            <a:off x="2182019" y="3450432"/>
            <a:ext cx="1492250" cy="461962"/>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E</a:t>
            </a:r>
            <a:r>
              <a:rPr lang="en-US" sz="2400" baseline="-25000">
                <a:solidFill>
                  <a:srgbClr val="FF0000"/>
                </a:solidFill>
              </a:rPr>
              <a:t>PTD</a:t>
            </a:r>
            <a:r>
              <a:rPr lang="en-US" sz="2400">
                <a:solidFill>
                  <a:srgbClr val="FF0000"/>
                </a:solidFill>
              </a:rPr>
              <a:t> - </a:t>
            </a:r>
            <a:r>
              <a:rPr lang="en-US" sz="2400">
                <a:solidFill>
                  <a:srgbClr val="FF0000"/>
                </a:solidFill>
                <a:sym typeface="Symbol" charset="2"/>
              </a:rPr>
              <a:t></a:t>
            </a:r>
            <a:r>
              <a:rPr lang="en-US" sz="2400">
                <a:solidFill>
                  <a:srgbClr val="FF0000"/>
                </a:solidFill>
                <a:sym typeface="SymbolProp BT" pitchFamily="18" charset="2"/>
              </a:rPr>
              <a:t></a:t>
            </a:r>
            <a:r>
              <a:rPr lang="en-US" sz="2400">
                <a:solidFill>
                  <a:srgbClr val="FF0000"/>
                </a:solidFill>
              </a:rPr>
              <a:t> </a:t>
            </a:r>
            <a:endParaRPr lang="en-US" sz="2400" baseline="-25000">
              <a:solidFill>
                <a:srgbClr val="FF0000"/>
              </a:solidFill>
            </a:endParaRPr>
          </a:p>
        </p:txBody>
      </p:sp>
      <p:sp>
        <p:nvSpPr>
          <p:cNvPr id="68617" name="TextBox 8"/>
          <p:cNvSpPr txBox="1">
            <a:spLocks noChangeArrowheads="1"/>
          </p:cNvSpPr>
          <p:nvPr/>
        </p:nvSpPr>
        <p:spPr bwMode="auto">
          <a:xfrm rot="-5400000">
            <a:off x="2469357" y="1574006"/>
            <a:ext cx="857250" cy="461963"/>
          </a:xfrm>
          <a:prstGeom prst="rect">
            <a:avLst/>
          </a:prstGeom>
          <a:noFill/>
          <a:ln w="9525">
            <a:noFill/>
            <a:miter lim="800000"/>
            <a:headEnd/>
            <a:tailEnd/>
          </a:ln>
        </p:spPr>
        <p:txBody>
          <a:bodyPr wrap="none">
            <a:prstTxWarp prst="textNoShape">
              <a:avLst/>
            </a:prstTxWarp>
            <a:spAutoFit/>
          </a:bodyPr>
          <a:lstStyle/>
          <a:p>
            <a:r>
              <a:rPr lang="en-US" sz="2400">
                <a:solidFill>
                  <a:srgbClr val="FF0000"/>
                </a:solidFill>
              </a:rPr>
              <a:t>E</a:t>
            </a:r>
            <a:r>
              <a:rPr lang="en-US" sz="2400" baseline="-25000">
                <a:solidFill>
                  <a:srgbClr val="FF0000"/>
                </a:solidFill>
              </a:rPr>
              <a:t>MHD</a:t>
            </a:r>
            <a:r>
              <a:rPr lang="en-US" sz="2400">
                <a:solidFill>
                  <a:srgbClr val="FF0000"/>
                </a:solidFill>
              </a:rPr>
              <a:t> </a:t>
            </a:r>
            <a:endParaRPr lang="en-US" sz="2400" baseline="-25000">
              <a:solidFill>
                <a:srgbClr val="FF0000"/>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5" name="Content Placeholder 2"/>
          <p:cNvSpPr>
            <a:spLocks noGrp="1"/>
          </p:cNvSpPr>
          <p:nvPr>
            <p:ph idx="1"/>
          </p:nvPr>
        </p:nvSpPr>
        <p:spPr>
          <a:xfrm>
            <a:off x="152400" y="5456238"/>
            <a:ext cx="8534400" cy="1401762"/>
          </a:xfrm>
        </p:spPr>
        <p:txBody>
          <a:bodyPr/>
          <a:lstStyle/>
          <a:p>
            <a:pPr>
              <a:buFont typeface="Arial" charset="0"/>
              <a:buNone/>
            </a:pPr>
            <a:r>
              <a:rPr lang="en-US" sz="2400" dirty="0" smtClean="0">
                <a:solidFill>
                  <a:srgbClr val="0000FF"/>
                </a:solidFill>
                <a:ea typeface="ＭＳ Ｐゴシック" charset="-128"/>
                <a:cs typeface="ＭＳ Ｐゴシック" charset="-128"/>
              </a:rPr>
              <a:t>	</a:t>
            </a:r>
            <a:r>
              <a:rPr lang="en-US" sz="2400" i="1" dirty="0" smtClean="0">
                <a:solidFill>
                  <a:srgbClr val="0000FF"/>
                </a:solidFill>
                <a:ea typeface="ＭＳ Ｐゴシック" charset="-128"/>
                <a:cs typeface="ＭＳ Ｐゴシック" charset="-128"/>
              </a:rPr>
              <a:t>"If it were not for its magnetic field, the Sun would be as dull a star as most astronomers think it is.”</a:t>
            </a:r>
          </a:p>
          <a:p>
            <a:pPr>
              <a:buFont typeface="Arial" charset="0"/>
              <a:buNone/>
            </a:pPr>
            <a:r>
              <a:rPr lang="en-US" sz="2400" dirty="0" smtClean="0">
                <a:solidFill>
                  <a:srgbClr val="0000FF"/>
                </a:solidFill>
                <a:ea typeface="ＭＳ Ｐゴシック" charset="-128"/>
                <a:cs typeface="ＭＳ Ｐゴシック" charset="-128"/>
              </a:rPr>
              <a:t>							 – R. Leighton (c. 1965, or maybe not at all?)</a:t>
            </a:r>
          </a:p>
        </p:txBody>
      </p:sp>
      <p:sp>
        <p:nvSpPr>
          <p:cNvPr id="23554" name="Title 1"/>
          <p:cNvSpPr>
            <a:spLocks noGrp="1"/>
          </p:cNvSpPr>
          <p:nvPr>
            <p:ph type="title"/>
          </p:nvPr>
        </p:nvSpPr>
        <p:spPr>
          <a:xfrm>
            <a:off x="76200" y="76200"/>
            <a:ext cx="9144000" cy="1143000"/>
          </a:xfrm>
        </p:spPr>
        <p:txBody>
          <a:bodyPr/>
          <a:lstStyle/>
          <a:p>
            <a:pPr algn="l"/>
            <a:r>
              <a:rPr lang="en-US" sz="2800" dirty="0" smtClean="0">
                <a:ea typeface="ＭＳ Ｐゴシック" charset="-128"/>
                <a:cs typeface="ＭＳ Ｐゴシック" charset="-128"/>
              </a:rPr>
              <a:t>In 1907-8, Hale et al. showed that sunspots were magnetic ---rescuing the Sun from certain astronomical obscurity!  </a:t>
            </a:r>
          </a:p>
        </p:txBody>
      </p:sp>
      <p:pic>
        <p:nvPicPr>
          <p:cNvPr id="23556" name="Picture 3" descr="hale_ssmag.jpg"/>
          <p:cNvPicPr>
            <a:picLocks noChangeAspect="1"/>
          </p:cNvPicPr>
          <p:nvPr/>
        </p:nvPicPr>
        <p:blipFill>
          <a:blip r:embed="rId2"/>
          <a:srcRect/>
          <a:stretch>
            <a:fillRect/>
          </a:stretch>
        </p:blipFill>
        <p:spPr bwMode="auto">
          <a:xfrm>
            <a:off x="2209800" y="1295400"/>
            <a:ext cx="4953000" cy="4192588"/>
          </a:xfrm>
          <a:prstGeom prst="rect">
            <a:avLst/>
          </a:prstGeom>
          <a:noFill/>
          <a:ln w="9525">
            <a:noFill/>
            <a:miter lim="800000"/>
            <a:headEnd/>
            <a:tailEnd/>
          </a:ln>
        </p:spPr>
      </p:pic>
      <p:sp>
        <p:nvSpPr>
          <p:cNvPr id="23557" name="TextBox 7"/>
          <p:cNvSpPr txBox="1">
            <a:spLocks noChangeArrowheads="1"/>
          </p:cNvSpPr>
          <p:nvPr/>
        </p:nvSpPr>
        <p:spPr bwMode="auto">
          <a:xfrm rot="-5400000">
            <a:off x="6390481" y="3050382"/>
            <a:ext cx="3286125" cy="646112"/>
          </a:xfrm>
          <a:prstGeom prst="rect">
            <a:avLst/>
          </a:prstGeom>
          <a:noFill/>
          <a:ln w="9525">
            <a:noFill/>
            <a:miter lim="800000"/>
            <a:headEnd/>
            <a:tailEnd/>
          </a:ln>
        </p:spPr>
        <p:txBody>
          <a:bodyPr wrap="none">
            <a:prstTxWarp prst="textNoShape">
              <a:avLst/>
            </a:prstTxWarp>
            <a:spAutoFit/>
          </a:bodyPr>
          <a:lstStyle/>
          <a:p>
            <a:r>
              <a:rPr lang="en-US" dirty="0">
                <a:solidFill>
                  <a:srgbClr val="0000FF"/>
                </a:solidFill>
              </a:rPr>
              <a:t>Hale et al. ApJ </a:t>
            </a:r>
            <a:r>
              <a:rPr lang="en-US" b="1" dirty="0">
                <a:solidFill>
                  <a:srgbClr val="0000FF"/>
                </a:solidFill>
              </a:rPr>
              <a:t>49</a:t>
            </a:r>
            <a:r>
              <a:rPr lang="en-US" dirty="0">
                <a:solidFill>
                  <a:srgbClr val="0000FF"/>
                </a:solidFill>
              </a:rPr>
              <a:t> 153 (1919)</a:t>
            </a:r>
          </a:p>
          <a:p>
            <a:r>
              <a:rPr lang="en-US" dirty="0">
                <a:solidFill>
                  <a:srgbClr val="0000FF"/>
                </a:solidFill>
              </a:rPr>
              <a:t>Image Credit: P. Charbonneau</a:t>
            </a:r>
          </a:p>
        </p:txBody>
      </p:sp>
      <p:grpSp>
        <p:nvGrpSpPr>
          <p:cNvPr id="10" name="Group 9"/>
          <p:cNvGrpSpPr/>
          <p:nvPr/>
        </p:nvGrpSpPr>
        <p:grpSpPr>
          <a:xfrm>
            <a:off x="152400" y="5456238"/>
            <a:ext cx="8534400" cy="1401762"/>
            <a:chOff x="228600" y="4724400"/>
            <a:chExt cx="8534400" cy="1401762"/>
          </a:xfrm>
        </p:grpSpPr>
        <p:sp>
          <p:nvSpPr>
            <p:cNvPr id="11" name="Content Placeholder 2"/>
            <p:cNvSpPr txBox="1">
              <a:spLocks/>
            </p:cNvSpPr>
            <p:nvPr/>
          </p:nvSpPr>
          <p:spPr bwMode="auto">
            <a:xfrm>
              <a:off x="228600" y="4724400"/>
              <a:ext cx="8534400" cy="1401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rPr>
                <a:t>	</a:t>
              </a:r>
              <a:r>
                <a:rPr kumimoji="0" lang="en-US" sz="2400" b="0" i="1"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rPr>
                <a:t>"If it were not for its magnetic field, the Sun would be as dull a star as most astronomers think it is.”</a:t>
              </a:r>
            </a:p>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rPr>
                <a:t>							 – R. Leighton (</a:t>
              </a:r>
              <a:r>
                <a:rPr kumimoji="0" lang="en-US" sz="2400" b="0" i="0" u="none" strike="noStrike" kern="1200" cap="none" spc="0" normalizeH="0" baseline="0" noProof="0" dirty="0" err="1" smtClean="0">
                  <a:ln>
                    <a:noFill/>
                  </a:ln>
                  <a:solidFill>
                    <a:srgbClr val="FF0000"/>
                  </a:solidFill>
                  <a:effectLst/>
                  <a:uLnTx/>
                  <a:uFillTx/>
                  <a:latin typeface="+mn-lt"/>
                  <a:ea typeface="ＭＳ Ｐゴシック" charset="-128"/>
                  <a:cs typeface="ＭＳ Ｐゴシック" charset="-128"/>
                </a:rPr>
                <a:t>c</a:t>
              </a:r>
              <a:r>
                <a:rPr kumimoji="0" lang="en-US" sz="2400" b="0"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rPr>
                <a:t>. 1965, or maybe not at all?)</a:t>
              </a:r>
            </a:p>
          </p:txBody>
        </p:sp>
        <p:grpSp>
          <p:nvGrpSpPr>
            <p:cNvPr id="12" name="Group 8"/>
            <p:cNvGrpSpPr/>
            <p:nvPr/>
          </p:nvGrpSpPr>
          <p:grpSpPr>
            <a:xfrm>
              <a:off x="685800" y="4795838"/>
              <a:ext cx="7670800" cy="1223962"/>
              <a:chOff x="228600" y="3350419"/>
              <a:chExt cx="7670800" cy="1223962"/>
            </a:xfrm>
          </p:grpSpPr>
          <p:sp>
            <p:nvSpPr>
              <p:cNvPr id="13" name="Line 7"/>
              <p:cNvSpPr>
                <a:spLocks noChangeShapeType="1"/>
              </p:cNvSpPr>
              <p:nvPr/>
            </p:nvSpPr>
            <p:spPr bwMode="auto">
              <a:xfrm flipH="1" flipV="1">
                <a:off x="228600" y="3350419"/>
                <a:ext cx="7518400" cy="1221581"/>
              </a:xfrm>
              <a:prstGeom prst="line">
                <a:avLst/>
              </a:prstGeom>
              <a:noFill/>
              <a:ln w="57150" cap="flat" cmpd="sng" algn="ctr">
                <a:solidFill>
                  <a:srgbClr val="FF0000"/>
                </a:solidFill>
                <a:prstDash val="solid"/>
                <a:round/>
                <a:headEnd type="none" w="med" len="med"/>
                <a:tailEnd type="none" w="med" len="med"/>
              </a:ln>
            </p:spPr>
            <p:txBody>
              <a:bodyPr>
                <a:prstTxWarp prst="textNoShape">
                  <a:avLst/>
                </a:prstTxWarp>
              </a:bodyPr>
              <a:lstStyle/>
              <a:p>
                <a:endParaRPr lang="en-US" dirty="0"/>
              </a:p>
            </p:txBody>
          </p:sp>
          <p:sp>
            <p:nvSpPr>
              <p:cNvPr id="14" name="Line 7"/>
              <p:cNvSpPr>
                <a:spLocks noChangeShapeType="1"/>
              </p:cNvSpPr>
              <p:nvPr/>
            </p:nvSpPr>
            <p:spPr bwMode="auto">
              <a:xfrm flipH="1">
                <a:off x="381000" y="3352800"/>
                <a:ext cx="7518400" cy="1221581"/>
              </a:xfrm>
              <a:prstGeom prst="line">
                <a:avLst/>
              </a:prstGeom>
              <a:noFill/>
              <a:ln w="57150" cap="flat" cmpd="sng" algn="ctr">
                <a:solidFill>
                  <a:srgbClr val="FF0000"/>
                </a:solidFill>
                <a:prstDash val="solid"/>
                <a:round/>
                <a:headEnd type="none" w="med" len="med"/>
                <a:tailEnd type="none" w="med" len="med"/>
              </a:ln>
            </p:spPr>
            <p:txBody>
              <a:bodyPr>
                <a:prstTxWarp prst="textNoShape">
                  <a:avLst/>
                </a:prstTxWarp>
              </a:bodyPr>
              <a:lstStyle/>
              <a:p>
                <a:endParaRPr lang="en-US" dirty="0"/>
              </a:p>
            </p:txBody>
          </p:sp>
        </p:grpSp>
      </p:grpSp>
      <p:sp>
        <p:nvSpPr>
          <p:cNvPr id="15" name="Content Placeholder 2"/>
          <p:cNvSpPr txBox="1">
            <a:spLocks/>
          </p:cNvSpPr>
          <p:nvPr/>
        </p:nvSpPr>
        <p:spPr bwMode="auto">
          <a:xfrm>
            <a:off x="304800" y="5486400"/>
            <a:ext cx="8534400" cy="1526381"/>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	“</a:t>
            </a:r>
            <a:r>
              <a:rPr kumimoji="0" lang="en-US" sz="2400" b="0" i="1" u="none" strike="noStrike" kern="1200" cap="none" spc="0" normalizeH="0" baseline="0" noProof="0" dirty="0" smtClean="0">
                <a:ln>
                  <a:noFill/>
                </a:ln>
                <a:solidFill>
                  <a:srgbClr val="0000FF"/>
                </a:solidFill>
                <a:effectLst/>
                <a:uLnTx/>
                <a:uFillTx/>
                <a:latin typeface="+mn-lt"/>
                <a:ea typeface="ＭＳ Ｐゴシック" pitchFamily="-65" charset="-128"/>
                <a:cs typeface="ＭＳ Ｐゴシック" pitchFamily="-65" charset="-128"/>
              </a:rPr>
              <a:t>Magnetic fields are to astrophysics as sex is to psychology</a:t>
            </a:r>
            <a:r>
              <a:rPr kumimoji="0" lang="en-US" sz="2400" b="0" i="1"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a:t>
            </a:r>
          </a:p>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											 – H.C. van </a:t>
            </a:r>
            <a:r>
              <a:rPr kumimoji="0" lang="en-US" sz="2400" b="0" i="0" u="none" strike="noStrike" kern="1200" cap="none" spc="0" normalizeH="0" baseline="0" noProof="0" dirty="0" err="1" smtClean="0">
                <a:ln>
                  <a:noFill/>
                </a:ln>
                <a:solidFill>
                  <a:srgbClr val="0000FF"/>
                </a:solidFill>
                <a:effectLst/>
                <a:uLnTx/>
                <a:uFillTx/>
                <a:latin typeface="+mn-lt"/>
                <a:ea typeface="ＭＳ Ｐゴシック" charset="-128"/>
                <a:cs typeface="ＭＳ Ｐゴシック" charset="-128"/>
              </a:rPr>
              <a:t>der</a:t>
            </a:r>
            <a:r>
              <a:rPr kumimoji="0" lang="en-US" sz="24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 </a:t>
            </a:r>
            <a:r>
              <a:rPr kumimoji="0" lang="en-US" sz="2400" b="0" i="0" u="none" strike="noStrike" kern="1200" cap="none" spc="0" normalizeH="0" baseline="0" noProof="0" dirty="0" err="1" smtClean="0">
                <a:ln>
                  <a:noFill/>
                </a:ln>
                <a:solidFill>
                  <a:srgbClr val="0000FF"/>
                </a:solidFill>
                <a:effectLst/>
                <a:uLnTx/>
                <a:uFillTx/>
                <a:latin typeface="+mn-lt"/>
                <a:ea typeface="ＭＳ Ｐゴシック" charset="-128"/>
                <a:cs typeface="ＭＳ Ｐゴシック" charset="-128"/>
              </a:rPr>
              <a:t>Hulst</a:t>
            </a:r>
            <a:r>
              <a:rPr kumimoji="0" lang="en-US" sz="24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 1987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9634" name="Title 1"/>
          <p:cNvSpPr>
            <a:spLocks noGrp="1"/>
          </p:cNvSpPr>
          <p:nvPr>
            <p:ph type="title"/>
          </p:nvPr>
        </p:nvSpPr>
        <p:spPr>
          <a:xfrm>
            <a:off x="76200" y="76200"/>
            <a:ext cx="8839200" cy="1143000"/>
          </a:xfrm>
        </p:spPr>
        <p:txBody>
          <a:bodyPr/>
          <a:lstStyle/>
          <a:p>
            <a:pPr algn="l"/>
            <a:r>
              <a:rPr lang="en-US" sz="3200" smtClean="0">
                <a:ea typeface="ＭＳ Ｐゴシック" charset="-128"/>
                <a:cs typeface="ＭＳ Ｐゴシック" charset="-128"/>
                <a:sym typeface="Symbol" charset="2"/>
              </a:rPr>
              <a:t>While </a:t>
            </a:r>
            <a:r>
              <a:rPr lang="en-US" sz="3200" baseline="-25000" smtClean="0">
                <a:ea typeface="ＭＳ Ｐゴシック" charset="-128"/>
                <a:cs typeface="ＭＳ Ｐゴシック" charset="-128"/>
                <a:sym typeface="Symbol" charset="2"/>
              </a:rPr>
              <a:t>t</a:t>
            </a:r>
            <a:r>
              <a:rPr lang="en-US" sz="3200" b="1" smtClean="0">
                <a:ea typeface="ＭＳ Ｐゴシック" charset="-128"/>
                <a:cs typeface="ＭＳ Ｐゴシック" charset="-128"/>
              </a:rPr>
              <a:t>B</a:t>
            </a:r>
            <a:r>
              <a:rPr lang="en-US" sz="3200" smtClean="0">
                <a:ea typeface="ＭＳ Ｐゴシック" charset="-128"/>
                <a:cs typeface="ＭＳ Ｐゴシック" charset="-128"/>
              </a:rPr>
              <a:t> provides more information about </a:t>
            </a:r>
            <a:r>
              <a:rPr lang="en-US" sz="3200" b="1" smtClean="0">
                <a:ea typeface="ＭＳ Ｐゴシック" charset="-128"/>
                <a:cs typeface="ＭＳ Ｐゴシック" charset="-128"/>
              </a:rPr>
              <a:t>E</a:t>
            </a:r>
            <a:r>
              <a:rPr lang="en-US" sz="3200" smtClean="0">
                <a:ea typeface="ＭＳ Ｐゴシック" charset="-128"/>
                <a:cs typeface="ＭＳ Ｐゴシック" charset="-128"/>
              </a:rPr>
              <a:t> than </a:t>
            </a:r>
            <a:r>
              <a:rPr lang="en-US" sz="3200" smtClean="0">
                <a:ea typeface="ＭＳ Ｐゴシック" charset="-128"/>
                <a:cs typeface="ＭＳ Ｐゴシック" charset="-128"/>
                <a:sym typeface="Symbol" charset="2"/>
              </a:rPr>
              <a:t></a:t>
            </a:r>
            <a:r>
              <a:rPr lang="en-US" sz="3200" baseline="-25000" smtClean="0">
                <a:ea typeface="ＭＳ Ｐゴシック" charset="-128"/>
                <a:cs typeface="ＭＳ Ｐゴシック" charset="-128"/>
                <a:sym typeface="Symbol" charset="2"/>
              </a:rPr>
              <a:t>t</a:t>
            </a:r>
            <a:r>
              <a:rPr lang="en-US" sz="3200" smtClean="0">
                <a:ea typeface="ＭＳ Ｐゴシック" charset="-128"/>
                <a:cs typeface="ＭＳ Ｐゴシック" charset="-128"/>
              </a:rPr>
              <a:t>B</a:t>
            </a:r>
            <a:r>
              <a:rPr lang="en-US" sz="3200" baseline="-25000" smtClean="0">
                <a:ea typeface="ＭＳ Ｐゴシック" charset="-128"/>
                <a:cs typeface="ＭＳ Ｐゴシック" charset="-128"/>
              </a:rPr>
              <a:t>z</a:t>
            </a:r>
            <a:r>
              <a:rPr lang="en-US" sz="3200" smtClean="0">
                <a:ea typeface="ＭＳ Ｐゴシック" charset="-128"/>
                <a:cs typeface="ＭＳ Ｐゴシック" charset="-128"/>
              </a:rPr>
              <a:t> alone, it still does </a:t>
            </a:r>
            <a:r>
              <a:rPr lang="en-US" sz="3200" b="1" u="sng" smtClean="0">
                <a:ea typeface="ＭＳ Ｐゴシック" charset="-128"/>
                <a:cs typeface="ＭＳ Ｐゴシック" charset="-128"/>
              </a:rPr>
              <a:t>not</a:t>
            </a:r>
            <a:r>
              <a:rPr lang="en-US" sz="3200" smtClean="0">
                <a:ea typeface="ＭＳ Ｐゴシック" charset="-128"/>
                <a:cs typeface="ＭＳ Ｐゴシック" charset="-128"/>
              </a:rPr>
              <a:t> fully determine </a:t>
            </a:r>
            <a:r>
              <a:rPr lang="en-US" sz="3200" b="1" smtClean="0">
                <a:ea typeface="ＭＳ Ｐゴシック" charset="-128"/>
                <a:cs typeface="ＭＳ Ｐゴシック" charset="-128"/>
              </a:rPr>
              <a:t>E</a:t>
            </a:r>
            <a:r>
              <a:rPr lang="en-US" sz="3200" smtClean="0">
                <a:ea typeface="ＭＳ Ｐゴシック" charset="-128"/>
                <a:cs typeface="ＭＳ Ｐゴシック" charset="-128"/>
              </a:rPr>
              <a:t>.</a:t>
            </a:r>
          </a:p>
        </p:txBody>
      </p:sp>
      <p:sp>
        <p:nvSpPr>
          <p:cNvPr id="3" name="Content Placeholder 2"/>
          <p:cNvSpPr>
            <a:spLocks noGrp="1"/>
          </p:cNvSpPr>
          <p:nvPr>
            <p:ph idx="1"/>
          </p:nvPr>
        </p:nvSpPr>
        <p:spPr>
          <a:xfrm>
            <a:off x="76200" y="1447800"/>
            <a:ext cx="9067800" cy="5257800"/>
          </a:xfrm>
        </p:spPr>
        <p:txBody>
          <a:bodyPr/>
          <a:lstStyle/>
          <a:p>
            <a:pPr marL="514350" indent="-514350">
              <a:buFont typeface="Arial" charset="0"/>
              <a:buAutoNum type="arabicPeriod"/>
              <a:defRPr/>
            </a:pPr>
            <a:r>
              <a:rPr lang="en-US" sz="2800" dirty="0" smtClean="0"/>
              <a:t>Faraday’s Law only relates </a:t>
            </a:r>
            <a:r>
              <a:rPr lang="en-US" sz="2800" dirty="0" err="1" smtClean="0">
                <a:sym typeface="Symbol" charset="2"/>
              </a:rPr>
              <a:t></a:t>
            </a:r>
            <a:r>
              <a:rPr lang="en-US" sz="2800" baseline="-25000" dirty="0" err="1" smtClean="0">
                <a:sym typeface="Symbol" charset="2"/>
              </a:rPr>
              <a:t>t</a:t>
            </a:r>
            <a:r>
              <a:rPr lang="en-US" sz="2800" b="1" dirty="0" err="1" smtClean="0"/>
              <a:t>B</a:t>
            </a:r>
            <a:r>
              <a:rPr lang="en-US" sz="2800" dirty="0" smtClean="0"/>
              <a:t> to the </a:t>
            </a:r>
            <a:r>
              <a:rPr lang="en-US" sz="2800" b="1" u="sng" dirty="0" smtClean="0">
                <a:solidFill>
                  <a:srgbClr val="FF0000"/>
                </a:solidFill>
              </a:rPr>
              <a:t>curl</a:t>
            </a:r>
            <a:r>
              <a:rPr lang="en-US" sz="2800" dirty="0" smtClean="0"/>
              <a:t> of </a:t>
            </a:r>
            <a:r>
              <a:rPr lang="en-US" sz="2800" b="1" dirty="0" smtClean="0"/>
              <a:t>E</a:t>
            </a:r>
            <a:r>
              <a:rPr lang="en-US" sz="2800" dirty="0" smtClean="0"/>
              <a:t>, not </a:t>
            </a:r>
            <a:r>
              <a:rPr lang="en-US" sz="2800" b="1" dirty="0" smtClean="0"/>
              <a:t>E</a:t>
            </a:r>
            <a:r>
              <a:rPr lang="en-US" sz="2800" dirty="0" smtClean="0"/>
              <a:t> itself; the gauge electric field </a:t>
            </a:r>
            <a:r>
              <a:rPr lang="en-US" sz="2800" dirty="0" err="1" smtClean="0">
                <a:sym typeface="Symbol" charset="2"/>
              </a:rPr>
              <a:t></a:t>
            </a:r>
            <a:r>
              <a:rPr lang="en-US" sz="2800" i="1" dirty="0" err="1" smtClean="0">
                <a:latin typeface="Times"/>
                <a:ea typeface="Osaka"/>
                <a:cs typeface="Times"/>
                <a:sym typeface="Symbol" charset="2"/>
              </a:rPr>
              <a:t>ψ</a:t>
            </a:r>
            <a:r>
              <a:rPr lang="en-US" sz="2800" dirty="0" smtClean="0">
                <a:sym typeface="SymbolMono BT" pitchFamily="18" charset="2"/>
              </a:rPr>
              <a:t> is unconstrained by </a:t>
            </a:r>
            <a:r>
              <a:rPr lang="en-US" sz="2800" dirty="0" err="1" smtClean="0">
                <a:sym typeface="Symbol" charset="2"/>
              </a:rPr>
              <a:t></a:t>
            </a:r>
            <a:r>
              <a:rPr lang="en-US" sz="2800" baseline="-25000" dirty="0" err="1" smtClean="0">
                <a:sym typeface="Symbol" charset="2"/>
              </a:rPr>
              <a:t>t</a:t>
            </a:r>
            <a:r>
              <a:rPr lang="en-US" sz="2800" b="1" dirty="0" err="1" smtClean="0"/>
              <a:t>B</a:t>
            </a:r>
            <a:r>
              <a:rPr lang="en-US" sz="2800" dirty="0" smtClean="0">
                <a:sym typeface="SymbolMono BT" pitchFamily="18" charset="2"/>
              </a:rPr>
              <a:t>.</a:t>
            </a:r>
            <a:r>
              <a:rPr lang="en-US" sz="2800" dirty="0" smtClean="0"/>
              <a:t> </a:t>
            </a:r>
          </a:p>
          <a:p>
            <a:pPr marL="514350" indent="-514350">
              <a:buFont typeface="Arial" charset="0"/>
              <a:buNone/>
              <a:defRPr/>
            </a:pPr>
            <a:r>
              <a:rPr lang="en-US" sz="2800" dirty="0" smtClean="0"/>
              <a:t>	</a:t>
            </a:r>
            <a:r>
              <a:rPr lang="en-US" sz="2800" dirty="0" smtClean="0">
                <a:solidFill>
                  <a:srgbClr val="0000FF"/>
                </a:solidFill>
              </a:rPr>
              <a:t>(We used Ohm’s Law as an additional constraint.)</a:t>
            </a:r>
          </a:p>
          <a:p>
            <a:pPr>
              <a:defRPr/>
            </a:pPr>
            <a:endParaRPr lang="en-US" sz="2800" dirty="0" smtClean="0"/>
          </a:p>
          <a:p>
            <a:pPr marL="514350" indent="-514350">
              <a:buFont typeface="Arial" charset="0"/>
              <a:buNone/>
              <a:defRPr/>
            </a:pPr>
            <a:r>
              <a:rPr lang="en-US" sz="2800" dirty="0" smtClean="0">
                <a:sym typeface="Symbol" charset="2"/>
              </a:rPr>
              <a:t>2.  </a:t>
            </a:r>
            <a:r>
              <a:rPr lang="en-US" sz="2800" dirty="0" err="1" smtClean="0">
                <a:sym typeface="Symbol" charset="2"/>
              </a:rPr>
              <a:t></a:t>
            </a:r>
            <a:r>
              <a:rPr lang="en-US" sz="2800" baseline="-25000" dirty="0" err="1" smtClean="0">
                <a:sym typeface="Symbol" charset="2"/>
              </a:rPr>
              <a:t>t</a:t>
            </a:r>
            <a:r>
              <a:rPr lang="en-US" sz="2800" b="1" dirty="0" err="1" smtClean="0"/>
              <a:t>B</a:t>
            </a:r>
            <a:r>
              <a:rPr lang="en-US" sz="2800" baseline="-25000" dirty="0" err="1" smtClean="0"/>
              <a:t>h</a:t>
            </a:r>
            <a:r>
              <a:rPr lang="en-US" sz="2800" dirty="0" smtClean="0"/>
              <a:t> also depends upon </a:t>
            </a:r>
            <a:r>
              <a:rPr lang="en-US" sz="2800" b="1" u="sng" dirty="0" smtClean="0">
                <a:solidFill>
                  <a:srgbClr val="FF0000"/>
                </a:solidFill>
              </a:rPr>
              <a:t>vertical derivatives</a:t>
            </a:r>
            <a:r>
              <a:rPr lang="en-US" sz="2800" dirty="0" smtClean="0">
                <a:solidFill>
                  <a:srgbClr val="0000FF"/>
                </a:solidFill>
              </a:rPr>
              <a:t> </a:t>
            </a:r>
            <a:r>
              <a:rPr lang="en-US" sz="2800" dirty="0" smtClean="0"/>
              <a:t>in </a:t>
            </a:r>
            <a:r>
              <a:rPr lang="en-US" sz="2800" b="1" dirty="0" smtClean="0"/>
              <a:t>E</a:t>
            </a:r>
            <a:r>
              <a:rPr lang="en-US" sz="2800" baseline="-25000" dirty="0" smtClean="0"/>
              <a:t>h</a:t>
            </a:r>
            <a:r>
              <a:rPr lang="en-US" sz="2800" dirty="0" smtClean="0"/>
              <a:t>, which </a:t>
            </a:r>
            <a:r>
              <a:rPr lang="en-US" sz="2800" b="1" u="sng" dirty="0" smtClean="0">
                <a:solidFill>
                  <a:srgbClr val="FF0000"/>
                </a:solidFill>
              </a:rPr>
              <a:t>single-height</a:t>
            </a:r>
            <a:r>
              <a:rPr lang="en-US" sz="2800" dirty="0" smtClean="0">
                <a:solidFill>
                  <a:srgbClr val="FF0000"/>
                </a:solidFill>
              </a:rPr>
              <a:t> </a:t>
            </a:r>
            <a:r>
              <a:rPr lang="en-US" sz="2800" dirty="0" smtClean="0"/>
              <a:t>magnetograms do not fully constrain.</a:t>
            </a:r>
          </a:p>
          <a:p>
            <a:pPr>
              <a:buFont typeface="Arial" charset="0"/>
              <a:buNone/>
              <a:defRPr/>
            </a:pPr>
            <a:endParaRPr lang="en-US" sz="2800" dirty="0" smtClean="0">
              <a:sym typeface="Symbol" charset="2"/>
            </a:endParaRPr>
          </a:p>
          <a:p>
            <a:pPr>
              <a:defRPr/>
            </a:pPr>
            <a:r>
              <a:rPr lang="en-US" sz="2800" dirty="0" smtClean="0">
                <a:solidFill>
                  <a:srgbClr val="0000FF"/>
                </a:solidFill>
                <a:sym typeface="Symbol" charset="2"/>
              </a:rPr>
              <a:t>Additional observational data must be used to obtain more information about both of these unknowns. </a:t>
            </a:r>
            <a:endParaRPr lang="en-US" sz="2800" dirty="0" smtClean="0">
              <a:solidFill>
                <a:srgbClr val="0000FF"/>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76200"/>
            <a:ext cx="9067800" cy="990600"/>
          </a:xfrm>
        </p:spPr>
        <p:txBody>
          <a:bodyPr/>
          <a:lstStyle/>
          <a:p>
            <a:pPr algn="l"/>
            <a:r>
              <a:rPr lang="en-US" sz="3200" smtClean="0">
                <a:ea typeface="ＭＳ Ｐゴシック" charset="-128"/>
                <a:cs typeface="ＭＳ Ｐゴシック" charset="-128"/>
              </a:rPr>
              <a:t>Both vector and component methods of finding </a:t>
            </a:r>
            <a:r>
              <a:rPr lang="en-US" sz="3200" b="1" smtClean="0">
                <a:ea typeface="ＭＳ Ｐゴシック" charset="-128"/>
                <a:cs typeface="ＭＳ Ｐゴシック" charset="-128"/>
              </a:rPr>
              <a:t>E</a:t>
            </a:r>
            <a:r>
              <a:rPr lang="en-US" sz="3200" smtClean="0">
                <a:ea typeface="ＭＳ Ｐゴシック" charset="-128"/>
                <a:cs typeface="ＭＳ Ｐゴシック" charset="-128"/>
              </a:rPr>
              <a:t> are </a:t>
            </a:r>
            <a:r>
              <a:rPr lang="en-US" sz="3200" u="sng" smtClean="0">
                <a:ea typeface="ＭＳ Ｐゴシック" charset="-128"/>
                <a:cs typeface="ＭＳ Ｐゴシック" charset="-128"/>
              </a:rPr>
              <a:t>underdetermined</a:t>
            </a:r>
            <a:r>
              <a:rPr lang="en-US" sz="3200" smtClean="0">
                <a:ea typeface="ＭＳ Ｐゴシック" charset="-128"/>
                <a:cs typeface="ＭＳ Ｐゴシック" charset="-128"/>
              </a:rPr>
              <a:t>: unknowns exceed knowns by one!</a:t>
            </a:r>
          </a:p>
        </p:txBody>
      </p:sp>
      <p:graphicFrame>
        <p:nvGraphicFramePr>
          <p:cNvPr id="4" name="Content Placeholder 3"/>
          <p:cNvGraphicFramePr>
            <a:graphicFrameLocks noGrp="1"/>
          </p:cNvGraphicFramePr>
          <p:nvPr>
            <p:ph idx="1"/>
          </p:nvPr>
        </p:nvGraphicFramePr>
        <p:xfrm>
          <a:off x="228600" y="1371600"/>
          <a:ext cx="8686800" cy="1371600"/>
        </p:xfrm>
        <a:graphic>
          <a:graphicData uri="http://schemas.openxmlformats.org/drawingml/2006/table">
            <a:tbl>
              <a:tblPr firstRow="1" bandRow="1">
                <a:tableStyleId>{5C22544A-7EE6-4342-B048-85BDC9FD1C3A}</a:tableStyleId>
              </a:tblPr>
              <a:tblGrid>
                <a:gridCol w="2895600"/>
                <a:gridCol w="2895600"/>
                <a:gridCol w="2895600"/>
              </a:tblGrid>
              <a:tr h="370840">
                <a:tc>
                  <a:txBody>
                    <a:bodyPr/>
                    <a:lstStyle/>
                    <a:p>
                      <a:r>
                        <a:rPr lang="en-US" sz="2400" dirty="0" smtClean="0"/>
                        <a:t>Method</a:t>
                      </a:r>
                      <a:endParaRPr lang="en-US" sz="2400" dirty="0"/>
                    </a:p>
                  </a:txBody>
                  <a:tcPr/>
                </a:tc>
                <a:tc>
                  <a:txBody>
                    <a:bodyPr/>
                    <a:lstStyle/>
                    <a:p>
                      <a:r>
                        <a:rPr lang="en-US" sz="2400" dirty="0" smtClean="0"/>
                        <a:t>Unknowns</a:t>
                      </a:r>
                      <a:endParaRPr lang="en-US" sz="2400" dirty="0"/>
                    </a:p>
                  </a:txBody>
                  <a:tcPr/>
                </a:tc>
                <a:tc>
                  <a:txBody>
                    <a:bodyPr/>
                    <a:lstStyle/>
                    <a:p>
                      <a:r>
                        <a:rPr lang="en-US" sz="2400" dirty="0" err="1" smtClean="0"/>
                        <a:t>Knowns</a:t>
                      </a:r>
                      <a:endParaRPr lang="en-US" sz="2400" dirty="0"/>
                    </a:p>
                  </a:txBody>
                  <a:tcPr/>
                </a:tc>
              </a:tr>
              <a:tr h="370840">
                <a:tc>
                  <a:txBody>
                    <a:bodyPr/>
                    <a:lstStyle/>
                    <a:p>
                      <a:r>
                        <a:rPr lang="en-US" sz="2400" dirty="0" smtClean="0"/>
                        <a:t>Component Methods</a:t>
                      </a:r>
                      <a:endParaRPr lang="en-US" sz="2400" dirty="0"/>
                    </a:p>
                  </a:txBody>
                  <a:tcPr/>
                </a:tc>
                <a:tc>
                  <a:txBody>
                    <a:bodyPr/>
                    <a:lstStyle/>
                    <a:p>
                      <a:r>
                        <a:rPr lang="en-US" sz="2400" dirty="0" smtClean="0"/>
                        <a:t>E</a:t>
                      </a:r>
                      <a:r>
                        <a:rPr lang="en-US" sz="2400" baseline="-25000" dirty="0" smtClean="0"/>
                        <a:t>x</a:t>
                      </a:r>
                      <a:r>
                        <a:rPr lang="en-US" sz="2400" dirty="0" smtClean="0"/>
                        <a:t>, </a:t>
                      </a:r>
                      <a:r>
                        <a:rPr lang="en-US" sz="2400" dirty="0" err="1" smtClean="0"/>
                        <a:t>E</a:t>
                      </a:r>
                      <a:r>
                        <a:rPr lang="en-US" sz="2400" baseline="-25000" dirty="0" err="1" smtClean="0"/>
                        <a:t>y</a:t>
                      </a:r>
                      <a:r>
                        <a:rPr lang="en-US" sz="2400" dirty="0" smtClean="0"/>
                        <a:t>, </a:t>
                      </a:r>
                      <a:r>
                        <a:rPr lang="en-US" sz="2400" dirty="0" err="1" smtClean="0"/>
                        <a:t>E</a:t>
                      </a:r>
                      <a:r>
                        <a:rPr lang="en-US" sz="2400" baseline="-25000" dirty="0" err="1" smtClean="0"/>
                        <a:t>z</a:t>
                      </a:r>
                      <a:endParaRPr lang="en-US" sz="2400" baseline="-25000" dirty="0"/>
                    </a:p>
                  </a:txBody>
                  <a:tcPr/>
                </a:tc>
                <a:tc>
                  <a:txBody>
                    <a:bodyPr/>
                    <a:lstStyle/>
                    <a:p>
                      <a:r>
                        <a:rPr lang="en-US" sz="2400" dirty="0" err="1" smtClean="0">
                          <a:sym typeface="Symbol" charset="2"/>
                        </a:rPr>
                        <a:t></a:t>
                      </a:r>
                      <a:r>
                        <a:rPr lang="en-US" sz="2400" baseline="-25000" dirty="0" err="1" smtClean="0">
                          <a:sym typeface="Symbol" charset="2"/>
                        </a:rPr>
                        <a:t>t</a:t>
                      </a:r>
                      <a:r>
                        <a:rPr lang="en-US" sz="2400" dirty="0" err="1" smtClean="0"/>
                        <a:t>B</a:t>
                      </a:r>
                      <a:r>
                        <a:rPr lang="en-US" sz="2400" baseline="-25000" dirty="0" err="1" smtClean="0"/>
                        <a:t>z</a:t>
                      </a:r>
                      <a:r>
                        <a:rPr lang="en-US" sz="2400" baseline="-25000" dirty="0" smtClean="0"/>
                        <a:t> </a:t>
                      </a:r>
                      <a:r>
                        <a:rPr lang="en-US" sz="2400" baseline="0" dirty="0" smtClean="0"/>
                        <a:t>, </a:t>
                      </a:r>
                      <a:r>
                        <a:rPr lang="en-US" sz="2400" b="1" baseline="0" dirty="0" smtClean="0"/>
                        <a:t>E</a:t>
                      </a:r>
                      <a:r>
                        <a:rPr lang="en-US" sz="2400" b="1" dirty="0" smtClean="0"/>
                        <a:t>·</a:t>
                      </a:r>
                      <a:r>
                        <a:rPr lang="en-US" sz="2400" b="1" baseline="0" dirty="0" smtClean="0"/>
                        <a:t>B</a:t>
                      </a:r>
                      <a:r>
                        <a:rPr lang="en-US" sz="2400" baseline="0" dirty="0" smtClean="0"/>
                        <a:t> = 0</a:t>
                      </a:r>
                      <a:endParaRPr lang="en-US" sz="2400" dirty="0"/>
                    </a:p>
                  </a:txBody>
                  <a:tcPr/>
                </a:tc>
              </a:tr>
              <a:tr h="370840">
                <a:tc>
                  <a:txBody>
                    <a:bodyPr/>
                    <a:lstStyle/>
                    <a:p>
                      <a:r>
                        <a:rPr lang="en-US" sz="2400" dirty="0" smtClean="0"/>
                        <a:t>PTD</a:t>
                      </a:r>
                      <a:endParaRPr lang="en-US" sz="2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E</a:t>
                      </a:r>
                      <a:r>
                        <a:rPr lang="en-US" sz="2400" baseline="-25000" dirty="0" smtClean="0"/>
                        <a:t>x</a:t>
                      </a:r>
                      <a:r>
                        <a:rPr lang="en-US" sz="2400" baseline="0" dirty="0" smtClean="0"/>
                        <a:t>, </a:t>
                      </a:r>
                      <a:r>
                        <a:rPr lang="en-US" sz="2400" dirty="0" err="1" smtClean="0">
                          <a:ea typeface="Arial" charset="0"/>
                          <a:cs typeface="Arial" charset="0"/>
                          <a:sym typeface="Symbol" charset="2"/>
                        </a:rPr>
                        <a:t>E</a:t>
                      </a:r>
                      <a:r>
                        <a:rPr lang="en-US" sz="2400" baseline="-25000" dirty="0" err="1" smtClean="0">
                          <a:ea typeface="Arial" charset="0"/>
                          <a:cs typeface="Arial" charset="0"/>
                          <a:sym typeface="Symbol" charset="2"/>
                        </a:rPr>
                        <a:t>y</a:t>
                      </a:r>
                      <a:r>
                        <a:rPr lang="en-US" sz="2400" dirty="0" smtClean="0">
                          <a:sym typeface="Symbol" charset="2"/>
                        </a:rPr>
                        <a:t>, </a:t>
                      </a:r>
                      <a:r>
                        <a:rPr lang="en-US" sz="2400" dirty="0" err="1" smtClean="0"/>
                        <a:t>E</a:t>
                      </a:r>
                      <a:r>
                        <a:rPr lang="en-US" sz="2400" baseline="-25000" dirty="0" err="1" smtClean="0"/>
                        <a:t>z</a:t>
                      </a:r>
                      <a:r>
                        <a:rPr lang="en-US" sz="2400" dirty="0" smtClean="0"/>
                        <a:t>, </a:t>
                      </a:r>
                      <a:r>
                        <a:rPr lang="en-US" sz="2400" dirty="0" err="1" smtClean="0">
                          <a:ea typeface="Arial" charset="0"/>
                          <a:cs typeface="Arial" charset="0"/>
                          <a:sym typeface="Symbol" charset="2"/>
                        </a:rPr>
                        <a:t></a:t>
                      </a:r>
                      <a:r>
                        <a:rPr lang="en-US" sz="2400" baseline="-25000" dirty="0" err="1" smtClean="0">
                          <a:ea typeface="Arial" charset="0"/>
                          <a:cs typeface="Arial" charset="0"/>
                          <a:sym typeface="Symbol" charset="2"/>
                        </a:rPr>
                        <a:t>z</a:t>
                      </a:r>
                      <a:r>
                        <a:rPr lang="en-US" sz="2400" dirty="0" err="1" smtClean="0"/>
                        <a:t>E</a:t>
                      </a:r>
                      <a:r>
                        <a:rPr lang="en-US" sz="2400" baseline="-25000" dirty="0" err="1" smtClean="0"/>
                        <a:t>x</a:t>
                      </a:r>
                      <a:r>
                        <a:rPr lang="en-US" sz="2400" baseline="-25000" dirty="0" smtClean="0"/>
                        <a:t>, </a:t>
                      </a:r>
                      <a:r>
                        <a:rPr lang="en-US" sz="2400" dirty="0" err="1" smtClean="0">
                          <a:ea typeface="Arial" charset="0"/>
                          <a:cs typeface="Arial" charset="0"/>
                          <a:sym typeface="Symbol" charset="2"/>
                        </a:rPr>
                        <a:t></a:t>
                      </a:r>
                      <a:r>
                        <a:rPr lang="en-US" sz="2400" baseline="-25000" dirty="0" err="1" smtClean="0">
                          <a:ea typeface="Arial" charset="0"/>
                          <a:cs typeface="Arial" charset="0"/>
                          <a:sym typeface="Symbol" charset="2"/>
                        </a:rPr>
                        <a:t>z</a:t>
                      </a:r>
                      <a:r>
                        <a:rPr lang="en-US" sz="2400" dirty="0" err="1" smtClean="0"/>
                        <a:t>E</a:t>
                      </a:r>
                      <a:r>
                        <a:rPr lang="en-US" sz="2400" baseline="-25000" dirty="0" err="1" smtClean="0"/>
                        <a:t>y</a:t>
                      </a:r>
                      <a:r>
                        <a:rPr lang="en-US" sz="2400" baseline="-25000" dirty="0" smtClean="0"/>
                        <a:t> </a:t>
                      </a:r>
                      <a:endParaRPr lang="en-US" sz="24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err="1" smtClean="0">
                          <a:ea typeface="Arial" charset="0"/>
                          <a:cs typeface="Arial" charset="0"/>
                          <a:sym typeface="Symbol" charset="2"/>
                        </a:rPr>
                        <a:t></a:t>
                      </a:r>
                      <a:r>
                        <a:rPr lang="en-US" sz="2400" baseline="-25000" dirty="0" err="1" smtClean="0">
                          <a:ea typeface="Arial" charset="0"/>
                          <a:cs typeface="Arial" charset="0"/>
                          <a:sym typeface="Symbol" charset="2"/>
                        </a:rPr>
                        <a:t>t</a:t>
                      </a:r>
                      <a:r>
                        <a:rPr lang="en-US" sz="2400" dirty="0" err="1" smtClean="0"/>
                        <a:t>B</a:t>
                      </a:r>
                      <a:r>
                        <a:rPr lang="en-US" sz="2400" baseline="-25000" dirty="0" err="1" smtClean="0"/>
                        <a:t>x</a:t>
                      </a:r>
                      <a:r>
                        <a:rPr lang="en-US" sz="2400" dirty="0" smtClean="0"/>
                        <a:t>, </a:t>
                      </a:r>
                      <a:r>
                        <a:rPr lang="en-US" sz="2400" dirty="0" err="1" smtClean="0">
                          <a:ea typeface="Arial" charset="0"/>
                          <a:cs typeface="Arial" charset="0"/>
                          <a:sym typeface="Symbol" charset="2"/>
                        </a:rPr>
                        <a:t></a:t>
                      </a:r>
                      <a:r>
                        <a:rPr lang="en-US" sz="2400" baseline="-25000" dirty="0" err="1" smtClean="0">
                          <a:ea typeface="Arial" charset="0"/>
                          <a:cs typeface="Arial" charset="0"/>
                          <a:sym typeface="Symbol" charset="2"/>
                        </a:rPr>
                        <a:t>t</a:t>
                      </a:r>
                      <a:r>
                        <a:rPr lang="en-US" sz="2400" dirty="0" err="1" smtClean="0"/>
                        <a:t>B</a:t>
                      </a:r>
                      <a:r>
                        <a:rPr lang="en-US" sz="2400" baseline="-25000" dirty="0" err="1" smtClean="0"/>
                        <a:t>y</a:t>
                      </a:r>
                      <a:r>
                        <a:rPr lang="en-US" sz="2400" dirty="0" smtClean="0"/>
                        <a:t>, </a:t>
                      </a:r>
                      <a:r>
                        <a:rPr lang="en-US" sz="2400" dirty="0" err="1" smtClean="0">
                          <a:ea typeface="Arial" charset="0"/>
                          <a:cs typeface="Arial" charset="0"/>
                          <a:sym typeface="Symbol" charset="2"/>
                        </a:rPr>
                        <a:t></a:t>
                      </a:r>
                      <a:r>
                        <a:rPr lang="en-US" sz="2400" baseline="-25000" dirty="0" err="1" smtClean="0">
                          <a:ea typeface="Arial" charset="0"/>
                          <a:cs typeface="Arial" charset="0"/>
                          <a:sym typeface="Symbol" charset="2"/>
                        </a:rPr>
                        <a:t>t</a:t>
                      </a:r>
                      <a:r>
                        <a:rPr lang="en-US" sz="2400" dirty="0" err="1" smtClean="0"/>
                        <a:t>B</a:t>
                      </a:r>
                      <a:r>
                        <a:rPr lang="en-US" sz="2400" baseline="-25000" dirty="0" err="1" smtClean="0"/>
                        <a:t>z</a:t>
                      </a:r>
                      <a:r>
                        <a:rPr lang="en-US" sz="2400" baseline="0" dirty="0" smtClean="0"/>
                        <a:t>, </a:t>
                      </a:r>
                      <a:r>
                        <a:rPr lang="en-US" sz="2400" b="1" baseline="0" dirty="0" smtClean="0"/>
                        <a:t>E</a:t>
                      </a:r>
                      <a:r>
                        <a:rPr lang="en-US" sz="2400" b="1" dirty="0" smtClean="0"/>
                        <a:t>·</a:t>
                      </a:r>
                      <a:r>
                        <a:rPr lang="en-US" sz="2400" b="1" baseline="0" dirty="0" smtClean="0"/>
                        <a:t>B</a:t>
                      </a:r>
                      <a:r>
                        <a:rPr lang="en-US" sz="2400" baseline="0" dirty="0" smtClean="0"/>
                        <a:t> = 0</a:t>
                      </a:r>
                      <a:endParaRPr lang="en-US" sz="2400" dirty="0" smtClean="0"/>
                    </a:p>
                  </a:txBody>
                  <a:tcPr/>
                </a:tc>
              </a:tr>
            </a:tbl>
          </a:graphicData>
        </a:graphic>
      </p:graphicFrame>
      <p:sp>
        <p:nvSpPr>
          <p:cNvPr id="57369" name="TextBox 4"/>
          <p:cNvSpPr txBox="1">
            <a:spLocks noChangeArrowheads="1"/>
          </p:cNvSpPr>
          <p:nvPr/>
        </p:nvSpPr>
        <p:spPr bwMode="auto">
          <a:xfrm>
            <a:off x="457200" y="2971800"/>
            <a:ext cx="8458200" cy="3847207"/>
          </a:xfrm>
          <a:prstGeom prst="rect">
            <a:avLst/>
          </a:prstGeom>
          <a:noFill/>
          <a:ln w="9525">
            <a:noFill/>
            <a:miter lim="800000"/>
            <a:headEnd/>
            <a:tailEnd/>
          </a:ln>
        </p:spPr>
        <p:txBody>
          <a:bodyPr>
            <a:prstTxWarp prst="textNoShape">
              <a:avLst/>
            </a:prstTxWarp>
            <a:spAutoFit/>
          </a:bodyPr>
          <a:lstStyle/>
          <a:p>
            <a:pPr>
              <a:defRPr/>
            </a:pPr>
            <a:r>
              <a:rPr lang="en-US" sz="2400" dirty="0"/>
              <a:t>Hence, extra information about </a:t>
            </a:r>
            <a:r>
              <a:rPr lang="en-US" sz="2400" b="1" dirty="0"/>
              <a:t>E</a:t>
            </a:r>
            <a:r>
              <a:rPr lang="en-US" sz="2400" dirty="0"/>
              <a:t> provides useful constraints!</a:t>
            </a:r>
          </a:p>
          <a:p>
            <a:pPr>
              <a:defRPr/>
            </a:pPr>
            <a:endParaRPr lang="en-US" sz="2400" dirty="0"/>
          </a:p>
          <a:p>
            <a:pPr marL="457200" indent="-457200">
              <a:defRPr/>
            </a:pPr>
            <a:r>
              <a:rPr lang="en-US" sz="2400" dirty="0"/>
              <a:t>1. The flow </a:t>
            </a:r>
            <a:r>
              <a:rPr lang="en-US" sz="2400" b="1" dirty="0" err="1"/>
              <a:t>u</a:t>
            </a:r>
            <a:r>
              <a:rPr lang="en-US" sz="2400" dirty="0"/>
              <a:t> estimated by tracking can constrain the gauge electric field</a:t>
            </a:r>
            <a:r>
              <a:rPr lang="en-US" sz="2400" dirty="0" smtClean="0"/>
              <a:t> </a:t>
            </a:r>
            <a:r>
              <a:rPr lang="en-US" sz="2400" i="1" dirty="0" err="1" smtClean="0">
                <a:latin typeface="Times"/>
                <a:ea typeface="Osaka"/>
                <a:cs typeface="Times"/>
                <a:sym typeface="Symbol" charset="2"/>
              </a:rPr>
              <a:t>ψ</a:t>
            </a:r>
            <a:r>
              <a:rPr lang="en-US" sz="2400" dirty="0" smtClean="0">
                <a:sym typeface="SymbolProp BT" pitchFamily="18" charset="2"/>
              </a:rPr>
              <a:t>, </a:t>
            </a:r>
            <a:r>
              <a:rPr lang="en-US" sz="2400" dirty="0">
                <a:sym typeface="SymbolProp BT" pitchFamily="18" charset="2"/>
              </a:rPr>
              <a:t>since</a:t>
            </a:r>
            <a:r>
              <a:rPr lang="en-US" sz="2400" dirty="0"/>
              <a:t> </a:t>
            </a:r>
            <a:r>
              <a:rPr lang="en-US" sz="2400" dirty="0">
                <a:sym typeface="Symbol" charset="2"/>
              </a:rPr>
              <a:t></a:t>
            </a:r>
            <a:r>
              <a:rPr lang="en-US" sz="2400" baseline="-25000" dirty="0">
                <a:sym typeface="SymbolMono BT" pitchFamily="18" charset="2"/>
              </a:rPr>
              <a:t>h</a:t>
            </a:r>
            <a:r>
              <a:rPr lang="en-US" sz="2400" baseline="30000" dirty="0">
                <a:sym typeface="SymbolMono BT" pitchFamily="18" charset="2"/>
              </a:rPr>
              <a:t>2</a:t>
            </a:r>
            <a:r>
              <a:rPr lang="en-US" sz="2400" baseline="30000" dirty="0" smtClean="0">
                <a:sym typeface="SymbolMono BT" pitchFamily="18" charset="2"/>
              </a:rPr>
              <a:t> </a:t>
            </a:r>
            <a:r>
              <a:rPr lang="en-US" sz="2400" i="1" dirty="0" err="1" smtClean="0">
                <a:latin typeface="Times"/>
                <a:ea typeface="Osaka"/>
                <a:cs typeface="Times"/>
                <a:sym typeface="Symbol" charset="2"/>
              </a:rPr>
              <a:t>ψ</a:t>
            </a:r>
            <a:r>
              <a:rPr lang="en-US" sz="2400" baseline="30000" dirty="0" smtClean="0">
                <a:sym typeface="SymbolMono BT" pitchFamily="18" charset="2"/>
              </a:rPr>
              <a:t> </a:t>
            </a:r>
            <a:r>
              <a:rPr lang="en-US" sz="2400" dirty="0">
                <a:sym typeface="SymbolMono BT" pitchFamily="18" charset="2"/>
              </a:rPr>
              <a:t>= </a:t>
            </a:r>
            <a:r>
              <a:rPr lang="en-US" sz="2400" dirty="0"/>
              <a:t> </a:t>
            </a:r>
            <a:r>
              <a:rPr lang="en-US" sz="2400" dirty="0">
                <a:ea typeface="Arial" charset="0"/>
                <a:cs typeface="Arial" charset="0"/>
                <a:sym typeface="Symbol" charset="2"/>
              </a:rPr>
              <a:t>(</a:t>
            </a:r>
            <a:r>
              <a:rPr lang="en-US" sz="2400" dirty="0" err="1">
                <a:sym typeface="Symbol" charset="2"/>
              </a:rPr>
              <a:t></a:t>
            </a:r>
            <a:r>
              <a:rPr lang="en-US" sz="2400" baseline="-25000" dirty="0" err="1">
                <a:sym typeface="SymbolMono BT" pitchFamily="18" charset="2"/>
              </a:rPr>
              <a:t>h</a:t>
            </a:r>
            <a:r>
              <a:rPr lang="en-US" sz="2400" dirty="0">
                <a:ea typeface="Arial" charset="0"/>
                <a:cs typeface="Arial" charset="0"/>
              </a:rPr>
              <a:t> </a:t>
            </a:r>
            <a:r>
              <a:rPr lang="en-US" sz="2400" dirty="0" err="1">
                <a:ea typeface="Arial" charset="0"/>
                <a:cs typeface="Arial" charset="0"/>
              </a:rPr>
              <a:t>x</a:t>
            </a:r>
            <a:r>
              <a:rPr lang="en-US" sz="2400" dirty="0">
                <a:ea typeface="Arial" charset="0"/>
                <a:cs typeface="Arial" charset="0"/>
              </a:rPr>
              <a:t> </a:t>
            </a:r>
            <a:r>
              <a:rPr lang="en-US" sz="2400" b="1" dirty="0" err="1"/>
              <a:t>u</a:t>
            </a:r>
            <a:r>
              <a:rPr lang="en-US" sz="2400" b="1" dirty="0"/>
              <a:t> </a:t>
            </a:r>
            <a:r>
              <a:rPr lang="en-US" sz="2400" dirty="0" err="1"/>
              <a:t>B</a:t>
            </a:r>
            <a:r>
              <a:rPr lang="en-US" sz="2400" baseline="-25000" dirty="0" err="1"/>
              <a:t>z</a:t>
            </a:r>
            <a:r>
              <a:rPr lang="en-US" sz="2400" dirty="0" err="1">
                <a:ea typeface="Arial" charset="0"/>
                <a:cs typeface="Arial" charset="0"/>
              </a:rPr>
              <a:t>)</a:t>
            </a:r>
            <a:r>
              <a:rPr lang="en-US" sz="2400" b="1" dirty="0" err="1">
                <a:ea typeface="Arial" charset="0"/>
                <a:cs typeface="Arial" charset="0"/>
              </a:rPr>
              <a:t>·</a:t>
            </a:r>
            <a:r>
              <a:rPr lang="en-US" sz="2400" b="1" dirty="0" err="1"/>
              <a:t>z</a:t>
            </a:r>
            <a:r>
              <a:rPr lang="en-US" sz="2400" dirty="0">
                <a:ea typeface="Arial" charset="0"/>
                <a:cs typeface="Arial" charset="0"/>
              </a:rPr>
              <a:t> </a:t>
            </a:r>
          </a:p>
          <a:p>
            <a:pPr marL="457200" indent="-457200">
              <a:buFont typeface="+mj-lt"/>
              <a:buAutoNum type="arabicPeriod"/>
              <a:defRPr/>
            </a:pPr>
            <a:endParaRPr lang="en-US" sz="2400" dirty="0">
              <a:ea typeface="Arial" charset="0"/>
              <a:cs typeface="Arial" charset="0"/>
            </a:endParaRPr>
          </a:p>
          <a:p>
            <a:pPr marL="457200" indent="-457200">
              <a:defRPr/>
            </a:pPr>
            <a:r>
              <a:rPr lang="en-US" sz="2400" dirty="0">
                <a:ea typeface="Arial" charset="0"/>
                <a:cs typeface="Arial" charset="0"/>
              </a:rPr>
              <a:t>2. Where </a:t>
            </a:r>
            <a:r>
              <a:rPr lang="en-US" sz="2400" i="1" dirty="0">
                <a:ea typeface="Arial" charset="0"/>
                <a:cs typeface="Arial" charset="0"/>
              </a:rPr>
              <a:t>B</a:t>
            </a:r>
            <a:r>
              <a:rPr lang="en-US" sz="2400" baseline="-25000" dirty="0">
                <a:ea typeface="Arial" charset="0"/>
                <a:cs typeface="Arial" charset="0"/>
              </a:rPr>
              <a:t>LOS</a:t>
            </a:r>
            <a:r>
              <a:rPr lang="en-US" sz="2400" dirty="0">
                <a:ea typeface="Arial" charset="0"/>
                <a:cs typeface="Arial" charset="0"/>
              </a:rPr>
              <a:t> = 0, Doppler shifts can constrain </a:t>
            </a:r>
            <a:r>
              <a:rPr lang="en-US" sz="2400" b="1" dirty="0">
                <a:ea typeface="Arial" charset="0"/>
                <a:cs typeface="Arial" charset="0"/>
              </a:rPr>
              <a:t>E</a:t>
            </a:r>
            <a:r>
              <a:rPr lang="en-US" sz="2400" dirty="0">
                <a:ea typeface="Arial" charset="0"/>
                <a:cs typeface="Arial" charset="0"/>
              </a:rPr>
              <a:t>.</a:t>
            </a:r>
          </a:p>
          <a:p>
            <a:pPr marL="457200" indent="-457200">
              <a:defRPr/>
            </a:pPr>
            <a:endParaRPr lang="en-US" sz="2400" dirty="0">
              <a:ea typeface="Arial" charset="0"/>
              <a:cs typeface="Arial" charset="0"/>
            </a:endParaRPr>
          </a:p>
          <a:p>
            <a:pPr marL="457200" indent="-457200">
              <a:defRPr/>
            </a:pPr>
            <a:r>
              <a:rPr lang="en-US" sz="2400" dirty="0">
                <a:ea typeface="Arial" charset="0"/>
                <a:cs typeface="Arial" charset="0"/>
              </a:rPr>
              <a:t>3. </a:t>
            </a:r>
            <a:r>
              <a:rPr lang="en-US" sz="2400" dirty="0"/>
              <a:t>Magnetograms from multiple heights can constrain </a:t>
            </a:r>
            <a:r>
              <a:rPr lang="en-US" sz="2400" dirty="0" err="1">
                <a:ea typeface="Arial" charset="0"/>
                <a:cs typeface="Arial" charset="0"/>
                <a:sym typeface="Symbol" charset="2"/>
              </a:rPr>
              <a:t></a:t>
            </a:r>
            <a:r>
              <a:rPr lang="en-US" sz="2400" baseline="-25000" dirty="0" err="1">
                <a:ea typeface="Arial" charset="0"/>
                <a:cs typeface="Arial" charset="0"/>
                <a:sym typeface="Symbol" charset="2"/>
              </a:rPr>
              <a:t>z</a:t>
            </a:r>
            <a:r>
              <a:rPr lang="en-US" sz="2400" b="1" dirty="0" err="1"/>
              <a:t>E</a:t>
            </a:r>
            <a:r>
              <a:rPr lang="en-US" sz="2400" baseline="-25000" dirty="0" err="1"/>
              <a:t>h</a:t>
            </a:r>
            <a:r>
              <a:rPr lang="en-US" sz="2400" dirty="0"/>
              <a:t>.</a:t>
            </a:r>
          </a:p>
          <a:p>
            <a:pPr marL="457200" indent="-457200">
              <a:defRPr/>
            </a:pPr>
            <a:endParaRPr lang="en-US" sz="2400" dirty="0"/>
          </a:p>
          <a:p>
            <a:pPr marL="457200" indent="-457200">
              <a:defRPr/>
            </a:pPr>
            <a:r>
              <a:rPr lang="en-US" sz="2400" dirty="0">
                <a:solidFill>
                  <a:srgbClr val="0000FF"/>
                </a:solidFill>
              </a:rPr>
              <a:t>	(Given noise in the data, </a:t>
            </a:r>
            <a:r>
              <a:rPr lang="en-US" sz="2400" dirty="0" err="1">
                <a:solidFill>
                  <a:srgbClr val="0000FF"/>
                </a:solidFill>
              </a:rPr>
              <a:t>overdetermining</a:t>
            </a:r>
            <a:r>
              <a:rPr lang="en-US" sz="2400" dirty="0">
                <a:solidFill>
                  <a:srgbClr val="0000FF"/>
                </a:solidFill>
              </a:rPr>
              <a:t> </a:t>
            </a:r>
            <a:r>
              <a:rPr lang="en-US" sz="2400" b="1" dirty="0">
                <a:solidFill>
                  <a:srgbClr val="0000FF"/>
                </a:solidFill>
              </a:rPr>
              <a:t>E</a:t>
            </a:r>
            <a:r>
              <a:rPr lang="en-US" sz="2400" dirty="0">
                <a:solidFill>
                  <a:srgbClr val="0000FF"/>
                </a:solidFill>
              </a:rPr>
              <a:t> is fine!)</a:t>
            </a:r>
          </a:p>
        </p:txBody>
      </p:sp>
      <p:sp>
        <p:nvSpPr>
          <p:cNvPr id="70678" name="Text Box 5"/>
          <p:cNvSpPr txBox="1">
            <a:spLocks noChangeArrowheads="1"/>
          </p:cNvSpPr>
          <p:nvPr/>
        </p:nvSpPr>
        <p:spPr bwMode="auto">
          <a:xfrm>
            <a:off x="6419850" y="39624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76200" y="0"/>
            <a:ext cx="8839200" cy="1143000"/>
          </a:xfrm>
        </p:spPr>
        <p:txBody>
          <a:bodyPr/>
          <a:lstStyle/>
          <a:p>
            <a:pPr algn="l" eaLnBrk="1" hangingPunct="1"/>
            <a:r>
              <a:rPr lang="en-US" sz="3200" dirty="0" smtClean="0">
                <a:ea typeface="ＭＳ Ｐゴシック" charset="-128"/>
                <a:cs typeface="ＭＳ Ｐゴシック" charset="-128"/>
              </a:rPr>
              <a:t>1. Tracking with “component methods” constrains </a:t>
            </a:r>
            <a:r>
              <a:rPr lang="en-US" sz="3200" i="1" dirty="0" err="1" smtClean="0">
                <a:latin typeface="Times"/>
                <a:ea typeface="Osaka"/>
                <a:cs typeface="Times"/>
                <a:sym typeface="Symbol" charset="2"/>
              </a:rPr>
              <a:t>ψ</a:t>
            </a:r>
            <a:r>
              <a:rPr lang="en-US" sz="3200" dirty="0" smtClean="0">
                <a:ea typeface="ＭＳ Ｐゴシック" charset="-128"/>
                <a:cs typeface="ＭＳ Ｐゴシック" charset="-128"/>
              </a:rPr>
              <a:t> by estimating </a:t>
            </a:r>
            <a:r>
              <a:rPr lang="en-US" sz="3200" b="1" dirty="0" err="1" smtClean="0">
                <a:ea typeface="ＭＳ Ｐゴシック" charset="-128"/>
                <a:cs typeface="ＭＳ Ｐゴシック" charset="-128"/>
              </a:rPr>
              <a:t>u</a:t>
            </a:r>
            <a:r>
              <a:rPr lang="en-US" sz="3200" dirty="0" smtClean="0">
                <a:ea typeface="ＭＳ Ｐゴシック" charset="-128"/>
                <a:cs typeface="ＭＳ Ｐゴシック" charset="-128"/>
              </a:rPr>
              <a:t> in the source term </a:t>
            </a:r>
            <a:r>
              <a:rPr lang="en-US" sz="3200" dirty="0" smtClean="0">
                <a:ea typeface="Arial" charset="0"/>
                <a:cs typeface="Arial" charset="0"/>
                <a:sym typeface="Symbol" charset="2"/>
              </a:rPr>
              <a:t>(</a:t>
            </a:r>
            <a:r>
              <a:rPr lang="en-US" sz="3200" dirty="0" err="1" smtClean="0">
                <a:ea typeface="ＭＳ Ｐゴシック" charset="-128"/>
                <a:cs typeface="ＭＳ Ｐゴシック" charset="-128"/>
                <a:sym typeface="Symbol" charset="2"/>
              </a:rPr>
              <a:t></a:t>
            </a:r>
            <a:r>
              <a:rPr lang="en-US" sz="3200" baseline="-25000" dirty="0" err="1" smtClean="0">
                <a:ea typeface="ＭＳ Ｐゴシック" charset="-128"/>
                <a:cs typeface="ＭＳ Ｐゴシック" charset="-128"/>
                <a:sym typeface="SymbolMono BT" pitchFamily="18" charset="2"/>
              </a:rPr>
              <a:t>h</a:t>
            </a:r>
            <a:r>
              <a:rPr lang="en-US" sz="3200" dirty="0" smtClean="0">
                <a:ea typeface="Arial" charset="0"/>
                <a:cs typeface="Arial" charset="0"/>
              </a:rPr>
              <a:t> </a:t>
            </a:r>
            <a:r>
              <a:rPr lang="en-US" sz="3200" dirty="0" err="1" smtClean="0">
                <a:ea typeface="Arial" charset="0"/>
                <a:cs typeface="Arial" charset="0"/>
              </a:rPr>
              <a:t>x</a:t>
            </a:r>
            <a:r>
              <a:rPr lang="en-US" sz="3200" dirty="0" smtClean="0">
                <a:ea typeface="Arial" charset="0"/>
                <a:cs typeface="Arial" charset="0"/>
              </a:rPr>
              <a:t> </a:t>
            </a:r>
            <a:r>
              <a:rPr lang="en-US" sz="3200" b="1" dirty="0" err="1" smtClean="0">
                <a:ea typeface="ＭＳ Ｐゴシック" charset="-128"/>
                <a:cs typeface="ＭＳ Ｐゴシック" charset="-128"/>
              </a:rPr>
              <a:t>u</a:t>
            </a:r>
            <a:r>
              <a:rPr lang="en-US" sz="3200" b="1" dirty="0" smtClean="0">
                <a:ea typeface="ＭＳ Ｐゴシック" charset="-128"/>
                <a:cs typeface="ＭＳ Ｐゴシック" charset="-128"/>
              </a:rPr>
              <a:t> </a:t>
            </a:r>
            <a:r>
              <a:rPr lang="en-US" sz="3200" dirty="0" err="1" smtClean="0">
                <a:ea typeface="ＭＳ Ｐゴシック" charset="-128"/>
                <a:cs typeface="ＭＳ Ｐゴシック" charset="-128"/>
              </a:rPr>
              <a:t>B</a:t>
            </a:r>
            <a:r>
              <a:rPr lang="en-US" sz="3200" baseline="-25000" dirty="0" err="1" smtClean="0">
                <a:ea typeface="ＭＳ Ｐゴシック" charset="-128"/>
                <a:cs typeface="ＭＳ Ｐゴシック" charset="-128"/>
              </a:rPr>
              <a:t>z</a:t>
            </a:r>
            <a:r>
              <a:rPr lang="en-US" sz="3200" dirty="0" smtClean="0">
                <a:ea typeface="Arial" charset="0"/>
                <a:cs typeface="Arial" charset="0"/>
              </a:rPr>
              <a:t>) </a:t>
            </a:r>
            <a:r>
              <a:rPr lang="en-US" sz="3200" b="1" dirty="0" smtClean="0">
                <a:ea typeface="Arial" charset="0"/>
                <a:cs typeface="Arial" charset="0"/>
              </a:rPr>
              <a:t>·</a:t>
            </a:r>
            <a:r>
              <a:rPr lang="en-US" sz="3200" dirty="0" smtClean="0">
                <a:ea typeface="Arial" charset="0"/>
                <a:cs typeface="Arial" charset="0"/>
              </a:rPr>
              <a:t> </a:t>
            </a:r>
            <a:r>
              <a:rPr lang="en-US" sz="3200" dirty="0" err="1" smtClean="0">
                <a:ea typeface="ＭＳ Ｐゴシック" charset="-128"/>
                <a:cs typeface="ＭＳ Ｐゴシック" charset="-128"/>
              </a:rPr>
              <a:t>z</a:t>
            </a:r>
            <a:r>
              <a:rPr lang="en-US" sz="3200" dirty="0" smtClean="0">
                <a:ea typeface="ＭＳ Ｐゴシック" charset="-128"/>
                <a:cs typeface="ＭＳ Ｐゴシック" charset="-128"/>
              </a:rPr>
              <a:t>.</a:t>
            </a:r>
          </a:p>
        </p:txBody>
      </p:sp>
      <p:sp>
        <p:nvSpPr>
          <p:cNvPr id="71683" name="Rectangle 3"/>
          <p:cNvSpPr>
            <a:spLocks noGrp="1" noChangeArrowheads="1"/>
          </p:cNvSpPr>
          <p:nvPr>
            <p:ph type="body" idx="1"/>
          </p:nvPr>
        </p:nvSpPr>
        <p:spPr>
          <a:xfrm>
            <a:off x="304800" y="1676400"/>
            <a:ext cx="8534400" cy="4953000"/>
          </a:xfrm>
        </p:spPr>
        <p:txBody>
          <a:bodyPr/>
          <a:lstStyle/>
          <a:p>
            <a:pPr eaLnBrk="1" hangingPunct="1">
              <a:lnSpc>
                <a:spcPct val="90000"/>
              </a:lnSpc>
              <a:buFontTx/>
              <a:buNone/>
            </a:pPr>
            <a:r>
              <a:rPr lang="en-US" sz="2800" dirty="0" smtClean="0">
                <a:ea typeface="ＭＳ Ｐゴシック" charset="-128"/>
                <a:cs typeface="ＭＳ Ｐゴシック" charset="-128"/>
              </a:rPr>
              <a:t>Methods to find </a:t>
            </a:r>
            <a:r>
              <a:rPr lang="en-US" sz="2800" i="1" dirty="0" err="1" smtClean="0">
                <a:latin typeface="Times"/>
                <a:ea typeface="Osaka"/>
                <a:cs typeface="Times"/>
                <a:sym typeface="Symbol" charset="2"/>
              </a:rPr>
              <a:t>ψ</a:t>
            </a:r>
            <a:r>
              <a:rPr lang="en-US" sz="2800" dirty="0" smtClean="0">
                <a:ea typeface="ＭＳ Ｐゴシック" charset="-128"/>
                <a:cs typeface="ＭＳ Ｐゴシック" charset="-128"/>
              </a:rPr>
              <a:t> via tracking include, e.g.:  </a:t>
            </a:r>
          </a:p>
          <a:p>
            <a:pPr lvl="1" eaLnBrk="1" hangingPunct="1">
              <a:lnSpc>
                <a:spcPct val="90000"/>
              </a:lnSpc>
            </a:pPr>
            <a:r>
              <a:rPr lang="en-US" sz="2400" dirty="0" smtClean="0"/>
              <a:t>Local Correlation Tracking (</a:t>
            </a:r>
            <a:r>
              <a:rPr lang="en-US" sz="2400" b="1" dirty="0" smtClean="0">
                <a:solidFill>
                  <a:srgbClr val="0000FF"/>
                </a:solidFill>
              </a:rPr>
              <a:t>LCT,</a:t>
            </a:r>
            <a:r>
              <a:rPr lang="en-US" sz="2400" dirty="0" smtClean="0"/>
              <a:t> November &amp; Simon 1988; </a:t>
            </a:r>
            <a:r>
              <a:rPr lang="en-US" sz="2400" b="1" dirty="0" smtClean="0">
                <a:solidFill>
                  <a:srgbClr val="0000FF"/>
                </a:solidFill>
              </a:rPr>
              <a:t>ILCT, </a:t>
            </a:r>
            <a:r>
              <a:rPr lang="en-US" sz="2400" dirty="0" err="1" smtClean="0"/>
              <a:t>Welsch</a:t>
            </a:r>
            <a:r>
              <a:rPr lang="en-US" sz="2400" dirty="0" smtClean="0"/>
              <a:t> et al. 2004; </a:t>
            </a:r>
            <a:r>
              <a:rPr lang="en-US" sz="2400" b="1" dirty="0" smtClean="0">
                <a:solidFill>
                  <a:srgbClr val="0000FF"/>
                </a:solidFill>
              </a:rPr>
              <a:t>FLCT</a:t>
            </a:r>
            <a:r>
              <a:rPr lang="en-US" sz="2400" dirty="0" smtClean="0"/>
              <a:t> Fisher &amp; </a:t>
            </a:r>
            <a:r>
              <a:rPr lang="en-US" sz="2400" dirty="0" err="1" smtClean="0"/>
              <a:t>Welsch</a:t>
            </a:r>
            <a:r>
              <a:rPr lang="en-US" sz="2400" dirty="0" smtClean="0"/>
              <a:t> 2008)</a:t>
            </a:r>
          </a:p>
          <a:p>
            <a:pPr lvl="1" eaLnBrk="1" hangingPunct="1">
              <a:lnSpc>
                <a:spcPct val="90000"/>
              </a:lnSpc>
            </a:pPr>
            <a:r>
              <a:rPr lang="en-US" sz="2400" dirty="0" smtClean="0"/>
              <a:t>the Differential Affine Velocity Estimator (</a:t>
            </a:r>
            <a:r>
              <a:rPr lang="en-US" sz="2400" b="1" dirty="0" smtClean="0">
                <a:solidFill>
                  <a:srgbClr val="0000FF"/>
                </a:solidFill>
              </a:rPr>
              <a:t>DAVE</a:t>
            </a:r>
            <a:r>
              <a:rPr lang="en-US" sz="2400" dirty="0" smtClean="0"/>
              <a:t>, and </a:t>
            </a:r>
            <a:r>
              <a:rPr lang="en-US" sz="2400" b="1" dirty="0" smtClean="0">
                <a:solidFill>
                  <a:srgbClr val="0000FF"/>
                </a:solidFill>
              </a:rPr>
              <a:t>DAVE4VM</a:t>
            </a:r>
            <a:r>
              <a:rPr lang="en-US" sz="2400" dirty="0" smtClean="0"/>
              <a:t>; </a:t>
            </a:r>
            <a:r>
              <a:rPr lang="en-US" sz="2400" dirty="0" err="1" smtClean="0"/>
              <a:t>Schuck</a:t>
            </a:r>
            <a:r>
              <a:rPr lang="en-US" sz="2400" dirty="0" smtClean="0"/>
              <a:t> 2006 &amp; </a:t>
            </a:r>
            <a:r>
              <a:rPr lang="en-US" sz="2400" dirty="0" err="1" smtClean="0"/>
              <a:t>Schuck</a:t>
            </a:r>
            <a:r>
              <a:rPr lang="en-US" sz="2400" dirty="0" smtClean="0"/>
              <a:t> 2008)</a:t>
            </a:r>
          </a:p>
          <a:p>
            <a:pPr lvl="1" eaLnBrk="1" hangingPunct="1">
              <a:lnSpc>
                <a:spcPct val="90000"/>
              </a:lnSpc>
            </a:pPr>
            <a:endParaRPr lang="en-US" sz="2400" dirty="0" smtClean="0"/>
          </a:p>
          <a:p>
            <a:pPr eaLnBrk="1" hangingPunct="1">
              <a:lnSpc>
                <a:spcPct val="90000"/>
              </a:lnSpc>
              <a:buFontTx/>
              <a:buNone/>
            </a:pPr>
            <a:r>
              <a:rPr lang="en-US" sz="2800" dirty="0" smtClean="0">
                <a:ea typeface="ＭＳ Ｐゴシック" charset="-128"/>
                <a:cs typeface="ＭＳ Ｐゴシック" charset="-128"/>
              </a:rPr>
              <a:t>(Methods to find </a:t>
            </a:r>
            <a:r>
              <a:rPr lang="en-US" sz="2800" i="1" dirty="0" err="1" smtClean="0">
                <a:latin typeface="Times"/>
                <a:ea typeface="Osaka"/>
                <a:cs typeface="Times"/>
                <a:sym typeface="Symbol" charset="2"/>
              </a:rPr>
              <a:t>ψ</a:t>
            </a:r>
            <a:r>
              <a:rPr lang="en-US" sz="2800" dirty="0" smtClean="0">
                <a:ea typeface="ＭＳ Ｐゴシック" charset="-128"/>
                <a:cs typeface="ＭＳ Ｐゴシック" charset="-128"/>
              </a:rPr>
              <a:t> via integral constraints also exist, e.g., </a:t>
            </a:r>
            <a:r>
              <a:rPr lang="en-US" sz="2800" dirty="0" err="1" smtClean="0">
                <a:ea typeface="ＭＳ Ｐゴシック" charset="-128"/>
                <a:cs typeface="ＭＳ Ｐゴシック" charset="-128"/>
              </a:rPr>
              <a:t>Longcope’s</a:t>
            </a:r>
            <a:r>
              <a:rPr lang="en-US" sz="2800" dirty="0" smtClean="0">
                <a:ea typeface="ＭＳ Ｐゴシック" charset="-128"/>
                <a:cs typeface="ＭＳ Ｐゴシック" charset="-128"/>
              </a:rPr>
              <a:t> [2004] Minimum Energy Fit [</a:t>
            </a:r>
            <a:r>
              <a:rPr lang="en-US" sz="2800" b="1" dirty="0" smtClean="0">
                <a:solidFill>
                  <a:srgbClr val="0000FF"/>
                </a:solidFill>
                <a:ea typeface="ＭＳ Ｐゴシック" charset="-128"/>
                <a:cs typeface="ＭＳ Ｐゴシック" charset="-128"/>
              </a:rPr>
              <a:t>MEF</a:t>
            </a:r>
            <a:r>
              <a:rPr lang="en-US" sz="2800" dirty="0" smtClean="0">
                <a:ea typeface="ＭＳ Ｐゴシック" charset="-128"/>
                <a:cs typeface="ＭＳ Ｐゴシック" charset="-128"/>
              </a:rPr>
              <a:t>] method.)</a:t>
            </a:r>
          </a:p>
          <a:p>
            <a:pPr eaLnBrk="1" hangingPunct="1">
              <a:lnSpc>
                <a:spcPct val="90000"/>
              </a:lnSpc>
              <a:buFontTx/>
              <a:buNone/>
            </a:pPr>
            <a:endParaRPr lang="en-US" sz="2800" dirty="0" smtClean="0">
              <a:ea typeface="ＭＳ Ｐゴシック" charset="-128"/>
              <a:cs typeface="ＭＳ Ｐゴシック" charset="-128"/>
            </a:endParaRPr>
          </a:p>
          <a:p>
            <a:pPr eaLnBrk="1" hangingPunct="1">
              <a:lnSpc>
                <a:spcPct val="90000"/>
              </a:lnSpc>
              <a:buFontTx/>
              <a:buNone/>
            </a:pPr>
            <a:r>
              <a:rPr lang="en-US" sz="2800" dirty="0" err="1" smtClean="0">
                <a:ea typeface="ＭＳ Ｐゴシック" charset="-128"/>
                <a:cs typeface="ＭＳ Ｐゴシック" charset="-128"/>
              </a:rPr>
              <a:t>Welsch</a:t>
            </a:r>
            <a:r>
              <a:rPr lang="en-US" sz="2800" dirty="0" smtClean="0">
                <a:ea typeface="ＭＳ Ｐゴシック" charset="-128"/>
                <a:cs typeface="ＭＳ Ｐゴシック" charset="-128"/>
              </a:rPr>
              <a:t> et al. (2007) tested some of these methods using “data” from MHD simulations; MEF performed best. Further tests with more realistic data are underway.</a:t>
            </a:r>
          </a:p>
        </p:txBody>
      </p:sp>
      <p:sp>
        <p:nvSpPr>
          <p:cNvPr id="71684" name="Text Box 4"/>
          <p:cNvSpPr txBox="1">
            <a:spLocks noChangeArrowheads="1"/>
          </p:cNvSpPr>
          <p:nvPr/>
        </p:nvSpPr>
        <p:spPr bwMode="auto">
          <a:xfrm>
            <a:off x="7772400" y="457200"/>
            <a:ext cx="393700" cy="523875"/>
          </a:xfrm>
          <a:prstGeom prst="rect">
            <a:avLst/>
          </a:prstGeom>
          <a:noFill/>
          <a:ln w="9525">
            <a:noFill/>
            <a:miter lim="800000"/>
            <a:headEnd/>
            <a:tailEnd/>
          </a:ln>
        </p:spPr>
        <p:txBody>
          <a:bodyPr wrap="none">
            <a:prstTxWarp prst="textNoShape">
              <a:avLst/>
            </a:prstTxWarp>
            <a:spAutoFit/>
          </a:bodyPr>
          <a:lstStyle/>
          <a:p>
            <a:r>
              <a:rPr lang="en-US" sz="2800" b="1"/>
              <a:t>^</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2706" name="Rectangle 6"/>
          <p:cNvSpPr>
            <a:spLocks noGrp="1" noChangeArrowheads="1"/>
          </p:cNvSpPr>
          <p:nvPr>
            <p:ph type="title"/>
          </p:nvPr>
        </p:nvSpPr>
        <p:spPr>
          <a:xfrm>
            <a:off x="228600" y="228600"/>
            <a:ext cx="8839200" cy="762000"/>
          </a:xfrm>
        </p:spPr>
        <p:txBody>
          <a:bodyPr/>
          <a:lstStyle/>
          <a:p>
            <a:pPr algn="l">
              <a:lnSpc>
                <a:spcPct val="90000"/>
              </a:lnSpc>
            </a:pPr>
            <a:r>
              <a:rPr lang="en-US" sz="2800" smtClean="0">
                <a:ea typeface="ＭＳ Ｐゴシック" charset="-128"/>
                <a:cs typeface="ＭＳ Ｐゴシック" charset="-128"/>
              </a:rPr>
              <a:t>2. Flows v</a:t>
            </a:r>
            <a:r>
              <a:rPr lang="en-US" sz="2800" baseline="-25000" smtClean="0">
                <a:ea typeface="ＭＳ Ｐゴシック" charset="-128"/>
                <a:cs typeface="ＭＳ Ｐゴシック" charset="-128"/>
              </a:rPr>
              <a:t>|| </a:t>
            </a:r>
            <a:r>
              <a:rPr lang="en-US" sz="2800" smtClean="0">
                <a:ea typeface="ＭＳ Ｐゴシック" charset="-128"/>
                <a:cs typeface="ＭＳ Ｐゴシック" charset="-128"/>
              </a:rPr>
              <a:t>along </a:t>
            </a:r>
            <a:r>
              <a:rPr lang="en-US" sz="2800" b="1" smtClean="0">
                <a:ea typeface="ＭＳ Ｐゴシック" charset="-128"/>
                <a:cs typeface="ＭＳ Ｐゴシック" charset="-128"/>
              </a:rPr>
              <a:t>B</a:t>
            </a:r>
            <a:r>
              <a:rPr lang="en-US" sz="2800" smtClean="0">
                <a:ea typeface="ＭＳ Ｐゴシック" charset="-128"/>
                <a:cs typeface="ＭＳ Ｐゴシック" charset="-128"/>
              </a:rPr>
              <a:t> do not contribute to </a:t>
            </a:r>
            <a:r>
              <a:rPr lang="en-US" sz="2800" b="1" smtClean="0">
                <a:ea typeface="ＭＳ Ｐゴシック" charset="-128"/>
                <a:cs typeface="ＭＳ Ｐゴシック" charset="-128"/>
              </a:rPr>
              <a:t>E</a:t>
            </a:r>
            <a:r>
              <a:rPr lang="en-US" sz="2800" smtClean="0">
                <a:ea typeface="ＭＳ Ｐゴシック" charset="-128"/>
                <a:cs typeface="ＭＳ Ｐゴシック" charset="-128"/>
              </a:rPr>
              <a:t> = -(</a:t>
            </a:r>
            <a:r>
              <a:rPr lang="en-US" sz="2800" b="1" smtClean="0">
                <a:ea typeface="ＭＳ Ｐゴシック" charset="-128"/>
                <a:cs typeface="ＭＳ Ｐゴシック" charset="-128"/>
              </a:rPr>
              <a:t>v</a:t>
            </a:r>
            <a:r>
              <a:rPr lang="en-US" sz="2800" smtClean="0">
                <a:ea typeface="ＭＳ Ｐゴシック" charset="-128"/>
                <a:cs typeface="ＭＳ Ｐゴシック" charset="-128"/>
              </a:rPr>
              <a:t> x </a:t>
            </a:r>
            <a:r>
              <a:rPr lang="en-US" sz="2800" b="1" smtClean="0">
                <a:ea typeface="ＭＳ Ｐゴシック" charset="-128"/>
                <a:cs typeface="ＭＳ Ｐゴシック" charset="-128"/>
              </a:rPr>
              <a:t>B</a:t>
            </a:r>
            <a:r>
              <a:rPr lang="en-US" sz="2800" smtClean="0">
                <a:ea typeface="ＭＳ Ｐゴシック" charset="-128"/>
                <a:cs typeface="ＭＳ Ｐゴシック" charset="-128"/>
              </a:rPr>
              <a:t>)/c, but do “contaminate” Doppler measurements.</a:t>
            </a:r>
            <a:endParaRPr lang="en-US" sz="2800" b="1" smtClean="0">
              <a:ea typeface="ＭＳ Ｐゴシック" charset="-128"/>
              <a:cs typeface="ＭＳ Ｐゴシック" charset="-128"/>
            </a:endParaRPr>
          </a:p>
        </p:txBody>
      </p:sp>
      <p:sp>
        <p:nvSpPr>
          <p:cNvPr id="38915" name="Rectangle 7"/>
          <p:cNvSpPr>
            <a:spLocks noGrp="1" noChangeArrowheads="1"/>
          </p:cNvSpPr>
          <p:nvPr>
            <p:ph type="body" idx="1"/>
          </p:nvPr>
        </p:nvSpPr>
        <p:spPr>
          <a:xfrm>
            <a:off x="228600" y="3810000"/>
            <a:ext cx="8915400" cy="2895600"/>
          </a:xfrm>
        </p:spPr>
        <p:txBody>
          <a:bodyPr/>
          <a:lstStyle/>
          <a:p>
            <a:pPr marL="609600" indent="-609600">
              <a:lnSpc>
                <a:spcPct val="80000"/>
              </a:lnSpc>
              <a:buFontTx/>
              <a:buNone/>
              <a:defRPr/>
            </a:pPr>
            <a:r>
              <a:rPr lang="en-US" sz="2400" dirty="0">
                <a:ea typeface="ＭＳ Ｐゴシック" pitchFamily="-112" charset="-128"/>
                <a:cs typeface="ＭＳ Ｐゴシック" pitchFamily="-112" charset="-128"/>
              </a:rPr>
              <a:t>Generally, Doppler shifts cannot distinguish flows</a:t>
            </a:r>
            <a:r>
              <a:rPr lang="en-US" sz="2400" dirty="0" smtClean="0">
                <a:ea typeface="ＭＳ Ｐゴシック" pitchFamily="-112" charset="-128"/>
                <a:cs typeface="ＭＳ Ｐゴシック" pitchFamily="-112" charset="-128"/>
              </a:rPr>
              <a:t> parallel </a:t>
            </a:r>
            <a:r>
              <a:rPr lang="en-US" sz="2400" dirty="0">
                <a:ea typeface="ＭＳ Ｐゴシック" pitchFamily="-112" charset="-128"/>
                <a:cs typeface="ＭＳ Ｐゴシック" pitchFamily="-112" charset="-128"/>
              </a:rPr>
              <a:t>to </a:t>
            </a:r>
            <a:r>
              <a:rPr lang="en-US" sz="2400" b="1" dirty="0">
                <a:ea typeface="ＭＳ Ｐゴシック" pitchFamily="-112" charset="-128"/>
                <a:cs typeface="ＭＳ Ｐゴシック" pitchFamily="-112" charset="-128"/>
              </a:rPr>
              <a:t>B </a:t>
            </a:r>
            <a:r>
              <a:rPr lang="en-US" sz="2400" dirty="0">
                <a:ln>
                  <a:solidFill>
                    <a:srgbClr val="FF0000"/>
                  </a:solidFill>
                </a:ln>
                <a:solidFill>
                  <a:srgbClr val="FF0000"/>
                </a:solidFill>
                <a:ea typeface="ＭＳ Ｐゴシック" pitchFamily="-112" charset="-128"/>
                <a:cs typeface="ＭＳ Ｐゴシック" pitchFamily="-112" charset="-128"/>
              </a:rPr>
              <a:t>(red)</a:t>
            </a:r>
            <a:r>
              <a:rPr lang="en-US" sz="2400" dirty="0">
                <a:ea typeface="ＭＳ Ｐゴシック" pitchFamily="-112" charset="-128"/>
                <a:cs typeface="ＭＳ Ｐゴシック" pitchFamily="-112" charset="-128"/>
              </a:rPr>
              <a:t>, </a:t>
            </a:r>
            <a:r>
              <a:rPr lang="en-US" sz="2400" dirty="0" smtClean="0">
                <a:ea typeface="ＭＳ Ｐゴシック" pitchFamily="-112" charset="-128"/>
                <a:cs typeface="ＭＳ Ｐゴシック" pitchFamily="-112" charset="-128"/>
                <a:sym typeface="Symbol" pitchFamily="-112" charset="2"/>
              </a:rPr>
              <a:t>perpendicular</a:t>
            </a:r>
            <a:r>
              <a:rPr lang="en-US" sz="2400" dirty="0" smtClean="0">
                <a:ea typeface="ＭＳ Ｐゴシック" pitchFamily="-112" charset="-128"/>
                <a:cs typeface="ＭＳ Ｐゴシック" pitchFamily="-112" charset="-128"/>
              </a:rPr>
              <a:t> </a:t>
            </a:r>
            <a:r>
              <a:rPr lang="en-US" sz="2400" dirty="0">
                <a:ea typeface="ＭＳ Ｐゴシック" pitchFamily="-112" charset="-128"/>
                <a:cs typeface="ＭＳ Ｐゴシック" pitchFamily="-112" charset="-128"/>
              </a:rPr>
              <a:t>to </a:t>
            </a:r>
            <a:r>
              <a:rPr lang="en-US" sz="2400" b="1" dirty="0">
                <a:ea typeface="ＭＳ Ｐゴシック" pitchFamily="-112" charset="-128"/>
                <a:cs typeface="ＭＳ Ｐゴシック" pitchFamily="-112" charset="-128"/>
              </a:rPr>
              <a:t>B</a:t>
            </a:r>
            <a:r>
              <a:rPr lang="en-US" sz="2400" dirty="0">
                <a:ea typeface="ＭＳ Ｐゴシック" pitchFamily="-112" charset="-128"/>
                <a:cs typeface="ＭＳ Ｐゴシック" pitchFamily="-112" charset="-128"/>
              </a:rPr>
              <a:t> </a:t>
            </a:r>
            <a:r>
              <a:rPr lang="en-US" sz="2400" dirty="0" smtClean="0">
                <a:ln>
                  <a:solidFill>
                    <a:srgbClr val="00FF00"/>
                  </a:solidFill>
                </a:ln>
                <a:solidFill>
                  <a:srgbClr val="00FF00"/>
                </a:solidFill>
                <a:ea typeface="ＭＳ Ｐゴシック" pitchFamily="-112" charset="-128"/>
                <a:cs typeface="ＭＳ Ｐゴシック" pitchFamily="-112" charset="-128"/>
              </a:rPr>
              <a:t>(green)</a:t>
            </a:r>
            <a:r>
              <a:rPr lang="en-US" sz="2400" dirty="0" smtClean="0">
                <a:ea typeface="ＭＳ Ｐゴシック" pitchFamily="-112" charset="-128"/>
                <a:cs typeface="ＭＳ Ｐゴシック" pitchFamily="-112" charset="-128"/>
              </a:rPr>
              <a:t>, </a:t>
            </a:r>
            <a:r>
              <a:rPr lang="en-US" sz="2400" dirty="0">
                <a:ea typeface="ＭＳ Ｐゴシック" pitchFamily="-112" charset="-128"/>
                <a:cs typeface="ＭＳ Ｐゴシック" pitchFamily="-112" charset="-128"/>
              </a:rPr>
              <a:t>or in an inter</a:t>
            </a:r>
            <a:r>
              <a:rPr lang="en-US" sz="2400" dirty="0">
                <a:solidFill>
                  <a:srgbClr val="000000"/>
                </a:solidFill>
                <a:ea typeface="ＭＳ Ｐゴシック" pitchFamily="-112" charset="-128"/>
                <a:cs typeface="ＭＳ Ｐゴシック" pitchFamily="-112" charset="-128"/>
              </a:rPr>
              <a:t>mediate </a:t>
            </a:r>
            <a:r>
              <a:rPr lang="en-US" sz="2400" dirty="0" smtClean="0">
                <a:ea typeface="ＭＳ Ｐゴシック" pitchFamily="-112" charset="-128"/>
                <a:cs typeface="ＭＳ Ｐゴシック" pitchFamily="-112" charset="-128"/>
              </a:rPr>
              <a:t>direction </a:t>
            </a:r>
            <a:r>
              <a:rPr lang="en-US" sz="2400" b="1" dirty="0" smtClean="0">
                <a:solidFill>
                  <a:srgbClr val="0033FF"/>
                </a:solidFill>
                <a:ea typeface="ＭＳ Ｐゴシック" pitchFamily="-112" charset="-128"/>
                <a:cs typeface="ＭＳ Ｐゴシック" pitchFamily="-112" charset="-128"/>
              </a:rPr>
              <a:t>(blue)</a:t>
            </a:r>
            <a:r>
              <a:rPr lang="en-US" sz="2400" dirty="0" smtClean="0">
                <a:ea typeface="ＭＳ Ｐゴシック" pitchFamily="-112" charset="-128"/>
                <a:cs typeface="ＭＳ Ｐゴシック" pitchFamily="-112" charset="-128"/>
              </a:rPr>
              <a:t>. </a:t>
            </a:r>
            <a:endParaRPr lang="en-US" sz="2400" dirty="0" smtClean="0">
              <a:ea typeface="ＭＳ Ｐゴシック" pitchFamily="-112" charset="-128"/>
              <a:cs typeface="ＭＳ Ｐゴシック" pitchFamily="-112" charset="-128"/>
              <a:sym typeface="Symbol" pitchFamily="-112" charset="2"/>
            </a:endParaRPr>
          </a:p>
          <a:p>
            <a:pPr marL="609600" indent="-609600">
              <a:lnSpc>
                <a:spcPct val="80000"/>
              </a:lnSpc>
              <a:buFont typeface="Arial" pitchFamily="-112" charset="0"/>
              <a:buChar char="•"/>
              <a:defRPr/>
            </a:pPr>
            <a:endParaRPr lang="en-US" sz="2400" dirty="0">
              <a:ea typeface="ＭＳ Ｐゴシック" pitchFamily="-112" charset="-128"/>
              <a:cs typeface="ＭＳ Ｐゴシック" pitchFamily="-112" charset="-128"/>
              <a:sym typeface="Symbol" pitchFamily="-112" charset="2"/>
            </a:endParaRPr>
          </a:p>
          <a:p>
            <a:pPr marL="609600" indent="-609600">
              <a:lnSpc>
                <a:spcPct val="80000"/>
              </a:lnSpc>
              <a:buFontTx/>
              <a:buNone/>
              <a:defRPr/>
            </a:pPr>
            <a:r>
              <a:rPr lang="en-US" sz="2400" dirty="0">
                <a:ea typeface="ＭＳ Ｐゴシック" pitchFamily="-112" charset="-128"/>
                <a:cs typeface="ＭＳ Ｐゴシック" pitchFamily="-112" charset="-128"/>
              </a:rPr>
              <a:t>With </a:t>
            </a:r>
            <a:r>
              <a:rPr lang="en-US" sz="2400" b="1" dirty="0" err="1">
                <a:ea typeface="ＭＳ Ｐゴシック" pitchFamily="-112" charset="-128"/>
                <a:cs typeface="ＭＳ Ｐゴシック" pitchFamily="-112" charset="-128"/>
              </a:rPr>
              <a:t>v</a:t>
            </a:r>
            <a:r>
              <a:rPr lang="en-US" sz="2400" b="1" baseline="-25000" dirty="0" err="1">
                <a:ea typeface="ＭＳ Ｐゴシック" pitchFamily="-112" charset="-128"/>
                <a:cs typeface="ＭＳ Ｐゴシック" pitchFamily="-112" charset="-128"/>
                <a:sym typeface="Symbol" pitchFamily="-112" charset="2"/>
              </a:rPr>
              <a:t></a:t>
            </a:r>
            <a:r>
              <a:rPr lang="en-US" sz="2400" dirty="0">
                <a:ea typeface="ＭＳ Ｐゴシック" pitchFamily="-112" charset="-128"/>
                <a:cs typeface="ＭＳ Ｐゴシック" pitchFamily="-112" charset="-128"/>
              </a:rPr>
              <a:t> estimated another way &amp; projected onto the LOS, the Doppler shift determines </a:t>
            </a:r>
            <a:r>
              <a:rPr lang="en-US" sz="2400" dirty="0" err="1">
                <a:ea typeface="ＭＳ Ｐゴシック" pitchFamily="-112" charset="-128"/>
                <a:cs typeface="ＭＳ Ｐゴシック" pitchFamily="-112" charset="-128"/>
              </a:rPr>
              <a:t>v</a:t>
            </a:r>
            <a:r>
              <a:rPr lang="en-US" sz="2400" baseline="-25000" dirty="0">
                <a:ea typeface="ＭＳ Ｐゴシック" pitchFamily="-112" charset="-128"/>
                <a:cs typeface="ＭＳ Ｐゴシック" pitchFamily="-112" charset="-128"/>
              </a:rPr>
              <a:t>|| </a:t>
            </a:r>
            <a:r>
              <a:rPr lang="en-US" sz="2400" dirty="0">
                <a:ea typeface="ＭＳ Ｐゴシック" pitchFamily="-112" charset="-128"/>
                <a:cs typeface="ＭＳ Ｐゴシック" pitchFamily="-112" charset="-128"/>
                <a:sym typeface="Symbol" pitchFamily="-112" charset="2"/>
              </a:rPr>
              <a:t>(</a:t>
            </a:r>
            <a:r>
              <a:rPr lang="en-US" sz="2400" dirty="0" err="1">
                <a:ea typeface="ＭＳ Ｐゴシック" pitchFamily="-112" charset="-128"/>
                <a:cs typeface="ＭＳ Ｐゴシック" pitchFamily="-112" charset="-128"/>
                <a:sym typeface="Symbol" pitchFamily="-112" charset="2"/>
              </a:rPr>
              <a:t>Georgoulis</a:t>
            </a:r>
            <a:r>
              <a:rPr lang="en-US" sz="2400" dirty="0">
                <a:ea typeface="ＭＳ Ｐゴシック" pitchFamily="-112" charset="-128"/>
                <a:cs typeface="ＭＳ Ｐゴシック" pitchFamily="-112" charset="-128"/>
                <a:sym typeface="Symbol" pitchFamily="-112" charset="2"/>
              </a:rPr>
              <a:t> &amp; </a:t>
            </a:r>
            <a:r>
              <a:rPr lang="en-US" sz="2400" dirty="0" err="1" smtClean="0">
                <a:ea typeface="ＭＳ Ｐゴシック" pitchFamily="-112" charset="-128"/>
                <a:cs typeface="ＭＳ Ｐゴシック" pitchFamily="-112" charset="-128"/>
                <a:sym typeface="Symbol" pitchFamily="-112" charset="2"/>
              </a:rPr>
              <a:t>LaBonte</a:t>
            </a:r>
            <a:r>
              <a:rPr lang="en-US" sz="2400" dirty="0" smtClean="0">
                <a:ea typeface="ＭＳ Ｐゴシック" pitchFamily="-112" charset="-128"/>
                <a:cs typeface="ＭＳ Ｐゴシック" pitchFamily="-112" charset="-128"/>
                <a:sym typeface="Symbol" pitchFamily="-112" charset="2"/>
              </a:rPr>
              <a:t> </a:t>
            </a:r>
            <a:r>
              <a:rPr lang="en-US" sz="2400" dirty="0">
                <a:ea typeface="ＭＳ Ｐゴシック" pitchFamily="-112" charset="-128"/>
                <a:cs typeface="ＭＳ Ｐゴシック" pitchFamily="-112" charset="-128"/>
                <a:sym typeface="Symbol" pitchFamily="-112" charset="2"/>
              </a:rPr>
              <a:t>2006</a:t>
            </a:r>
            <a:r>
              <a:rPr lang="en-US" sz="2400" dirty="0" smtClean="0">
                <a:ea typeface="ＭＳ Ｐゴシック" pitchFamily="-112" charset="-128"/>
                <a:cs typeface="ＭＳ Ｐゴシック" pitchFamily="-112" charset="-128"/>
                <a:sym typeface="Symbol" pitchFamily="-112" charset="2"/>
              </a:rPr>
              <a:t>).</a:t>
            </a:r>
          </a:p>
          <a:p>
            <a:pPr marL="609600" indent="-609600">
              <a:lnSpc>
                <a:spcPct val="80000"/>
              </a:lnSpc>
              <a:buFont typeface="Arial" pitchFamily="-112" charset="0"/>
              <a:buChar char="•"/>
              <a:defRPr/>
            </a:pPr>
            <a:endParaRPr lang="en-US" sz="2400" dirty="0">
              <a:ea typeface="ＭＳ Ｐゴシック" pitchFamily="-112" charset="-128"/>
              <a:cs typeface="ＭＳ Ｐゴシック" pitchFamily="-112" charset="-128"/>
              <a:sym typeface="Symbol" pitchFamily="-112" charset="2"/>
            </a:endParaRPr>
          </a:p>
          <a:p>
            <a:pPr marL="609600" indent="-609600">
              <a:lnSpc>
                <a:spcPct val="80000"/>
              </a:lnSpc>
              <a:buFontTx/>
              <a:buNone/>
              <a:defRPr/>
            </a:pPr>
            <a:r>
              <a:rPr lang="en-US" sz="2400" dirty="0">
                <a:ea typeface="ＭＳ Ｐゴシック" pitchFamily="-112" charset="-128"/>
                <a:cs typeface="ＭＳ Ｐゴシック" pitchFamily="-112" charset="-128"/>
                <a:sym typeface="Symbol" pitchFamily="-112" charset="2"/>
              </a:rPr>
              <a:t>Doppler shifts are </a:t>
            </a:r>
            <a:r>
              <a:rPr lang="en-US" sz="2400" b="1" u="sng" dirty="0">
                <a:ea typeface="ＭＳ Ｐゴシック" pitchFamily="-112" charset="-128"/>
                <a:cs typeface="ＭＳ Ｐゴシック" pitchFamily="-112" charset="-128"/>
                <a:sym typeface="Symbol" pitchFamily="-112" charset="2"/>
              </a:rPr>
              <a:t>only</a:t>
            </a:r>
            <a:r>
              <a:rPr lang="en-US" sz="2400" dirty="0">
                <a:ea typeface="ＭＳ Ｐゴシック" pitchFamily="-112" charset="-128"/>
                <a:cs typeface="ＭＳ Ｐゴシック" pitchFamily="-112" charset="-128"/>
                <a:sym typeface="Symbol" pitchFamily="-112" charset="2"/>
              </a:rPr>
              <a:t> unambiguous along polarity inversion </a:t>
            </a:r>
            <a:r>
              <a:rPr lang="en-US" sz="2400" dirty="0" smtClean="0">
                <a:ea typeface="ＭＳ Ｐゴシック" pitchFamily="-112" charset="-128"/>
                <a:cs typeface="ＭＳ Ｐゴシック" pitchFamily="-112" charset="-128"/>
                <a:sym typeface="Symbol" pitchFamily="-112" charset="2"/>
              </a:rPr>
              <a:t>lines (</a:t>
            </a:r>
            <a:r>
              <a:rPr lang="en-US" sz="2400" dirty="0" err="1" smtClean="0">
                <a:ea typeface="ＭＳ Ｐゴシック" pitchFamily="-112" charset="-128"/>
                <a:cs typeface="ＭＳ Ｐゴシック" pitchFamily="-112" charset="-128"/>
                <a:sym typeface="Symbol" pitchFamily="-112" charset="2"/>
              </a:rPr>
              <a:t>PILs</a:t>
            </a:r>
            <a:r>
              <a:rPr lang="en-US" sz="2400" dirty="0" smtClean="0">
                <a:ea typeface="ＭＳ Ｐゴシック" pitchFamily="-112" charset="-128"/>
                <a:cs typeface="ＭＳ Ｐゴシック" pitchFamily="-112" charset="-128"/>
                <a:sym typeface="Symbol" pitchFamily="-112" charset="2"/>
              </a:rPr>
              <a:t>), </a:t>
            </a:r>
            <a:r>
              <a:rPr lang="en-US" sz="2400" dirty="0">
                <a:ea typeface="ＭＳ Ｐゴシック" pitchFamily="-112" charset="-128"/>
                <a:cs typeface="ＭＳ Ｐゴシック" pitchFamily="-112" charset="-128"/>
                <a:sym typeface="Symbol" pitchFamily="-112" charset="2"/>
              </a:rPr>
              <a:t>where </a:t>
            </a:r>
            <a:r>
              <a:rPr lang="en-US" sz="2400" dirty="0" err="1">
                <a:ea typeface="ＭＳ Ｐゴシック" pitchFamily="-112" charset="-128"/>
                <a:cs typeface="ＭＳ Ｐゴシック" pitchFamily="-112" charset="-128"/>
                <a:sym typeface="Symbol" pitchFamily="-112" charset="2"/>
              </a:rPr>
              <a:t>B</a:t>
            </a:r>
            <a:r>
              <a:rPr lang="en-US" sz="2400" baseline="-25000" dirty="0" err="1">
                <a:ea typeface="ＭＳ Ｐゴシック" pitchFamily="-112" charset="-128"/>
                <a:cs typeface="ＭＳ Ｐゴシック" pitchFamily="-112" charset="-128"/>
                <a:sym typeface="Symbol" pitchFamily="-112" charset="2"/>
              </a:rPr>
              <a:t>n</a:t>
            </a:r>
            <a:r>
              <a:rPr lang="en-US" sz="2400" dirty="0">
                <a:ea typeface="ＭＳ Ｐゴシック" pitchFamily="-112" charset="-128"/>
                <a:cs typeface="ＭＳ Ｐゴシック" pitchFamily="-112" charset="-128"/>
                <a:sym typeface="Symbol" pitchFamily="-112" charset="2"/>
              </a:rPr>
              <a:t> changes sign (</a:t>
            </a:r>
            <a:r>
              <a:rPr lang="en-US" sz="2400" dirty="0" err="1">
                <a:ea typeface="ＭＳ Ｐゴシック" pitchFamily="-112" charset="-128"/>
                <a:cs typeface="ＭＳ Ｐゴシック" pitchFamily="-112" charset="-128"/>
                <a:sym typeface="Symbol" pitchFamily="-112" charset="2"/>
              </a:rPr>
              <a:t>Chae</a:t>
            </a:r>
            <a:r>
              <a:rPr lang="en-US" sz="2400" dirty="0">
                <a:ea typeface="ＭＳ Ｐゴシック" pitchFamily="-112" charset="-128"/>
                <a:cs typeface="ＭＳ Ｐゴシック" pitchFamily="-112" charset="-128"/>
                <a:sym typeface="Symbol" pitchFamily="-112" charset="2"/>
              </a:rPr>
              <a:t> </a:t>
            </a:r>
            <a:r>
              <a:rPr lang="en-US" sz="2400" i="1" dirty="0">
                <a:ea typeface="ＭＳ Ｐゴシック" pitchFamily="-112" charset="-128"/>
                <a:cs typeface="ＭＳ Ｐゴシック" pitchFamily="-112" charset="-128"/>
                <a:sym typeface="Symbol" pitchFamily="-112" charset="2"/>
              </a:rPr>
              <a:t>et al</a:t>
            </a:r>
            <a:r>
              <a:rPr lang="en-US" sz="2400" dirty="0">
                <a:ea typeface="ＭＳ Ｐゴシック" pitchFamily="-112" charset="-128"/>
                <a:cs typeface="ＭＳ Ｐゴシック" pitchFamily="-112" charset="-128"/>
                <a:sym typeface="Symbol" pitchFamily="-112" charset="2"/>
              </a:rPr>
              <a:t>. 2004, </a:t>
            </a:r>
            <a:r>
              <a:rPr lang="en-US" sz="2400" dirty="0" err="1">
                <a:ea typeface="ＭＳ Ｐゴシック" pitchFamily="-112" charset="-128"/>
                <a:cs typeface="ＭＳ Ｐゴシック" pitchFamily="-112" charset="-128"/>
                <a:sym typeface="Symbol" pitchFamily="-112" charset="2"/>
              </a:rPr>
              <a:t>Lites</a:t>
            </a:r>
            <a:r>
              <a:rPr lang="en-US" sz="2400" dirty="0">
                <a:ea typeface="ＭＳ Ｐゴシック" pitchFamily="-112" charset="-128"/>
                <a:cs typeface="ＭＳ Ｐゴシック" pitchFamily="-112" charset="-128"/>
                <a:sym typeface="Symbol" pitchFamily="-112" charset="2"/>
              </a:rPr>
              <a:t> 2005).</a:t>
            </a:r>
          </a:p>
        </p:txBody>
      </p:sp>
      <p:pic>
        <p:nvPicPr>
          <p:cNvPr id="72708" name="Picture 2" descr="db"/>
          <p:cNvPicPr>
            <a:picLocks noChangeAspect="1" noChangeArrowheads="1"/>
          </p:cNvPicPr>
          <p:nvPr/>
        </p:nvPicPr>
        <p:blipFill>
          <a:blip r:embed="rId2"/>
          <a:srcRect/>
          <a:stretch>
            <a:fillRect/>
          </a:stretch>
        </p:blipFill>
        <p:spPr bwMode="auto">
          <a:xfrm>
            <a:off x="3124200" y="1295400"/>
            <a:ext cx="2743200" cy="2392363"/>
          </a:xfrm>
          <a:prstGeom prst="rect">
            <a:avLst/>
          </a:prstGeom>
          <a:noFill/>
          <a:ln w="9525">
            <a:noFill/>
            <a:miter lim="800000"/>
            <a:headEnd/>
            <a:tailEnd/>
          </a:ln>
        </p:spPr>
      </p:pic>
      <p:pic>
        <p:nvPicPr>
          <p:cNvPr id="72709" name="Picture 4" descr="db"/>
          <p:cNvPicPr>
            <a:picLocks noChangeAspect="1" noChangeArrowheads="1"/>
          </p:cNvPicPr>
          <p:nvPr/>
        </p:nvPicPr>
        <p:blipFill>
          <a:blip r:embed="rId2"/>
          <a:srcRect/>
          <a:stretch>
            <a:fillRect/>
          </a:stretch>
        </p:blipFill>
        <p:spPr bwMode="auto">
          <a:xfrm>
            <a:off x="5867400" y="1295400"/>
            <a:ext cx="2743200" cy="2392363"/>
          </a:xfrm>
          <a:prstGeom prst="rect">
            <a:avLst/>
          </a:prstGeom>
          <a:noFill/>
          <a:ln w="9525">
            <a:noFill/>
            <a:miter lim="800000"/>
            <a:headEnd/>
            <a:tailEnd/>
          </a:ln>
        </p:spPr>
      </p:pic>
      <p:pic>
        <p:nvPicPr>
          <p:cNvPr id="72710" name="Picture 5" descr="db"/>
          <p:cNvPicPr>
            <a:picLocks noChangeAspect="1" noChangeArrowheads="1"/>
          </p:cNvPicPr>
          <p:nvPr/>
        </p:nvPicPr>
        <p:blipFill>
          <a:blip r:embed="rId2"/>
          <a:srcRect/>
          <a:stretch>
            <a:fillRect/>
          </a:stretch>
        </p:blipFill>
        <p:spPr bwMode="auto">
          <a:xfrm>
            <a:off x="457200" y="1295400"/>
            <a:ext cx="2743200" cy="2392363"/>
          </a:xfrm>
          <a:prstGeom prst="rect">
            <a:avLst/>
          </a:prstGeom>
          <a:noFill/>
          <a:ln w="9525">
            <a:noFill/>
            <a:miter lim="800000"/>
            <a:headEnd/>
            <a:tailEnd/>
          </a:ln>
        </p:spPr>
      </p:pic>
      <p:sp>
        <p:nvSpPr>
          <p:cNvPr id="72711" name="Rectangle 3"/>
          <p:cNvSpPr>
            <a:spLocks noChangeArrowheads="1"/>
          </p:cNvSpPr>
          <p:nvPr/>
        </p:nvSpPr>
        <p:spPr bwMode="auto">
          <a:xfrm>
            <a:off x="3886200" y="2163763"/>
            <a:ext cx="609600" cy="381000"/>
          </a:xfrm>
          <a:prstGeom prst="rect">
            <a:avLst/>
          </a:prstGeom>
          <a:solidFill>
            <a:schemeClr val="bg1"/>
          </a:solidFill>
          <a:ln w="9525">
            <a:noFill/>
            <a:miter lim="800000"/>
            <a:headEnd/>
            <a:tailEnd/>
          </a:ln>
        </p:spPr>
        <p:txBody>
          <a:bodyPr wrap="none" anchor="ctr">
            <a:prstTxWarp prst="textNoShape">
              <a:avLst/>
            </a:prstTxWarp>
          </a:bodyPr>
          <a:lstStyle/>
          <a:p>
            <a:endParaRPr lang="en-US">
              <a:solidFill>
                <a:srgbClr val="0033FF"/>
              </a:solidFill>
            </a:endParaRPr>
          </a:p>
        </p:txBody>
      </p:sp>
      <p:grpSp>
        <p:nvGrpSpPr>
          <p:cNvPr id="72712" name="Group 11"/>
          <p:cNvGrpSpPr>
            <a:grpSpLocks/>
          </p:cNvGrpSpPr>
          <p:nvPr/>
        </p:nvGrpSpPr>
        <p:grpSpPr bwMode="auto">
          <a:xfrm>
            <a:off x="3810000" y="1782763"/>
            <a:ext cx="685800" cy="685800"/>
            <a:chOff x="768" y="1152"/>
            <a:chExt cx="576" cy="576"/>
          </a:xfrm>
        </p:grpSpPr>
        <p:sp>
          <p:nvSpPr>
            <p:cNvPr id="72731" name="Line 12"/>
            <p:cNvSpPr>
              <a:spLocks noChangeShapeType="1"/>
            </p:cNvSpPr>
            <p:nvPr/>
          </p:nvSpPr>
          <p:spPr bwMode="auto">
            <a:xfrm flipH="1" flipV="1">
              <a:off x="768" y="1152"/>
              <a:ext cx="576" cy="576"/>
            </a:xfrm>
            <a:prstGeom prst="line">
              <a:avLst/>
            </a:prstGeom>
            <a:noFill/>
            <a:ln w="38100">
              <a:solidFill>
                <a:srgbClr val="00FF00"/>
              </a:solidFill>
              <a:round/>
              <a:headEnd/>
              <a:tailEnd type="triangle" w="med" len="med"/>
            </a:ln>
          </p:spPr>
          <p:txBody>
            <a:bodyPr>
              <a:prstTxWarp prst="textNoShape">
                <a:avLst/>
              </a:prstTxWarp>
            </a:bodyPr>
            <a:lstStyle/>
            <a:p>
              <a:endParaRPr lang="en-US"/>
            </a:p>
          </p:txBody>
        </p:sp>
        <p:sp>
          <p:nvSpPr>
            <p:cNvPr id="72732" name="Line 13"/>
            <p:cNvSpPr>
              <a:spLocks noChangeShapeType="1"/>
            </p:cNvSpPr>
            <p:nvPr/>
          </p:nvSpPr>
          <p:spPr bwMode="auto">
            <a:xfrm flipH="1">
              <a:off x="768" y="1152"/>
              <a:ext cx="576" cy="0"/>
            </a:xfrm>
            <a:prstGeom prst="line">
              <a:avLst/>
            </a:prstGeom>
            <a:noFill/>
            <a:ln w="28575">
              <a:solidFill>
                <a:srgbClr val="00FF00"/>
              </a:solidFill>
              <a:prstDash val="dash"/>
              <a:round/>
              <a:headEnd/>
              <a:tailEnd/>
            </a:ln>
          </p:spPr>
          <p:txBody>
            <a:bodyPr>
              <a:prstTxWarp prst="textNoShape">
                <a:avLst/>
              </a:prstTxWarp>
            </a:bodyPr>
            <a:lstStyle/>
            <a:p>
              <a:endParaRPr lang="en-US"/>
            </a:p>
          </p:txBody>
        </p:sp>
      </p:grpSp>
      <p:sp>
        <p:nvSpPr>
          <p:cNvPr id="72713" name="Rectangle 17"/>
          <p:cNvSpPr>
            <a:spLocks noChangeArrowheads="1"/>
          </p:cNvSpPr>
          <p:nvPr/>
        </p:nvSpPr>
        <p:spPr bwMode="auto">
          <a:xfrm>
            <a:off x="1219200" y="2163763"/>
            <a:ext cx="609600" cy="381000"/>
          </a:xfrm>
          <a:prstGeom prst="rect">
            <a:avLst/>
          </a:prstGeom>
          <a:solidFill>
            <a:schemeClr val="bg1"/>
          </a:solidFill>
          <a:ln w="9525">
            <a:noFill/>
            <a:miter lim="800000"/>
            <a:headEnd/>
            <a:tailEnd/>
          </a:ln>
        </p:spPr>
        <p:txBody>
          <a:bodyPr wrap="none" anchor="ctr">
            <a:prstTxWarp prst="textNoShape">
              <a:avLst/>
            </a:prstTxWarp>
          </a:bodyPr>
          <a:lstStyle/>
          <a:p>
            <a:endParaRPr lang="en-US">
              <a:solidFill>
                <a:srgbClr val="000000"/>
              </a:solidFill>
            </a:endParaRPr>
          </a:p>
        </p:txBody>
      </p:sp>
      <p:sp>
        <p:nvSpPr>
          <p:cNvPr id="72714" name="Rectangle 18"/>
          <p:cNvSpPr>
            <a:spLocks noChangeArrowheads="1"/>
          </p:cNvSpPr>
          <p:nvPr/>
        </p:nvSpPr>
        <p:spPr bwMode="auto">
          <a:xfrm>
            <a:off x="6629400" y="2163763"/>
            <a:ext cx="609600" cy="381000"/>
          </a:xfrm>
          <a:prstGeom prst="rect">
            <a:avLst/>
          </a:prstGeom>
          <a:solidFill>
            <a:schemeClr val="bg1"/>
          </a:solidFill>
          <a:ln w="9525">
            <a:noFill/>
            <a:miter lim="800000"/>
            <a:headEnd/>
            <a:tailEnd/>
          </a:ln>
        </p:spPr>
        <p:txBody>
          <a:bodyPr wrap="none" anchor="ctr">
            <a:prstTxWarp prst="textNoShape">
              <a:avLst/>
            </a:prstTxWarp>
          </a:bodyPr>
          <a:lstStyle/>
          <a:p>
            <a:endParaRPr lang="en-US">
              <a:solidFill>
                <a:srgbClr val="0033FF"/>
              </a:solidFill>
            </a:endParaRPr>
          </a:p>
        </p:txBody>
      </p:sp>
      <p:sp>
        <p:nvSpPr>
          <p:cNvPr id="72715" name="Line 19"/>
          <p:cNvSpPr>
            <a:spLocks noChangeShapeType="1"/>
          </p:cNvSpPr>
          <p:nvPr/>
        </p:nvSpPr>
        <p:spPr bwMode="auto">
          <a:xfrm>
            <a:off x="4495800" y="1858963"/>
            <a:ext cx="0" cy="609600"/>
          </a:xfrm>
          <a:prstGeom prst="line">
            <a:avLst/>
          </a:prstGeom>
          <a:noFill/>
          <a:ln w="28575">
            <a:solidFill>
              <a:schemeClr val="tx1"/>
            </a:solidFill>
            <a:round/>
            <a:headEnd/>
            <a:tailEnd/>
          </a:ln>
        </p:spPr>
        <p:txBody>
          <a:bodyPr>
            <a:prstTxWarp prst="textNoShape">
              <a:avLst/>
            </a:prstTxWarp>
          </a:bodyPr>
          <a:lstStyle/>
          <a:p>
            <a:endParaRPr lang="en-US"/>
          </a:p>
        </p:txBody>
      </p:sp>
      <p:sp>
        <p:nvSpPr>
          <p:cNvPr id="72716" name="Text Box 24"/>
          <p:cNvSpPr txBox="1">
            <a:spLocks noChangeArrowheads="1"/>
          </p:cNvSpPr>
          <p:nvPr/>
        </p:nvSpPr>
        <p:spPr bwMode="auto">
          <a:xfrm>
            <a:off x="7315200" y="2025650"/>
            <a:ext cx="184150" cy="366713"/>
          </a:xfrm>
          <a:prstGeom prst="rect">
            <a:avLst/>
          </a:prstGeom>
          <a:solidFill>
            <a:schemeClr val="bg1"/>
          </a:solidFill>
          <a:ln w="9525">
            <a:noFill/>
            <a:miter lim="800000"/>
            <a:headEnd/>
            <a:tailEnd/>
          </a:ln>
        </p:spPr>
        <p:txBody>
          <a:bodyPr wrap="none">
            <a:prstTxWarp prst="textNoShape">
              <a:avLst/>
            </a:prstTxWarp>
            <a:spAutoFit/>
          </a:bodyPr>
          <a:lstStyle/>
          <a:p>
            <a:endParaRPr lang="en-US">
              <a:solidFill>
                <a:srgbClr val="0033FF"/>
              </a:solidFill>
            </a:endParaRPr>
          </a:p>
        </p:txBody>
      </p:sp>
      <p:sp>
        <p:nvSpPr>
          <p:cNvPr id="72717" name="Line 20"/>
          <p:cNvSpPr>
            <a:spLocks noChangeShapeType="1"/>
          </p:cNvSpPr>
          <p:nvPr/>
        </p:nvSpPr>
        <p:spPr bwMode="auto">
          <a:xfrm>
            <a:off x="7239000" y="1858963"/>
            <a:ext cx="0" cy="609600"/>
          </a:xfrm>
          <a:prstGeom prst="line">
            <a:avLst/>
          </a:prstGeom>
          <a:noFill/>
          <a:ln w="28575">
            <a:solidFill>
              <a:schemeClr val="tx1"/>
            </a:solidFill>
            <a:round/>
            <a:headEnd/>
            <a:tailEnd/>
          </a:ln>
        </p:spPr>
        <p:txBody>
          <a:bodyPr>
            <a:prstTxWarp prst="textNoShape">
              <a:avLst/>
            </a:prstTxWarp>
          </a:bodyPr>
          <a:lstStyle/>
          <a:p>
            <a:endParaRPr lang="en-US"/>
          </a:p>
        </p:txBody>
      </p:sp>
      <p:sp>
        <p:nvSpPr>
          <p:cNvPr id="72718" name="Text Box 23"/>
          <p:cNvSpPr txBox="1">
            <a:spLocks noChangeArrowheads="1"/>
          </p:cNvSpPr>
          <p:nvPr/>
        </p:nvSpPr>
        <p:spPr bwMode="auto">
          <a:xfrm>
            <a:off x="4572000" y="1949450"/>
            <a:ext cx="184150" cy="366713"/>
          </a:xfrm>
          <a:prstGeom prst="rect">
            <a:avLst/>
          </a:prstGeom>
          <a:solidFill>
            <a:schemeClr val="bg1"/>
          </a:solidFill>
          <a:ln w="9525">
            <a:noFill/>
            <a:miter lim="800000"/>
            <a:headEnd/>
            <a:tailEnd/>
          </a:ln>
        </p:spPr>
        <p:txBody>
          <a:bodyPr wrap="none">
            <a:prstTxWarp prst="textNoShape">
              <a:avLst/>
            </a:prstTxWarp>
            <a:spAutoFit/>
          </a:bodyPr>
          <a:lstStyle/>
          <a:p>
            <a:endParaRPr lang="en-US">
              <a:solidFill>
                <a:srgbClr val="0033FF"/>
              </a:solidFill>
            </a:endParaRPr>
          </a:p>
        </p:txBody>
      </p:sp>
      <p:sp>
        <p:nvSpPr>
          <p:cNvPr id="72719" name="Line 15"/>
          <p:cNvSpPr>
            <a:spLocks noChangeShapeType="1"/>
          </p:cNvSpPr>
          <p:nvPr/>
        </p:nvSpPr>
        <p:spPr bwMode="auto">
          <a:xfrm flipV="1">
            <a:off x="7239000" y="2024063"/>
            <a:ext cx="381000" cy="444500"/>
          </a:xfrm>
          <a:prstGeom prst="line">
            <a:avLst/>
          </a:prstGeom>
          <a:noFill/>
          <a:ln w="38100">
            <a:solidFill>
              <a:srgbClr val="0033FF"/>
            </a:solidFill>
            <a:round/>
            <a:headEnd/>
            <a:tailEnd type="triangle" w="med" len="med"/>
          </a:ln>
        </p:spPr>
        <p:txBody>
          <a:bodyPr>
            <a:prstTxWarp prst="textNoShape">
              <a:avLst/>
            </a:prstTxWarp>
          </a:bodyPr>
          <a:lstStyle/>
          <a:p>
            <a:endParaRPr lang="en-US"/>
          </a:p>
        </p:txBody>
      </p:sp>
      <p:sp>
        <p:nvSpPr>
          <p:cNvPr id="72720" name="Line 16"/>
          <p:cNvSpPr>
            <a:spLocks noChangeShapeType="1"/>
          </p:cNvSpPr>
          <p:nvPr/>
        </p:nvSpPr>
        <p:spPr bwMode="auto">
          <a:xfrm rot="16049320" flipV="1">
            <a:off x="7270751" y="1676400"/>
            <a:ext cx="317500" cy="377825"/>
          </a:xfrm>
          <a:prstGeom prst="line">
            <a:avLst/>
          </a:prstGeom>
          <a:noFill/>
          <a:ln w="38100">
            <a:solidFill>
              <a:srgbClr val="0033FF"/>
            </a:solidFill>
            <a:round/>
            <a:headEnd/>
            <a:tailEnd type="triangle" w="med" len="med"/>
          </a:ln>
        </p:spPr>
        <p:txBody>
          <a:bodyPr>
            <a:prstTxWarp prst="textNoShape">
              <a:avLst/>
            </a:prstTxWarp>
          </a:bodyPr>
          <a:lstStyle/>
          <a:p>
            <a:endParaRPr lang="en-US"/>
          </a:p>
        </p:txBody>
      </p:sp>
      <p:sp>
        <p:nvSpPr>
          <p:cNvPr id="72721" name="Text Box 25"/>
          <p:cNvSpPr txBox="1">
            <a:spLocks noChangeArrowheads="1"/>
          </p:cNvSpPr>
          <p:nvPr/>
        </p:nvSpPr>
        <p:spPr bwMode="auto">
          <a:xfrm>
            <a:off x="1905000" y="2011363"/>
            <a:ext cx="184150" cy="366712"/>
          </a:xfrm>
          <a:prstGeom prst="rect">
            <a:avLst/>
          </a:prstGeom>
          <a:solidFill>
            <a:schemeClr val="bg1"/>
          </a:solidFill>
          <a:ln w="9525">
            <a:noFill/>
            <a:miter lim="800000"/>
            <a:headEnd/>
            <a:tailEnd/>
          </a:ln>
        </p:spPr>
        <p:txBody>
          <a:bodyPr wrap="none">
            <a:prstTxWarp prst="textNoShape">
              <a:avLst/>
            </a:prstTxWarp>
            <a:spAutoFit/>
          </a:bodyPr>
          <a:lstStyle/>
          <a:p>
            <a:endParaRPr lang="en-US">
              <a:solidFill>
                <a:srgbClr val="0033FF"/>
              </a:solidFill>
            </a:endParaRPr>
          </a:p>
        </p:txBody>
      </p:sp>
      <p:grpSp>
        <p:nvGrpSpPr>
          <p:cNvPr id="72722" name="Group 8"/>
          <p:cNvGrpSpPr>
            <a:grpSpLocks/>
          </p:cNvGrpSpPr>
          <p:nvPr/>
        </p:nvGrpSpPr>
        <p:grpSpPr bwMode="auto">
          <a:xfrm>
            <a:off x="1828800" y="1782763"/>
            <a:ext cx="609600" cy="762000"/>
            <a:chOff x="1344" y="1152"/>
            <a:chExt cx="480" cy="576"/>
          </a:xfrm>
        </p:grpSpPr>
        <p:sp>
          <p:nvSpPr>
            <p:cNvPr id="72729" name="Line 9"/>
            <p:cNvSpPr>
              <a:spLocks noChangeShapeType="1"/>
            </p:cNvSpPr>
            <p:nvPr/>
          </p:nvSpPr>
          <p:spPr bwMode="auto">
            <a:xfrm flipV="1">
              <a:off x="1344" y="1152"/>
              <a:ext cx="480" cy="576"/>
            </a:xfrm>
            <a:prstGeom prst="line">
              <a:avLst/>
            </a:prstGeom>
            <a:noFill/>
            <a:ln w="38100">
              <a:solidFill>
                <a:srgbClr val="FF0000"/>
              </a:solidFill>
              <a:round/>
              <a:headEnd/>
              <a:tailEnd type="triangle" w="med" len="med"/>
            </a:ln>
          </p:spPr>
          <p:txBody>
            <a:bodyPr>
              <a:prstTxWarp prst="textNoShape">
                <a:avLst/>
              </a:prstTxWarp>
            </a:bodyPr>
            <a:lstStyle/>
            <a:p>
              <a:endParaRPr lang="en-US"/>
            </a:p>
          </p:txBody>
        </p:sp>
        <p:sp>
          <p:nvSpPr>
            <p:cNvPr id="72730" name="Line 10"/>
            <p:cNvSpPr>
              <a:spLocks noChangeShapeType="1"/>
            </p:cNvSpPr>
            <p:nvPr/>
          </p:nvSpPr>
          <p:spPr bwMode="auto">
            <a:xfrm>
              <a:off x="1344" y="1152"/>
              <a:ext cx="480" cy="0"/>
            </a:xfrm>
            <a:prstGeom prst="line">
              <a:avLst/>
            </a:prstGeom>
            <a:noFill/>
            <a:ln w="28575">
              <a:solidFill>
                <a:srgbClr val="FF0000"/>
              </a:solidFill>
              <a:prstDash val="dash"/>
              <a:round/>
              <a:headEnd/>
              <a:tailEnd/>
            </a:ln>
          </p:spPr>
          <p:txBody>
            <a:bodyPr>
              <a:prstTxWarp prst="textNoShape">
                <a:avLst/>
              </a:prstTxWarp>
            </a:bodyPr>
            <a:lstStyle/>
            <a:p>
              <a:endParaRPr lang="en-US"/>
            </a:p>
          </p:txBody>
        </p:sp>
      </p:grpSp>
      <p:sp>
        <p:nvSpPr>
          <p:cNvPr id="72723" name="Text Box 26"/>
          <p:cNvSpPr txBox="1">
            <a:spLocks noChangeArrowheads="1"/>
          </p:cNvSpPr>
          <p:nvPr/>
        </p:nvSpPr>
        <p:spPr bwMode="auto">
          <a:xfrm>
            <a:off x="6629400" y="1916113"/>
            <a:ext cx="620713" cy="369887"/>
          </a:xfrm>
          <a:prstGeom prst="rect">
            <a:avLst/>
          </a:prstGeom>
          <a:noFill/>
          <a:ln w="9525">
            <a:noFill/>
            <a:miter lim="800000"/>
            <a:headEnd/>
            <a:tailEnd/>
          </a:ln>
        </p:spPr>
        <p:txBody>
          <a:bodyPr wrap="none">
            <a:prstTxWarp prst="textNoShape">
              <a:avLst/>
            </a:prstTxWarp>
            <a:spAutoFit/>
          </a:bodyPr>
          <a:lstStyle/>
          <a:p>
            <a:r>
              <a:rPr lang="en-US"/>
              <a:t>v</a:t>
            </a:r>
            <a:r>
              <a:rPr lang="en-US" baseline="-25000"/>
              <a:t>LOS</a:t>
            </a:r>
          </a:p>
        </p:txBody>
      </p:sp>
      <p:sp>
        <p:nvSpPr>
          <p:cNvPr id="72724" name="Text Box 27"/>
          <p:cNvSpPr txBox="1">
            <a:spLocks noChangeArrowheads="1"/>
          </p:cNvSpPr>
          <p:nvPr/>
        </p:nvSpPr>
        <p:spPr bwMode="auto">
          <a:xfrm>
            <a:off x="1295400" y="2025650"/>
            <a:ext cx="620713" cy="369888"/>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v</a:t>
            </a:r>
            <a:r>
              <a:rPr lang="en-US" baseline="-25000">
                <a:solidFill>
                  <a:srgbClr val="000000"/>
                </a:solidFill>
              </a:rPr>
              <a:t>LOS</a:t>
            </a:r>
          </a:p>
        </p:txBody>
      </p:sp>
      <p:sp>
        <p:nvSpPr>
          <p:cNvPr id="72725" name="Text Box 22"/>
          <p:cNvSpPr txBox="1">
            <a:spLocks noChangeArrowheads="1"/>
          </p:cNvSpPr>
          <p:nvPr/>
        </p:nvSpPr>
        <p:spPr bwMode="auto">
          <a:xfrm>
            <a:off x="4502150" y="1630363"/>
            <a:ext cx="620713" cy="369887"/>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v</a:t>
            </a:r>
            <a:r>
              <a:rPr lang="en-US" baseline="-25000">
                <a:solidFill>
                  <a:srgbClr val="000000"/>
                </a:solidFill>
              </a:rPr>
              <a:t>LOS</a:t>
            </a:r>
          </a:p>
        </p:txBody>
      </p:sp>
      <p:sp>
        <p:nvSpPr>
          <p:cNvPr id="72726" name="TextBox 28"/>
          <p:cNvSpPr txBox="1">
            <a:spLocks noChangeArrowheads="1"/>
          </p:cNvSpPr>
          <p:nvPr/>
        </p:nvSpPr>
        <p:spPr bwMode="auto">
          <a:xfrm>
            <a:off x="1911350" y="1778000"/>
            <a:ext cx="355600" cy="461963"/>
          </a:xfrm>
          <a:prstGeom prst="rect">
            <a:avLst/>
          </a:prstGeom>
          <a:noFill/>
          <a:ln w="9525">
            <a:noFill/>
            <a:miter lim="800000"/>
            <a:headEnd/>
            <a:tailEnd/>
          </a:ln>
        </p:spPr>
        <p:txBody>
          <a:bodyPr wrap="none">
            <a:prstTxWarp prst="textNoShape">
              <a:avLst/>
            </a:prstTxWarp>
            <a:spAutoFit/>
          </a:bodyPr>
          <a:lstStyle/>
          <a:p>
            <a:r>
              <a:rPr lang="en-US" sz="2400" b="1">
                <a:solidFill>
                  <a:srgbClr val="FF0000"/>
                </a:solidFill>
              </a:rPr>
              <a:t>v</a:t>
            </a:r>
          </a:p>
        </p:txBody>
      </p:sp>
      <p:sp>
        <p:nvSpPr>
          <p:cNvPr id="72727" name="TextBox 29"/>
          <p:cNvSpPr txBox="1">
            <a:spLocks noChangeArrowheads="1"/>
          </p:cNvSpPr>
          <p:nvPr/>
        </p:nvSpPr>
        <p:spPr bwMode="auto">
          <a:xfrm>
            <a:off x="3835400" y="1930400"/>
            <a:ext cx="355600" cy="461963"/>
          </a:xfrm>
          <a:prstGeom prst="rect">
            <a:avLst/>
          </a:prstGeom>
          <a:noFill/>
          <a:ln w="9525">
            <a:noFill/>
            <a:miter lim="800000"/>
            <a:headEnd/>
            <a:tailEnd/>
          </a:ln>
        </p:spPr>
        <p:txBody>
          <a:bodyPr wrap="none">
            <a:prstTxWarp prst="textNoShape">
              <a:avLst/>
            </a:prstTxWarp>
            <a:spAutoFit/>
          </a:bodyPr>
          <a:lstStyle/>
          <a:p>
            <a:r>
              <a:rPr lang="en-US" sz="2400" b="1">
                <a:solidFill>
                  <a:srgbClr val="00FF00"/>
                </a:solidFill>
              </a:rPr>
              <a:t>v</a:t>
            </a:r>
          </a:p>
        </p:txBody>
      </p:sp>
      <p:sp>
        <p:nvSpPr>
          <p:cNvPr id="72728" name="TextBox 30"/>
          <p:cNvSpPr txBox="1">
            <a:spLocks noChangeArrowheads="1"/>
          </p:cNvSpPr>
          <p:nvPr/>
        </p:nvSpPr>
        <p:spPr bwMode="auto">
          <a:xfrm>
            <a:off x="6234113" y="1885950"/>
            <a:ext cx="547687" cy="400050"/>
          </a:xfrm>
          <a:prstGeom prst="rect">
            <a:avLst/>
          </a:prstGeom>
          <a:noFill/>
          <a:ln w="9525">
            <a:noFill/>
            <a:miter lim="800000"/>
            <a:headEnd/>
            <a:tailEnd/>
          </a:ln>
        </p:spPr>
        <p:txBody>
          <a:bodyPr wrap="none">
            <a:prstTxWarp prst="textNoShape">
              <a:avLst/>
            </a:prstTxWarp>
            <a:spAutoFit/>
          </a:bodyPr>
          <a:lstStyle/>
          <a:p>
            <a:r>
              <a:rPr lang="en-US" sz="2000" b="1">
                <a:solidFill>
                  <a:srgbClr val="0033FF"/>
                </a:solidFill>
              </a:rPr>
              <a:t>v = </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76200" y="0"/>
            <a:ext cx="8686800" cy="1143000"/>
          </a:xfrm>
        </p:spPr>
        <p:txBody>
          <a:bodyPr/>
          <a:lstStyle/>
          <a:p>
            <a:pPr algn="l"/>
            <a:r>
              <a:rPr lang="en-US" sz="3200" b="1" u="sng" smtClean="0">
                <a:ea typeface="ＭＳ Ｐゴシック" charset="-128"/>
                <a:cs typeface="ＭＳ Ｐゴシック" charset="-128"/>
              </a:rPr>
              <a:t>Aside: </a:t>
            </a:r>
            <a:r>
              <a:rPr lang="en-US" sz="3200" smtClean="0">
                <a:ea typeface="ＭＳ Ｐゴシック" charset="-128"/>
                <a:cs typeface="ＭＳ Ｐゴシック" charset="-128"/>
              </a:rPr>
              <a:t>Dopplergrams are sometimes consistent with “siphon flows” moving </a:t>
            </a:r>
            <a:r>
              <a:rPr lang="en-US" sz="3200" i="1" u="sng" smtClean="0">
                <a:ea typeface="ＭＳ Ｐゴシック" charset="-128"/>
                <a:cs typeface="ＭＳ Ｐゴシック" charset="-128"/>
              </a:rPr>
              <a:t>along</a:t>
            </a:r>
            <a:r>
              <a:rPr lang="en-US" sz="3200" smtClean="0">
                <a:ea typeface="ＭＳ Ｐゴシック" charset="-128"/>
                <a:cs typeface="ＭＳ Ｐゴシック" charset="-128"/>
              </a:rPr>
              <a:t>  B.</a:t>
            </a:r>
          </a:p>
        </p:txBody>
      </p:sp>
      <p:sp>
        <p:nvSpPr>
          <p:cNvPr id="73731" name="Rectangle 3"/>
          <p:cNvSpPr>
            <a:spLocks noGrp="1" noChangeArrowheads="1"/>
          </p:cNvSpPr>
          <p:nvPr>
            <p:ph type="body" idx="1"/>
          </p:nvPr>
        </p:nvSpPr>
        <p:spPr>
          <a:xfrm>
            <a:off x="152400" y="5921375"/>
            <a:ext cx="4953000" cy="1089025"/>
          </a:xfrm>
        </p:spPr>
        <p:txBody>
          <a:bodyPr/>
          <a:lstStyle/>
          <a:p>
            <a:pPr>
              <a:lnSpc>
                <a:spcPct val="80000"/>
              </a:lnSpc>
              <a:buFontTx/>
              <a:buNone/>
            </a:pPr>
            <a:r>
              <a:rPr lang="en-US" sz="1600" i="1" smtClean="0">
                <a:ea typeface="ＭＳ Ｐゴシック" charset="-128"/>
                <a:cs typeface="ＭＳ Ｐゴシック" charset="-128"/>
              </a:rPr>
              <a:t>	</a:t>
            </a:r>
            <a:r>
              <a:rPr lang="en-US" sz="1800" smtClean="0">
                <a:ea typeface="ＭＳ Ｐゴシック" charset="-128"/>
                <a:cs typeface="ＭＳ Ｐゴシック" charset="-128"/>
              </a:rPr>
              <a:t>MDI </a:t>
            </a:r>
            <a:r>
              <a:rPr lang="en-US" sz="1800">
                <a:ea typeface="ＭＳ Ｐゴシック" charset="-128"/>
                <a:cs typeface="ＭＳ Ｐゴシック" charset="-128"/>
              </a:rPr>
              <a:t>Dopplergram at 19:12 UT on 2003 October 29 superposed with the magnetic</a:t>
            </a:r>
            <a:r>
              <a:rPr lang="en-US" sz="1800" smtClean="0">
                <a:ea typeface="ＭＳ Ｐゴシック" charset="-128"/>
                <a:cs typeface="ＭＳ Ｐゴシック" charset="-128"/>
              </a:rPr>
              <a:t> polarity inversion line. (</a:t>
            </a:r>
            <a:r>
              <a:rPr lang="en-US" sz="1800">
                <a:ea typeface="ＭＳ Ｐゴシック" charset="-128"/>
                <a:cs typeface="ＭＳ Ｐゴシック" charset="-128"/>
              </a:rPr>
              <a:t>From Deng et al. 2006) </a:t>
            </a:r>
          </a:p>
        </p:txBody>
      </p:sp>
      <p:pic>
        <p:nvPicPr>
          <p:cNvPr id="73732" name="Picture 4" descr="deng_fig9_doppler"/>
          <p:cNvPicPr>
            <a:picLocks noChangeAspect="1" noChangeArrowheads="1"/>
          </p:cNvPicPr>
          <p:nvPr/>
        </p:nvPicPr>
        <p:blipFill>
          <a:blip r:embed="rId2"/>
          <a:srcRect/>
          <a:stretch>
            <a:fillRect/>
          </a:stretch>
        </p:blipFill>
        <p:spPr bwMode="auto">
          <a:xfrm>
            <a:off x="152400" y="1371600"/>
            <a:ext cx="9591675" cy="4473575"/>
          </a:xfrm>
          <a:prstGeom prst="rect">
            <a:avLst/>
          </a:prstGeom>
          <a:noFill/>
          <a:ln w="9525">
            <a:noFill/>
            <a:miter lim="800000"/>
            <a:headEnd/>
            <a:tailEnd/>
          </a:ln>
        </p:spPr>
      </p:pic>
      <p:sp>
        <p:nvSpPr>
          <p:cNvPr id="73733" name="Text Box 23"/>
          <p:cNvSpPr txBox="1">
            <a:spLocks noChangeArrowheads="1"/>
          </p:cNvSpPr>
          <p:nvPr/>
        </p:nvSpPr>
        <p:spPr bwMode="auto">
          <a:xfrm>
            <a:off x="5105400" y="1371600"/>
            <a:ext cx="5029200" cy="4541838"/>
          </a:xfrm>
          <a:prstGeom prst="rect">
            <a:avLst/>
          </a:prstGeom>
          <a:solidFill>
            <a:schemeClr val="bg1"/>
          </a:solidFill>
          <a:ln w="9525">
            <a:noFill/>
            <a:miter lim="800000"/>
            <a:headEnd/>
            <a:tailEnd/>
          </a:ln>
        </p:spPr>
        <p:txBody>
          <a:bodyPr>
            <a:prstTxWarp prst="textNoShape">
              <a:avLst/>
            </a:prstTxWarp>
            <a:spAutoFit/>
          </a:bodyPr>
          <a:lstStyle/>
          <a:p>
            <a:endParaRPr lang="en-US"/>
          </a:p>
        </p:txBody>
      </p:sp>
      <p:sp>
        <p:nvSpPr>
          <p:cNvPr id="73734" name="Text Box 5"/>
          <p:cNvSpPr txBox="1">
            <a:spLocks noChangeArrowheads="1"/>
          </p:cNvSpPr>
          <p:nvPr/>
        </p:nvSpPr>
        <p:spPr bwMode="auto">
          <a:xfrm>
            <a:off x="5124450" y="1219200"/>
            <a:ext cx="4019550" cy="4894263"/>
          </a:xfrm>
          <a:prstGeom prst="rect">
            <a:avLst/>
          </a:prstGeom>
          <a:noFill/>
          <a:ln w="9525">
            <a:noFill/>
            <a:miter lim="800000"/>
            <a:headEnd/>
            <a:tailEnd/>
          </a:ln>
        </p:spPr>
        <p:txBody>
          <a:bodyPr>
            <a:prstTxWarp prst="textNoShape">
              <a:avLst/>
            </a:prstTxWarp>
            <a:spAutoFit/>
          </a:bodyPr>
          <a:lstStyle/>
          <a:p>
            <a:r>
              <a:rPr lang="en-US" sz="2400">
                <a:solidFill>
                  <a:srgbClr val="FF0000"/>
                </a:solidFill>
              </a:rPr>
              <a:t>Why should a polarity </a:t>
            </a:r>
          </a:p>
          <a:p>
            <a:r>
              <a:rPr lang="en-US" sz="2400">
                <a:solidFill>
                  <a:srgbClr val="FF0000"/>
                </a:solidFill>
              </a:rPr>
              <a:t>inversion line (PIL) also </a:t>
            </a:r>
          </a:p>
          <a:p>
            <a:r>
              <a:rPr lang="en-US" sz="2400">
                <a:solidFill>
                  <a:srgbClr val="FF0000"/>
                </a:solidFill>
              </a:rPr>
              <a:t>be a velocity inversion line (VIL)?</a:t>
            </a:r>
          </a:p>
          <a:p>
            <a:endParaRPr lang="en-US" sz="2400"/>
          </a:p>
          <a:p>
            <a:r>
              <a:rPr lang="en-US" sz="2400">
                <a:solidFill>
                  <a:srgbClr val="0000FF"/>
                </a:solidFill>
              </a:rPr>
              <a:t>One plausible explanation</a:t>
            </a:r>
          </a:p>
          <a:p>
            <a:r>
              <a:rPr lang="en-US" sz="2400">
                <a:solidFill>
                  <a:srgbClr val="0000FF"/>
                </a:solidFill>
              </a:rPr>
              <a:t>is siphon flows arching </a:t>
            </a:r>
          </a:p>
          <a:p>
            <a:r>
              <a:rPr lang="en-US" sz="2400">
                <a:solidFill>
                  <a:srgbClr val="0000FF"/>
                </a:solidFill>
              </a:rPr>
              <a:t>over (or ducking under) the PIL.  </a:t>
            </a:r>
          </a:p>
          <a:p>
            <a:endParaRPr lang="en-US" sz="2400"/>
          </a:p>
          <a:p>
            <a:r>
              <a:rPr lang="en-US" sz="2400">
                <a:solidFill>
                  <a:srgbClr val="FF0000"/>
                </a:solidFill>
              </a:rPr>
              <a:t>What’s the DC Doppler shift along this PIL?  Is flux emerging or submerging?</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4754" name="Title 1"/>
          <p:cNvSpPr>
            <a:spLocks noGrp="1"/>
          </p:cNvSpPr>
          <p:nvPr>
            <p:ph type="title"/>
          </p:nvPr>
        </p:nvSpPr>
        <p:spPr>
          <a:xfrm>
            <a:off x="76200" y="76200"/>
            <a:ext cx="9067800" cy="1143000"/>
          </a:xfrm>
        </p:spPr>
        <p:txBody>
          <a:bodyPr/>
          <a:lstStyle/>
          <a:p>
            <a:pPr algn="l"/>
            <a:r>
              <a:rPr lang="en-US" sz="3200" smtClean="0">
                <a:ea typeface="ＭＳ Ｐゴシック" charset="-128"/>
                <a:cs typeface="ＭＳ Ｐゴシック" charset="-128"/>
              </a:rPr>
              <a:t>2. (cont’d) Doppler shifts along PILs of the LOS mag-netic field B</a:t>
            </a:r>
            <a:r>
              <a:rPr lang="en-US" sz="3200" baseline="-25000" smtClean="0">
                <a:ea typeface="ＭＳ Ｐゴシック" charset="-128"/>
                <a:cs typeface="ＭＳ Ｐゴシック" charset="-128"/>
              </a:rPr>
              <a:t>LOS</a:t>
            </a:r>
            <a:r>
              <a:rPr lang="en-US" sz="3200" smtClean="0">
                <a:ea typeface="ＭＳ Ｐゴシック" charset="-128"/>
                <a:cs typeface="ＭＳ Ｐゴシック" charset="-128"/>
              </a:rPr>
              <a:t> can constrain the ideal electric field </a:t>
            </a:r>
            <a:r>
              <a:rPr lang="en-US" sz="3200" b="1" smtClean="0">
                <a:ea typeface="ＭＳ Ｐゴシック" charset="-128"/>
                <a:cs typeface="ＭＳ Ｐゴシック" charset="-128"/>
              </a:rPr>
              <a:t>E</a:t>
            </a:r>
            <a:r>
              <a:rPr lang="en-US" sz="3200" smtClean="0">
                <a:ea typeface="ＭＳ Ｐゴシック" charset="-128"/>
                <a:cs typeface="ＭＳ Ｐゴシック" charset="-128"/>
              </a:rPr>
              <a:t>.</a:t>
            </a:r>
          </a:p>
        </p:txBody>
      </p:sp>
      <p:sp>
        <p:nvSpPr>
          <p:cNvPr id="74755" name="Content Placeholder 2"/>
          <p:cNvSpPr>
            <a:spLocks noGrp="1"/>
          </p:cNvSpPr>
          <p:nvPr>
            <p:ph idx="1"/>
          </p:nvPr>
        </p:nvSpPr>
        <p:spPr>
          <a:xfrm>
            <a:off x="228600" y="3352800"/>
            <a:ext cx="8686800" cy="2743200"/>
          </a:xfrm>
        </p:spPr>
        <p:txBody>
          <a:bodyPr/>
          <a:lstStyle/>
          <a:p>
            <a:pPr>
              <a:buFont typeface="Arial" charset="0"/>
              <a:buNone/>
            </a:pPr>
            <a:r>
              <a:rPr lang="en-US" smtClean="0">
                <a:ea typeface="ＭＳ Ｐゴシック" charset="-128"/>
                <a:cs typeface="ＭＳ Ｐゴシック" charset="-128"/>
              </a:rPr>
              <a:t>	</a:t>
            </a:r>
            <a:r>
              <a:rPr lang="en-US" sz="2800" smtClean="0">
                <a:ea typeface="ＭＳ Ｐゴシック" charset="-128"/>
                <a:cs typeface="ＭＳ Ｐゴシック" charset="-128"/>
              </a:rPr>
              <a:t>Measurements of v</a:t>
            </a:r>
            <a:r>
              <a:rPr lang="en-US" sz="2800" baseline="-25000" smtClean="0">
                <a:ea typeface="ＭＳ Ｐゴシック" charset="-128"/>
                <a:cs typeface="ＭＳ Ｐゴシック" charset="-128"/>
              </a:rPr>
              <a:t>Dopp</a:t>
            </a:r>
            <a:r>
              <a:rPr lang="en-US" sz="2800" smtClean="0">
                <a:ea typeface="ＭＳ Ｐゴシック" charset="-128"/>
                <a:cs typeface="ＭＳ Ｐゴシック" charset="-128"/>
              </a:rPr>
              <a:t> and </a:t>
            </a:r>
            <a:r>
              <a:rPr lang="en-US" sz="2800" b="1" smtClean="0">
                <a:ea typeface="ＭＳ Ｐゴシック" charset="-128"/>
                <a:cs typeface="ＭＳ Ｐゴシック" charset="-128"/>
              </a:rPr>
              <a:t>B</a:t>
            </a:r>
            <a:r>
              <a:rPr lang="en-US" sz="2800" baseline="-25000" smtClean="0">
                <a:ea typeface="ＭＳ Ｐゴシック" charset="-128"/>
                <a:cs typeface="ＭＳ Ｐゴシック" charset="-128"/>
              </a:rPr>
              <a:t>trans</a:t>
            </a:r>
            <a:r>
              <a:rPr lang="en-US" sz="2800" smtClean="0">
                <a:ea typeface="ＭＳ Ｐゴシック" charset="-128"/>
                <a:cs typeface="ＭＳ Ｐゴシック" charset="-128"/>
              </a:rPr>
              <a:t> on PILs are direct observations of the ideal </a:t>
            </a:r>
            <a:r>
              <a:rPr lang="en-US" sz="2800" b="1" smtClean="0">
                <a:ea typeface="ＭＳ Ｐゴシック" charset="-128"/>
                <a:cs typeface="ＭＳ Ｐゴシック" charset="-128"/>
              </a:rPr>
              <a:t>E</a:t>
            </a:r>
            <a:r>
              <a:rPr lang="en-US" sz="2800" smtClean="0">
                <a:ea typeface="ＭＳ Ｐゴシック" charset="-128"/>
                <a:cs typeface="ＭＳ Ｐゴシック" charset="-128"/>
              </a:rPr>
              <a:t> perpendicular to both.</a:t>
            </a:r>
          </a:p>
          <a:p>
            <a:pPr>
              <a:buFont typeface="Arial" charset="0"/>
              <a:buNone/>
            </a:pPr>
            <a:r>
              <a:rPr lang="en-US" sz="2800" smtClean="0">
                <a:ea typeface="ＭＳ Ｐゴシック" charset="-128"/>
                <a:cs typeface="ＭＳ Ｐゴシック" charset="-128"/>
              </a:rPr>
              <a:t>	</a:t>
            </a:r>
            <a:r>
              <a:rPr lang="en-US" sz="2800" smtClean="0">
                <a:solidFill>
                  <a:srgbClr val="FF0000"/>
                </a:solidFill>
                <a:ea typeface="ＭＳ Ｐゴシック" charset="-128"/>
                <a:cs typeface="ＭＳ Ｐゴシック" charset="-128"/>
              </a:rPr>
              <a:t>How do PTD </a:t>
            </a:r>
            <a:r>
              <a:rPr lang="en-US" sz="2800" b="1" smtClean="0">
                <a:solidFill>
                  <a:srgbClr val="FF0000"/>
                </a:solidFill>
                <a:ea typeface="ＭＳ Ｐゴシック" charset="-128"/>
                <a:cs typeface="ＭＳ Ｐゴシック" charset="-128"/>
              </a:rPr>
              <a:t>E</a:t>
            </a:r>
            <a:r>
              <a:rPr lang="en-US" sz="2800" smtClean="0">
                <a:solidFill>
                  <a:srgbClr val="FF0000"/>
                </a:solidFill>
                <a:ea typeface="ＭＳ Ｐゴシック" charset="-128"/>
                <a:cs typeface="ＭＳ Ｐゴシック" charset="-128"/>
              </a:rPr>
              <a:t>-fields compare with measurements of this “Doppler electric field” </a:t>
            </a:r>
            <a:r>
              <a:rPr lang="en-US" sz="2800" b="1" smtClean="0">
                <a:solidFill>
                  <a:srgbClr val="FF0000"/>
                </a:solidFill>
                <a:ea typeface="ＭＳ Ｐゴシック" charset="-128"/>
                <a:cs typeface="ＭＳ Ｐゴシック" charset="-128"/>
              </a:rPr>
              <a:t>E</a:t>
            </a:r>
            <a:r>
              <a:rPr lang="en-US" sz="2800" baseline="-25000" smtClean="0">
                <a:solidFill>
                  <a:srgbClr val="FF0000"/>
                </a:solidFill>
                <a:ea typeface="ＭＳ Ｐゴシック" charset="-128"/>
                <a:cs typeface="ＭＳ Ｐゴシック" charset="-128"/>
              </a:rPr>
              <a:t>Dopp</a:t>
            </a:r>
            <a:r>
              <a:rPr lang="en-US" sz="2800" smtClean="0">
                <a:solidFill>
                  <a:srgbClr val="FF0000"/>
                </a:solidFill>
                <a:ea typeface="ＭＳ Ｐゴシック" charset="-128"/>
                <a:cs typeface="ＭＳ Ｐゴシック" charset="-128"/>
              </a:rPr>
              <a:t>?</a:t>
            </a:r>
            <a:endParaRPr lang="en-US" sz="2800" smtClean="0">
              <a:ea typeface="ＭＳ Ｐゴシック" charset="-128"/>
              <a:cs typeface="ＭＳ Ｐゴシック" charset="-128"/>
            </a:endParaRPr>
          </a:p>
          <a:p>
            <a:pPr>
              <a:buFont typeface="Arial" charset="0"/>
              <a:buNone/>
            </a:pPr>
            <a:r>
              <a:rPr lang="en-US" sz="2800" smtClean="0">
                <a:ea typeface="ＭＳ Ｐゴシック" charset="-128"/>
                <a:cs typeface="ＭＳ Ｐゴシック" charset="-128"/>
              </a:rPr>
              <a:t>	</a:t>
            </a:r>
            <a:r>
              <a:rPr lang="en-US" sz="2800" smtClean="0">
                <a:solidFill>
                  <a:srgbClr val="0000FF"/>
                </a:solidFill>
                <a:ea typeface="ＭＳ Ｐゴシック" charset="-128"/>
                <a:cs typeface="ＭＳ Ｐゴシック" charset="-128"/>
              </a:rPr>
              <a:t>The gradient of a scalar potential </a:t>
            </a:r>
            <a:r>
              <a:rPr lang="en-US" sz="2800" smtClean="0">
                <a:solidFill>
                  <a:srgbClr val="0000FF"/>
                </a:solidFill>
                <a:ea typeface="ＭＳ Ｐゴシック" charset="-128"/>
                <a:cs typeface="ＭＳ Ｐゴシック" charset="-128"/>
                <a:sym typeface="SymbolProp BT" pitchFamily="18" charset="2"/>
              </a:rPr>
              <a:t> derived from</a:t>
            </a:r>
            <a:r>
              <a:rPr lang="en-US" sz="2800" smtClean="0">
                <a:solidFill>
                  <a:srgbClr val="0000FF"/>
                </a:solidFill>
                <a:ea typeface="ＭＳ Ｐゴシック" charset="-128"/>
                <a:cs typeface="ＭＳ Ｐゴシック" charset="-128"/>
              </a:rPr>
              <a:t> </a:t>
            </a:r>
            <a:r>
              <a:rPr lang="en-US" sz="2800" b="1" smtClean="0">
                <a:solidFill>
                  <a:srgbClr val="0000FF"/>
                </a:solidFill>
                <a:ea typeface="ＭＳ Ｐゴシック" charset="-128"/>
                <a:cs typeface="ＭＳ Ｐゴシック" charset="-128"/>
              </a:rPr>
              <a:t>E</a:t>
            </a:r>
            <a:r>
              <a:rPr lang="en-US" sz="2800" baseline="-25000" smtClean="0">
                <a:solidFill>
                  <a:srgbClr val="0000FF"/>
                </a:solidFill>
                <a:ea typeface="ＭＳ Ｐゴシック" charset="-128"/>
                <a:cs typeface="ＭＳ Ｐゴシック" charset="-128"/>
              </a:rPr>
              <a:t>Dopp</a:t>
            </a:r>
            <a:r>
              <a:rPr lang="en-US" sz="2800" baseline="-25000" smtClean="0">
                <a:solidFill>
                  <a:srgbClr val="FF0000"/>
                </a:solidFill>
                <a:ea typeface="ＭＳ Ｐゴシック" charset="-128"/>
                <a:cs typeface="ＭＳ Ｐゴシック" charset="-128"/>
              </a:rPr>
              <a:t> </a:t>
            </a:r>
            <a:r>
              <a:rPr lang="en-US" sz="2800" smtClean="0">
                <a:solidFill>
                  <a:srgbClr val="0000FF"/>
                </a:solidFill>
                <a:ea typeface="ＭＳ Ｐゴシック" charset="-128"/>
                <a:cs typeface="ＭＳ Ｐゴシック" charset="-128"/>
              </a:rPr>
              <a:t>can be added to PTD </a:t>
            </a:r>
            <a:r>
              <a:rPr lang="en-US" sz="2800" b="1" smtClean="0">
                <a:solidFill>
                  <a:srgbClr val="0000FF"/>
                </a:solidFill>
                <a:ea typeface="ＭＳ Ｐゴシック" charset="-128"/>
                <a:cs typeface="ＭＳ Ｐゴシック" charset="-128"/>
              </a:rPr>
              <a:t>E</a:t>
            </a:r>
            <a:r>
              <a:rPr lang="en-US" sz="2800" smtClean="0">
                <a:solidFill>
                  <a:srgbClr val="0000FF"/>
                </a:solidFill>
                <a:ea typeface="ＭＳ Ｐゴシック" charset="-128"/>
                <a:cs typeface="ＭＳ Ｐゴシック" charset="-128"/>
              </a:rPr>
              <a:t>-fields to improve consistency.   </a:t>
            </a:r>
          </a:p>
        </p:txBody>
      </p:sp>
      <p:pic>
        <p:nvPicPr>
          <p:cNvPr id="74756" name="Picture 3" descr="coord_1.png"/>
          <p:cNvPicPr>
            <a:picLocks noChangeAspect="1"/>
          </p:cNvPicPr>
          <p:nvPr/>
        </p:nvPicPr>
        <p:blipFill>
          <a:blip r:embed="rId2"/>
          <a:srcRect/>
          <a:stretch>
            <a:fillRect/>
          </a:stretch>
        </p:blipFill>
        <p:spPr bwMode="auto">
          <a:xfrm>
            <a:off x="1582738" y="1219200"/>
            <a:ext cx="5978525" cy="18748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5778" name="AutoShape 2"/>
          <p:cNvSpPr>
            <a:spLocks noChangeArrowheads="1"/>
          </p:cNvSpPr>
          <p:nvPr/>
        </p:nvSpPr>
        <p:spPr bwMode="auto">
          <a:xfrm>
            <a:off x="685800" y="1676400"/>
            <a:ext cx="7696200" cy="2057400"/>
          </a:xfrm>
          <a:prstGeom prst="parallelogram">
            <a:avLst>
              <a:gd name="adj" fmla="val 93519"/>
            </a:avLst>
          </a:prstGeom>
          <a:solidFill>
            <a:schemeClr val="bg2"/>
          </a:solidFill>
          <a:ln w="9525">
            <a:solidFill>
              <a:schemeClr val="tx1"/>
            </a:solidFill>
            <a:miter lim="800000"/>
            <a:headEnd/>
            <a:tailEnd/>
          </a:ln>
        </p:spPr>
        <p:txBody>
          <a:bodyPr wrap="none" anchor="ctr">
            <a:prstTxWarp prst="textNoShape">
              <a:avLst/>
            </a:prstTxWarp>
          </a:bodyPr>
          <a:lstStyle/>
          <a:p>
            <a:endParaRPr lang="en-US"/>
          </a:p>
        </p:txBody>
      </p:sp>
      <p:sp>
        <p:nvSpPr>
          <p:cNvPr id="75779" name="Freeform 45"/>
          <p:cNvSpPr>
            <a:spLocks/>
          </p:cNvSpPr>
          <p:nvPr/>
        </p:nvSpPr>
        <p:spPr bwMode="auto">
          <a:xfrm>
            <a:off x="5643563" y="2511425"/>
            <a:ext cx="1671637" cy="4763"/>
          </a:xfrm>
          <a:custGeom>
            <a:avLst/>
            <a:gdLst>
              <a:gd name="T0" fmla="*/ 0 w 1053"/>
              <a:gd name="T1" fmla="*/ 2147483647 h 3"/>
              <a:gd name="T2" fmla="*/ 2147483647 w 1053"/>
              <a:gd name="T3" fmla="*/ 0 h 3"/>
              <a:gd name="T4" fmla="*/ 0 60000 65536"/>
              <a:gd name="T5" fmla="*/ 0 60000 65536"/>
              <a:gd name="T6" fmla="*/ 0 w 1053"/>
              <a:gd name="T7" fmla="*/ 0 h 3"/>
              <a:gd name="T8" fmla="*/ 1053 w 1053"/>
              <a:gd name="T9" fmla="*/ 3 h 3"/>
            </a:gdLst>
            <a:ahLst/>
            <a:cxnLst>
              <a:cxn ang="T4">
                <a:pos x="T0" y="T1"/>
              </a:cxn>
              <a:cxn ang="T5">
                <a:pos x="T2" y="T3"/>
              </a:cxn>
            </a:cxnLst>
            <a:rect l="T6" t="T7" r="T8" b="T9"/>
            <a:pathLst>
              <a:path w="1053" h="3">
                <a:moveTo>
                  <a:pt x="0" y="3"/>
                </a:moveTo>
                <a:lnTo>
                  <a:pt x="1053" y="0"/>
                </a:lnTo>
              </a:path>
            </a:pathLst>
          </a:custGeom>
          <a:noFill/>
          <a:ln w="57150">
            <a:solidFill>
              <a:schemeClr val="accent2"/>
            </a:solidFill>
            <a:round/>
            <a:headEnd/>
            <a:tailEnd type="triangle" w="med" len="med"/>
          </a:ln>
        </p:spPr>
        <p:txBody>
          <a:bodyPr>
            <a:prstTxWarp prst="textNoShape">
              <a:avLst/>
            </a:prstTxWarp>
          </a:bodyPr>
          <a:lstStyle/>
          <a:p>
            <a:endParaRPr lang="en-US"/>
          </a:p>
        </p:txBody>
      </p:sp>
      <p:sp>
        <p:nvSpPr>
          <p:cNvPr id="75780" name="Freeform 44"/>
          <p:cNvSpPr>
            <a:spLocks/>
          </p:cNvSpPr>
          <p:nvPr/>
        </p:nvSpPr>
        <p:spPr bwMode="auto">
          <a:xfrm>
            <a:off x="5643563" y="2511425"/>
            <a:ext cx="1062037" cy="4763"/>
          </a:xfrm>
          <a:custGeom>
            <a:avLst/>
            <a:gdLst>
              <a:gd name="T0" fmla="*/ 0 w 669"/>
              <a:gd name="T1" fmla="*/ 0 h 3"/>
              <a:gd name="T2" fmla="*/ 2147483647 w 669"/>
              <a:gd name="T3" fmla="*/ 2147483647 h 3"/>
              <a:gd name="T4" fmla="*/ 0 60000 65536"/>
              <a:gd name="T5" fmla="*/ 0 60000 65536"/>
              <a:gd name="T6" fmla="*/ 0 w 669"/>
              <a:gd name="T7" fmla="*/ 0 h 3"/>
              <a:gd name="T8" fmla="*/ 669 w 669"/>
              <a:gd name="T9" fmla="*/ 3 h 3"/>
            </a:gdLst>
            <a:ahLst/>
            <a:cxnLst>
              <a:cxn ang="T4">
                <a:pos x="T0" y="T1"/>
              </a:cxn>
              <a:cxn ang="T5">
                <a:pos x="T2" y="T3"/>
              </a:cxn>
            </a:cxnLst>
            <a:rect l="T6" t="T7" r="T8" b="T9"/>
            <a:pathLst>
              <a:path w="669" h="3">
                <a:moveTo>
                  <a:pt x="0" y="0"/>
                </a:moveTo>
                <a:lnTo>
                  <a:pt x="669" y="3"/>
                </a:lnTo>
              </a:path>
            </a:pathLst>
          </a:custGeom>
          <a:noFill/>
          <a:ln w="57150">
            <a:solidFill>
              <a:srgbClr val="FF0000"/>
            </a:solidFill>
            <a:round/>
            <a:headEnd/>
            <a:tailEnd type="triangle" w="med" len="med"/>
          </a:ln>
        </p:spPr>
        <p:txBody>
          <a:bodyPr>
            <a:prstTxWarp prst="textNoShape">
              <a:avLst/>
            </a:prstTxWarp>
          </a:bodyPr>
          <a:lstStyle/>
          <a:p>
            <a:endParaRPr lang="en-US"/>
          </a:p>
        </p:txBody>
      </p:sp>
      <p:sp>
        <p:nvSpPr>
          <p:cNvPr id="75781" name="Freeform 37"/>
          <p:cNvSpPr>
            <a:spLocks/>
          </p:cNvSpPr>
          <p:nvPr/>
        </p:nvSpPr>
        <p:spPr bwMode="auto">
          <a:xfrm>
            <a:off x="5757863" y="1668463"/>
            <a:ext cx="1709737" cy="766762"/>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chemeClr val="accent2"/>
            </a:solidFill>
            <a:round/>
            <a:headEnd/>
            <a:tailEnd type="triangle" w="med" len="med"/>
          </a:ln>
        </p:spPr>
        <p:txBody>
          <a:bodyPr>
            <a:prstTxWarp prst="textNoShape">
              <a:avLst/>
            </a:prstTxWarp>
          </a:bodyPr>
          <a:lstStyle/>
          <a:p>
            <a:endParaRPr lang="en-US"/>
          </a:p>
        </p:txBody>
      </p:sp>
      <p:sp>
        <p:nvSpPr>
          <p:cNvPr id="75782" name="Freeform 36"/>
          <p:cNvSpPr>
            <a:spLocks/>
          </p:cNvSpPr>
          <p:nvPr/>
        </p:nvSpPr>
        <p:spPr bwMode="auto">
          <a:xfrm>
            <a:off x="5486400" y="1978025"/>
            <a:ext cx="1709738" cy="766763"/>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chemeClr val="accent2"/>
            </a:solidFill>
            <a:round/>
            <a:headEnd/>
            <a:tailEnd type="triangle" w="med" len="med"/>
          </a:ln>
        </p:spPr>
        <p:txBody>
          <a:bodyPr>
            <a:prstTxWarp prst="textNoShape">
              <a:avLst/>
            </a:prstTxWarp>
          </a:bodyPr>
          <a:lstStyle/>
          <a:p>
            <a:endParaRPr lang="en-US"/>
          </a:p>
        </p:txBody>
      </p:sp>
      <p:sp>
        <p:nvSpPr>
          <p:cNvPr id="75783" name="Text Box 3"/>
          <p:cNvSpPr txBox="1">
            <a:spLocks noChangeArrowheads="1"/>
          </p:cNvSpPr>
          <p:nvPr/>
        </p:nvSpPr>
        <p:spPr bwMode="auto">
          <a:xfrm>
            <a:off x="2971800" y="2511425"/>
            <a:ext cx="1143000" cy="396875"/>
          </a:xfrm>
          <a:prstGeom prst="rect">
            <a:avLst/>
          </a:prstGeom>
          <a:noFill/>
          <a:ln w="9525">
            <a:noFill/>
            <a:miter lim="800000"/>
            <a:headEnd/>
            <a:tailEnd/>
          </a:ln>
        </p:spPr>
        <p:txBody>
          <a:bodyPr>
            <a:prstTxWarp prst="textNoShape">
              <a:avLst/>
            </a:prstTxWarp>
            <a:spAutoFit/>
          </a:bodyPr>
          <a:lstStyle/>
          <a:p>
            <a:r>
              <a:rPr lang="en-US" sz="2000" b="1">
                <a:solidFill>
                  <a:srgbClr val="FF0000"/>
                </a:solidFill>
              </a:rPr>
              <a:t>B</a:t>
            </a:r>
            <a:r>
              <a:rPr lang="en-US" sz="2000" b="1" baseline="-25000">
                <a:solidFill>
                  <a:srgbClr val="FF0000"/>
                </a:solidFill>
              </a:rPr>
              <a:t>h</a:t>
            </a:r>
            <a:r>
              <a:rPr lang="en-US" sz="2000" b="1">
                <a:solidFill>
                  <a:srgbClr val="FF0000"/>
                </a:solidFill>
              </a:rPr>
              <a:t>(t</a:t>
            </a:r>
            <a:r>
              <a:rPr lang="en-US" sz="2000" b="1" baseline="-25000">
                <a:solidFill>
                  <a:srgbClr val="FF0000"/>
                </a:solidFill>
              </a:rPr>
              <a:t>i</a:t>
            </a:r>
            <a:r>
              <a:rPr lang="en-US" sz="2000" b="1">
                <a:solidFill>
                  <a:srgbClr val="FF0000"/>
                </a:solidFill>
              </a:rPr>
              <a:t>)</a:t>
            </a:r>
            <a:endParaRPr lang="en-US" sz="2000" b="1" baseline="-25000">
              <a:solidFill>
                <a:srgbClr val="FF0000"/>
              </a:solidFill>
            </a:endParaRPr>
          </a:p>
        </p:txBody>
      </p:sp>
      <p:sp>
        <p:nvSpPr>
          <p:cNvPr id="75784" name="Freeform 5"/>
          <p:cNvSpPr>
            <a:spLocks/>
          </p:cNvSpPr>
          <p:nvPr/>
        </p:nvSpPr>
        <p:spPr bwMode="auto">
          <a:xfrm>
            <a:off x="4033838" y="1065213"/>
            <a:ext cx="9525" cy="1411287"/>
          </a:xfrm>
          <a:custGeom>
            <a:avLst/>
            <a:gdLst>
              <a:gd name="T0" fmla="*/ 2147483647 w 6"/>
              <a:gd name="T1" fmla="*/ 0 h 889"/>
              <a:gd name="T2" fmla="*/ 0 w 6"/>
              <a:gd name="T3" fmla="*/ 2147483647 h 889"/>
              <a:gd name="T4" fmla="*/ 0 60000 65536"/>
              <a:gd name="T5" fmla="*/ 0 60000 65536"/>
              <a:gd name="T6" fmla="*/ 0 w 6"/>
              <a:gd name="T7" fmla="*/ 0 h 889"/>
              <a:gd name="T8" fmla="*/ 6 w 6"/>
              <a:gd name="T9" fmla="*/ 889 h 889"/>
            </a:gdLst>
            <a:ahLst/>
            <a:cxnLst>
              <a:cxn ang="T4">
                <a:pos x="T0" y="T1"/>
              </a:cxn>
              <a:cxn ang="T5">
                <a:pos x="T2" y="T3"/>
              </a:cxn>
            </a:cxnLst>
            <a:rect l="T6" t="T7" r="T8" b="T9"/>
            <a:pathLst>
              <a:path w="6" h="889">
                <a:moveTo>
                  <a:pt x="6" y="0"/>
                </a:moveTo>
                <a:lnTo>
                  <a:pt x="0" y="889"/>
                </a:lnTo>
              </a:path>
            </a:pathLst>
          </a:custGeom>
          <a:noFill/>
          <a:ln w="38100">
            <a:solidFill>
              <a:schemeClr val="tx1"/>
            </a:solidFill>
            <a:prstDash val="dash"/>
            <a:round/>
            <a:headEnd/>
            <a:tailEnd/>
          </a:ln>
        </p:spPr>
        <p:txBody>
          <a:bodyPr>
            <a:prstTxWarp prst="textNoShape">
              <a:avLst/>
            </a:prstTxWarp>
          </a:bodyPr>
          <a:lstStyle/>
          <a:p>
            <a:endParaRPr lang="en-US"/>
          </a:p>
        </p:txBody>
      </p:sp>
      <p:sp>
        <p:nvSpPr>
          <p:cNvPr id="75785" name="Freeform 7"/>
          <p:cNvSpPr>
            <a:spLocks/>
          </p:cNvSpPr>
          <p:nvPr/>
        </p:nvSpPr>
        <p:spPr bwMode="auto">
          <a:xfrm>
            <a:off x="2981325" y="2506663"/>
            <a:ext cx="1671638" cy="4762"/>
          </a:xfrm>
          <a:custGeom>
            <a:avLst/>
            <a:gdLst>
              <a:gd name="T0" fmla="*/ 0 w 1053"/>
              <a:gd name="T1" fmla="*/ 2147483647 h 3"/>
              <a:gd name="T2" fmla="*/ 2147483647 w 1053"/>
              <a:gd name="T3" fmla="*/ 0 h 3"/>
              <a:gd name="T4" fmla="*/ 0 60000 65536"/>
              <a:gd name="T5" fmla="*/ 0 60000 65536"/>
              <a:gd name="T6" fmla="*/ 0 w 1053"/>
              <a:gd name="T7" fmla="*/ 0 h 3"/>
              <a:gd name="T8" fmla="*/ 1053 w 1053"/>
              <a:gd name="T9" fmla="*/ 3 h 3"/>
            </a:gdLst>
            <a:ahLst/>
            <a:cxnLst>
              <a:cxn ang="T4">
                <a:pos x="T0" y="T1"/>
              </a:cxn>
              <a:cxn ang="T5">
                <a:pos x="T2" y="T3"/>
              </a:cxn>
            </a:cxnLst>
            <a:rect l="T6" t="T7" r="T8" b="T9"/>
            <a:pathLst>
              <a:path w="1053" h="3">
                <a:moveTo>
                  <a:pt x="0" y="3"/>
                </a:moveTo>
                <a:lnTo>
                  <a:pt x="1053" y="0"/>
                </a:lnTo>
              </a:path>
            </a:pathLst>
          </a:custGeom>
          <a:noFill/>
          <a:ln w="57150">
            <a:solidFill>
              <a:schemeClr val="accent2"/>
            </a:solidFill>
            <a:round/>
            <a:headEnd/>
            <a:tailEnd type="triangle" w="med" len="med"/>
          </a:ln>
        </p:spPr>
        <p:txBody>
          <a:bodyPr>
            <a:prstTxWarp prst="textNoShape">
              <a:avLst/>
            </a:prstTxWarp>
          </a:bodyPr>
          <a:lstStyle/>
          <a:p>
            <a:endParaRPr lang="en-US"/>
          </a:p>
        </p:txBody>
      </p:sp>
      <p:sp>
        <p:nvSpPr>
          <p:cNvPr id="75786" name="Freeform 8"/>
          <p:cNvSpPr>
            <a:spLocks/>
          </p:cNvSpPr>
          <p:nvPr/>
        </p:nvSpPr>
        <p:spPr bwMode="auto">
          <a:xfrm rot="1084200" flipH="1">
            <a:off x="3276600" y="2130425"/>
            <a:ext cx="304800" cy="88900"/>
          </a:xfrm>
          <a:custGeom>
            <a:avLst/>
            <a:gdLst>
              <a:gd name="T0" fmla="*/ 2147483647 w 192"/>
              <a:gd name="T1" fmla="*/ 2147483647 h 56"/>
              <a:gd name="T2" fmla="*/ 2147483647 w 192"/>
              <a:gd name="T3" fmla="*/ 2147483647 h 56"/>
              <a:gd name="T4" fmla="*/ 0 w 192"/>
              <a:gd name="T5" fmla="*/ 2147483647 h 56"/>
              <a:gd name="T6" fmla="*/ 0 60000 65536"/>
              <a:gd name="T7" fmla="*/ 0 60000 65536"/>
              <a:gd name="T8" fmla="*/ 0 60000 65536"/>
              <a:gd name="T9" fmla="*/ 0 w 192"/>
              <a:gd name="T10" fmla="*/ 0 h 56"/>
              <a:gd name="T11" fmla="*/ 192 w 192"/>
              <a:gd name="T12" fmla="*/ 56 h 56"/>
            </a:gdLst>
            <a:ahLst/>
            <a:cxnLst>
              <a:cxn ang="T6">
                <a:pos x="T0" y="T1"/>
              </a:cxn>
              <a:cxn ang="T7">
                <a:pos x="T2" y="T3"/>
              </a:cxn>
              <a:cxn ang="T8">
                <a:pos x="T4" y="T5"/>
              </a:cxn>
            </a:cxnLst>
            <a:rect l="T9" t="T10" r="T11" b="T12"/>
            <a:pathLst>
              <a:path w="192" h="56">
                <a:moveTo>
                  <a:pt x="192" y="8"/>
                </a:moveTo>
                <a:cubicBezTo>
                  <a:pt x="160" y="4"/>
                  <a:pt x="128" y="0"/>
                  <a:pt x="96" y="8"/>
                </a:cubicBezTo>
                <a:cubicBezTo>
                  <a:pt x="64" y="16"/>
                  <a:pt x="32" y="36"/>
                  <a:pt x="0" y="56"/>
                </a:cubicBezTo>
              </a:path>
            </a:pathLst>
          </a:custGeom>
          <a:noFill/>
          <a:ln w="28575">
            <a:solidFill>
              <a:schemeClr val="tx1"/>
            </a:solidFill>
            <a:round/>
            <a:headEnd/>
            <a:tailEnd type="arrow" w="med" len="med"/>
          </a:ln>
        </p:spPr>
        <p:txBody>
          <a:bodyPr>
            <a:prstTxWarp prst="textNoShape">
              <a:avLst/>
            </a:prstTxWarp>
          </a:bodyPr>
          <a:lstStyle/>
          <a:p>
            <a:endParaRPr lang="en-US"/>
          </a:p>
        </p:txBody>
      </p:sp>
      <p:sp>
        <p:nvSpPr>
          <p:cNvPr id="75787" name="Freeform 10"/>
          <p:cNvSpPr>
            <a:spLocks/>
          </p:cNvSpPr>
          <p:nvPr/>
        </p:nvSpPr>
        <p:spPr bwMode="auto">
          <a:xfrm>
            <a:off x="2146300" y="2565400"/>
            <a:ext cx="781050" cy="958850"/>
          </a:xfrm>
          <a:custGeom>
            <a:avLst/>
            <a:gdLst>
              <a:gd name="T0" fmla="*/ 0 w 492"/>
              <a:gd name="T1" fmla="*/ 2147483647 h 604"/>
              <a:gd name="T2" fmla="*/ 2147483647 w 492"/>
              <a:gd name="T3" fmla="*/ 0 h 604"/>
              <a:gd name="T4" fmla="*/ 0 60000 65536"/>
              <a:gd name="T5" fmla="*/ 0 60000 65536"/>
              <a:gd name="T6" fmla="*/ 0 w 492"/>
              <a:gd name="T7" fmla="*/ 0 h 604"/>
              <a:gd name="T8" fmla="*/ 492 w 492"/>
              <a:gd name="T9" fmla="*/ 604 h 604"/>
            </a:gdLst>
            <a:ahLst/>
            <a:cxnLst>
              <a:cxn ang="T4">
                <a:pos x="T0" y="T1"/>
              </a:cxn>
              <a:cxn ang="T5">
                <a:pos x="T2" y="T3"/>
              </a:cxn>
            </a:cxnLst>
            <a:rect l="T6" t="T7" r="T8" b="T9"/>
            <a:pathLst>
              <a:path w="492" h="604">
                <a:moveTo>
                  <a:pt x="0" y="604"/>
                </a:moveTo>
                <a:lnTo>
                  <a:pt x="492" y="0"/>
                </a:lnTo>
              </a:path>
            </a:pathLst>
          </a:custGeom>
          <a:noFill/>
          <a:ln w="57150">
            <a:solidFill>
              <a:srgbClr val="FF0000"/>
            </a:solidFill>
            <a:prstDash val="dash"/>
            <a:round/>
            <a:headEnd/>
            <a:tailEnd/>
          </a:ln>
        </p:spPr>
        <p:txBody>
          <a:bodyPr>
            <a:prstTxWarp prst="textNoShape">
              <a:avLst/>
            </a:prstTxWarp>
          </a:bodyPr>
          <a:lstStyle/>
          <a:p>
            <a:endParaRPr lang="en-US"/>
          </a:p>
        </p:txBody>
      </p:sp>
      <p:sp>
        <p:nvSpPr>
          <p:cNvPr id="75788" name="Text Box 12"/>
          <p:cNvSpPr txBox="1">
            <a:spLocks noChangeArrowheads="1"/>
          </p:cNvSpPr>
          <p:nvPr/>
        </p:nvSpPr>
        <p:spPr bwMode="auto">
          <a:xfrm>
            <a:off x="1447800" y="3227388"/>
            <a:ext cx="409575" cy="579437"/>
          </a:xfrm>
          <a:prstGeom prst="rect">
            <a:avLst/>
          </a:prstGeom>
          <a:noFill/>
          <a:ln w="9525">
            <a:noFill/>
            <a:miter lim="800000"/>
            <a:headEnd/>
            <a:tailEnd/>
          </a:ln>
        </p:spPr>
        <p:txBody>
          <a:bodyPr wrap="none">
            <a:prstTxWarp prst="textNoShape">
              <a:avLst/>
            </a:prstTxWarp>
            <a:spAutoFit/>
          </a:bodyPr>
          <a:lstStyle/>
          <a:p>
            <a:r>
              <a:rPr lang="en-US" sz="3200" b="1">
                <a:solidFill>
                  <a:srgbClr val="00FF00"/>
                </a:solidFill>
              </a:rPr>
              <a:t>v</a:t>
            </a:r>
            <a:endParaRPr lang="en-US" sz="3200" b="1" baseline="-25000">
              <a:solidFill>
                <a:srgbClr val="00FF00"/>
              </a:solidFill>
            </a:endParaRPr>
          </a:p>
        </p:txBody>
      </p:sp>
      <p:sp>
        <p:nvSpPr>
          <p:cNvPr id="75789" name="Text Box 14"/>
          <p:cNvSpPr txBox="1">
            <a:spLocks noChangeArrowheads="1"/>
          </p:cNvSpPr>
          <p:nvPr/>
        </p:nvSpPr>
        <p:spPr bwMode="auto">
          <a:xfrm>
            <a:off x="4038600" y="2511425"/>
            <a:ext cx="777875" cy="396875"/>
          </a:xfrm>
          <a:prstGeom prst="rect">
            <a:avLst/>
          </a:prstGeom>
          <a:noFill/>
          <a:ln w="9525">
            <a:noFill/>
            <a:miter lim="800000"/>
            <a:headEnd/>
            <a:tailEnd/>
          </a:ln>
        </p:spPr>
        <p:txBody>
          <a:bodyPr wrap="none">
            <a:prstTxWarp prst="textNoShape">
              <a:avLst/>
            </a:prstTxWarp>
            <a:spAutoFit/>
          </a:bodyPr>
          <a:lstStyle/>
          <a:p>
            <a:r>
              <a:rPr lang="en-US" sz="2000" b="1">
                <a:solidFill>
                  <a:schemeClr val="accent2"/>
                </a:solidFill>
              </a:rPr>
              <a:t>B</a:t>
            </a:r>
            <a:r>
              <a:rPr lang="en-US" sz="2000" b="1" baseline="-25000">
                <a:solidFill>
                  <a:schemeClr val="accent2"/>
                </a:solidFill>
              </a:rPr>
              <a:t>h</a:t>
            </a:r>
            <a:r>
              <a:rPr lang="en-US" sz="2000" b="1">
                <a:solidFill>
                  <a:schemeClr val="accent2"/>
                </a:solidFill>
              </a:rPr>
              <a:t>(t</a:t>
            </a:r>
            <a:r>
              <a:rPr lang="en-US" sz="2000" b="1" baseline="-25000">
                <a:solidFill>
                  <a:schemeClr val="accent2"/>
                </a:solidFill>
              </a:rPr>
              <a:t>f</a:t>
            </a:r>
            <a:r>
              <a:rPr lang="en-US" sz="2000" b="1">
                <a:solidFill>
                  <a:schemeClr val="accent2"/>
                </a:solidFill>
              </a:rPr>
              <a:t>)</a:t>
            </a:r>
            <a:endParaRPr lang="en-US" sz="2000" b="1" baseline="-25000">
              <a:solidFill>
                <a:schemeClr val="accent2"/>
              </a:solidFill>
            </a:endParaRPr>
          </a:p>
        </p:txBody>
      </p:sp>
      <p:sp>
        <p:nvSpPr>
          <p:cNvPr id="75790" name="Text Box 22"/>
          <p:cNvSpPr txBox="1">
            <a:spLocks noChangeArrowheads="1"/>
          </p:cNvSpPr>
          <p:nvPr/>
        </p:nvSpPr>
        <p:spPr bwMode="auto">
          <a:xfrm>
            <a:off x="5257800" y="2054225"/>
            <a:ext cx="409575" cy="579438"/>
          </a:xfrm>
          <a:prstGeom prst="rect">
            <a:avLst/>
          </a:prstGeom>
          <a:noFill/>
          <a:ln w="9525">
            <a:noFill/>
            <a:miter lim="800000"/>
            <a:headEnd/>
            <a:tailEnd/>
          </a:ln>
        </p:spPr>
        <p:txBody>
          <a:bodyPr wrap="none">
            <a:prstTxWarp prst="textNoShape">
              <a:avLst/>
            </a:prstTxWarp>
            <a:spAutoFit/>
          </a:bodyPr>
          <a:lstStyle/>
          <a:p>
            <a:r>
              <a:rPr lang="en-US" sz="3200" b="1">
                <a:solidFill>
                  <a:srgbClr val="00FF00"/>
                </a:solidFill>
              </a:rPr>
              <a:t>v</a:t>
            </a:r>
            <a:endParaRPr lang="en-US" sz="3200" b="1" baseline="-25000">
              <a:solidFill>
                <a:srgbClr val="00FF00"/>
              </a:solidFill>
            </a:endParaRPr>
          </a:p>
        </p:txBody>
      </p:sp>
      <p:sp>
        <p:nvSpPr>
          <p:cNvPr id="75791" name="Freeform 30"/>
          <p:cNvSpPr>
            <a:spLocks/>
          </p:cNvSpPr>
          <p:nvPr/>
        </p:nvSpPr>
        <p:spPr bwMode="auto">
          <a:xfrm>
            <a:off x="5708650" y="2054225"/>
            <a:ext cx="311150" cy="298450"/>
          </a:xfrm>
          <a:custGeom>
            <a:avLst/>
            <a:gdLst>
              <a:gd name="T0" fmla="*/ 2147483647 w 196"/>
              <a:gd name="T1" fmla="*/ 0 h 188"/>
              <a:gd name="T2" fmla="*/ 0 w 196"/>
              <a:gd name="T3" fmla="*/ 2147483647 h 188"/>
              <a:gd name="T4" fmla="*/ 0 60000 65536"/>
              <a:gd name="T5" fmla="*/ 0 60000 65536"/>
              <a:gd name="T6" fmla="*/ 0 w 196"/>
              <a:gd name="T7" fmla="*/ 0 h 188"/>
              <a:gd name="T8" fmla="*/ 196 w 196"/>
              <a:gd name="T9" fmla="*/ 188 h 188"/>
            </a:gdLst>
            <a:ahLst/>
            <a:cxnLst>
              <a:cxn ang="T4">
                <a:pos x="T0" y="T1"/>
              </a:cxn>
              <a:cxn ang="T5">
                <a:pos x="T2" y="T3"/>
              </a:cxn>
            </a:cxnLst>
            <a:rect l="T6" t="T7" r="T8" b="T9"/>
            <a:pathLst>
              <a:path w="196" h="188">
                <a:moveTo>
                  <a:pt x="196" y="0"/>
                </a:moveTo>
                <a:lnTo>
                  <a:pt x="0" y="188"/>
                </a:lnTo>
              </a:path>
            </a:pathLst>
          </a:custGeom>
          <a:noFill/>
          <a:ln w="38100">
            <a:solidFill>
              <a:srgbClr val="00FF00"/>
            </a:solidFill>
            <a:round/>
            <a:headEnd/>
            <a:tailEnd type="triangle" w="med" len="med"/>
          </a:ln>
        </p:spPr>
        <p:txBody>
          <a:bodyPr>
            <a:prstTxWarp prst="textNoShape">
              <a:avLst/>
            </a:prstTxWarp>
          </a:bodyPr>
          <a:lstStyle/>
          <a:p>
            <a:endParaRPr lang="en-US"/>
          </a:p>
        </p:txBody>
      </p:sp>
      <p:sp>
        <p:nvSpPr>
          <p:cNvPr id="75792" name="Freeform 4"/>
          <p:cNvSpPr>
            <a:spLocks/>
          </p:cNvSpPr>
          <p:nvPr/>
        </p:nvSpPr>
        <p:spPr bwMode="auto">
          <a:xfrm rot="2242504" flipH="1">
            <a:off x="3516313" y="838200"/>
            <a:ext cx="12700" cy="1868488"/>
          </a:xfrm>
          <a:custGeom>
            <a:avLst/>
            <a:gdLst>
              <a:gd name="T0" fmla="*/ 0 w 8"/>
              <a:gd name="T1" fmla="*/ 2147483647 h 1177"/>
              <a:gd name="T2" fmla="*/ 2147483647 w 8"/>
              <a:gd name="T3" fmla="*/ 0 h 1177"/>
              <a:gd name="T4" fmla="*/ 0 60000 65536"/>
              <a:gd name="T5" fmla="*/ 0 60000 65536"/>
              <a:gd name="T6" fmla="*/ 0 w 8"/>
              <a:gd name="T7" fmla="*/ 0 h 1177"/>
              <a:gd name="T8" fmla="*/ 8 w 8"/>
              <a:gd name="T9" fmla="*/ 1177 h 1177"/>
            </a:gdLst>
            <a:ahLst/>
            <a:cxnLst>
              <a:cxn ang="T4">
                <a:pos x="T0" y="T1"/>
              </a:cxn>
              <a:cxn ang="T5">
                <a:pos x="T2" y="T3"/>
              </a:cxn>
            </a:cxnLst>
            <a:rect l="T6" t="T7" r="T8" b="T9"/>
            <a:pathLst>
              <a:path w="8" h="1177">
                <a:moveTo>
                  <a:pt x="0" y="1177"/>
                </a:moveTo>
                <a:lnTo>
                  <a:pt x="8" y="0"/>
                </a:lnTo>
              </a:path>
            </a:pathLst>
          </a:custGeom>
          <a:noFill/>
          <a:ln w="57150">
            <a:solidFill>
              <a:srgbClr val="FF0000"/>
            </a:solidFill>
            <a:round/>
            <a:headEnd/>
            <a:tailEnd type="triangle" w="med" len="med"/>
          </a:ln>
        </p:spPr>
        <p:txBody>
          <a:bodyPr>
            <a:prstTxWarp prst="textNoShape">
              <a:avLst/>
            </a:prstTxWarp>
          </a:bodyPr>
          <a:lstStyle/>
          <a:p>
            <a:endParaRPr lang="en-US"/>
          </a:p>
        </p:txBody>
      </p:sp>
      <p:sp>
        <p:nvSpPr>
          <p:cNvPr id="75793" name="Freeform 31"/>
          <p:cNvSpPr>
            <a:spLocks/>
          </p:cNvSpPr>
          <p:nvPr/>
        </p:nvSpPr>
        <p:spPr bwMode="auto">
          <a:xfrm>
            <a:off x="2971800" y="1784350"/>
            <a:ext cx="1709738" cy="766763"/>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chemeClr val="accent2"/>
            </a:solidFill>
            <a:round/>
            <a:headEnd/>
            <a:tailEnd type="triangle" w="med" len="med"/>
          </a:ln>
        </p:spPr>
        <p:txBody>
          <a:bodyPr>
            <a:prstTxWarp prst="textNoShape">
              <a:avLst/>
            </a:prstTxWarp>
          </a:bodyPr>
          <a:lstStyle/>
          <a:p>
            <a:endParaRPr lang="en-US"/>
          </a:p>
        </p:txBody>
      </p:sp>
      <p:sp>
        <p:nvSpPr>
          <p:cNvPr id="75794" name="Freeform 32"/>
          <p:cNvSpPr>
            <a:spLocks/>
          </p:cNvSpPr>
          <p:nvPr/>
        </p:nvSpPr>
        <p:spPr bwMode="auto">
          <a:xfrm flipH="1" flipV="1">
            <a:off x="1338263" y="2511425"/>
            <a:ext cx="1709737" cy="766763"/>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chemeClr val="accent2"/>
            </a:solidFill>
            <a:prstDash val="dash"/>
            <a:round/>
            <a:headEnd/>
            <a:tailEnd/>
          </a:ln>
        </p:spPr>
        <p:txBody>
          <a:bodyPr>
            <a:prstTxWarp prst="textNoShape">
              <a:avLst/>
            </a:prstTxWarp>
          </a:bodyPr>
          <a:lstStyle/>
          <a:p>
            <a:endParaRPr lang="en-US"/>
          </a:p>
        </p:txBody>
      </p:sp>
      <p:sp>
        <p:nvSpPr>
          <p:cNvPr id="75795" name="Freeform 33"/>
          <p:cNvSpPr>
            <a:spLocks/>
          </p:cNvSpPr>
          <p:nvPr/>
        </p:nvSpPr>
        <p:spPr bwMode="auto">
          <a:xfrm>
            <a:off x="4646613" y="1798638"/>
            <a:ext cx="1587" cy="779462"/>
          </a:xfrm>
          <a:custGeom>
            <a:avLst/>
            <a:gdLst>
              <a:gd name="T0" fmla="*/ 0 w 1"/>
              <a:gd name="T1" fmla="*/ 0 h 491"/>
              <a:gd name="T2" fmla="*/ 0 w 1"/>
              <a:gd name="T3" fmla="*/ 2147483647 h 491"/>
              <a:gd name="T4" fmla="*/ 0 60000 65536"/>
              <a:gd name="T5" fmla="*/ 0 60000 65536"/>
              <a:gd name="T6" fmla="*/ 0 w 1"/>
              <a:gd name="T7" fmla="*/ 0 h 491"/>
              <a:gd name="T8" fmla="*/ 1 w 1"/>
              <a:gd name="T9" fmla="*/ 491 h 491"/>
            </a:gdLst>
            <a:ahLst/>
            <a:cxnLst>
              <a:cxn ang="T4">
                <a:pos x="T0" y="T1"/>
              </a:cxn>
              <a:cxn ang="T5">
                <a:pos x="T2" y="T3"/>
              </a:cxn>
            </a:cxnLst>
            <a:rect l="T6" t="T7" r="T8" b="T9"/>
            <a:pathLst>
              <a:path w="1" h="491">
                <a:moveTo>
                  <a:pt x="0" y="0"/>
                </a:moveTo>
                <a:lnTo>
                  <a:pt x="0" y="491"/>
                </a:lnTo>
              </a:path>
            </a:pathLst>
          </a:custGeom>
          <a:noFill/>
          <a:ln w="38100">
            <a:solidFill>
              <a:schemeClr val="tx1"/>
            </a:solidFill>
            <a:prstDash val="dash"/>
            <a:round/>
            <a:headEnd/>
            <a:tailEnd/>
          </a:ln>
        </p:spPr>
        <p:txBody>
          <a:bodyPr>
            <a:prstTxWarp prst="textNoShape">
              <a:avLst/>
            </a:prstTxWarp>
          </a:bodyPr>
          <a:lstStyle/>
          <a:p>
            <a:endParaRPr lang="en-US"/>
          </a:p>
        </p:txBody>
      </p:sp>
      <p:sp>
        <p:nvSpPr>
          <p:cNvPr id="75796" name="Freeform 34"/>
          <p:cNvSpPr>
            <a:spLocks/>
          </p:cNvSpPr>
          <p:nvPr/>
        </p:nvSpPr>
        <p:spPr bwMode="auto">
          <a:xfrm>
            <a:off x="2976563" y="2511425"/>
            <a:ext cx="1062037" cy="4763"/>
          </a:xfrm>
          <a:custGeom>
            <a:avLst/>
            <a:gdLst>
              <a:gd name="T0" fmla="*/ 0 w 669"/>
              <a:gd name="T1" fmla="*/ 0 h 3"/>
              <a:gd name="T2" fmla="*/ 2147483647 w 669"/>
              <a:gd name="T3" fmla="*/ 2147483647 h 3"/>
              <a:gd name="T4" fmla="*/ 0 60000 65536"/>
              <a:gd name="T5" fmla="*/ 0 60000 65536"/>
              <a:gd name="T6" fmla="*/ 0 w 669"/>
              <a:gd name="T7" fmla="*/ 0 h 3"/>
              <a:gd name="T8" fmla="*/ 669 w 669"/>
              <a:gd name="T9" fmla="*/ 3 h 3"/>
            </a:gdLst>
            <a:ahLst/>
            <a:cxnLst>
              <a:cxn ang="T4">
                <a:pos x="T0" y="T1"/>
              </a:cxn>
              <a:cxn ang="T5">
                <a:pos x="T2" y="T3"/>
              </a:cxn>
            </a:cxnLst>
            <a:rect l="T6" t="T7" r="T8" b="T9"/>
            <a:pathLst>
              <a:path w="669" h="3">
                <a:moveTo>
                  <a:pt x="0" y="0"/>
                </a:moveTo>
                <a:lnTo>
                  <a:pt x="669" y="3"/>
                </a:lnTo>
              </a:path>
            </a:pathLst>
          </a:custGeom>
          <a:noFill/>
          <a:ln w="57150">
            <a:solidFill>
              <a:srgbClr val="FF0000"/>
            </a:solidFill>
            <a:round/>
            <a:headEnd/>
            <a:tailEnd type="triangle" w="med" len="med"/>
          </a:ln>
        </p:spPr>
        <p:txBody>
          <a:bodyPr>
            <a:prstTxWarp prst="textNoShape">
              <a:avLst/>
            </a:prstTxWarp>
          </a:bodyPr>
          <a:lstStyle/>
          <a:p>
            <a:endParaRPr lang="en-US"/>
          </a:p>
        </p:txBody>
      </p:sp>
      <p:sp>
        <p:nvSpPr>
          <p:cNvPr id="75797" name="Freeform 38"/>
          <p:cNvSpPr>
            <a:spLocks/>
          </p:cNvSpPr>
          <p:nvPr/>
        </p:nvSpPr>
        <p:spPr bwMode="auto">
          <a:xfrm>
            <a:off x="5181600" y="2282825"/>
            <a:ext cx="1709738" cy="766763"/>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rgbClr val="FF0000"/>
            </a:solidFill>
            <a:round/>
            <a:headEnd/>
            <a:tailEnd type="triangle" w="med" len="med"/>
          </a:ln>
        </p:spPr>
        <p:txBody>
          <a:bodyPr>
            <a:prstTxWarp prst="textNoShape">
              <a:avLst/>
            </a:prstTxWarp>
          </a:bodyPr>
          <a:lstStyle/>
          <a:p>
            <a:endParaRPr lang="en-US"/>
          </a:p>
        </p:txBody>
      </p:sp>
      <p:sp>
        <p:nvSpPr>
          <p:cNvPr id="75798" name="Freeform 39"/>
          <p:cNvSpPr>
            <a:spLocks/>
          </p:cNvSpPr>
          <p:nvPr/>
        </p:nvSpPr>
        <p:spPr bwMode="auto">
          <a:xfrm>
            <a:off x="6062663" y="1368425"/>
            <a:ext cx="1709737" cy="766763"/>
          </a:xfrm>
          <a:custGeom>
            <a:avLst/>
            <a:gdLst>
              <a:gd name="T0" fmla="*/ 0 w 1077"/>
              <a:gd name="T1" fmla="*/ 2147483647 h 483"/>
              <a:gd name="T2" fmla="*/ 2147483647 w 1077"/>
              <a:gd name="T3" fmla="*/ 0 h 483"/>
              <a:gd name="T4" fmla="*/ 0 60000 65536"/>
              <a:gd name="T5" fmla="*/ 0 60000 65536"/>
              <a:gd name="T6" fmla="*/ 0 w 1077"/>
              <a:gd name="T7" fmla="*/ 0 h 483"/>
              <a:gd name="T8" fmla="*/ 1077 w 1077"/>
              <a:gd name="T9" fmla="*/ 483 h 483"/>
            </a:gdLst>
            <a:ahLst/>
            <a:cxnLst>
              <a:cxn ang="T4">
                <a:pos x="T0" y="T1"/>
              </a:cxn>
              <a:cxn ang="T5">
                <a:pos x="T2" y="T3"/>
              </a:cxn>
            </a:cxnLst>
            <a:rect l="T6" t="T7" r="T8" b="T9"/>
            <a:pathLst>
              <a:path w="1077" h="483">
                <a:moveTo>
                  <a:pt x="0" y="483"/>
                </a:moveTo>
                <a:lnTo>
                  <a:pt x="1077" y="0"/>
                </a:lnTo>
              </a:path>
            </a:pathLst>
          </a:custGeom>
          <a:noFill/>
          <a:ln w="57150">
            <a:solidFill>
              <a:srgbClr val="FF0000"/>
            </a:solidFill>
            <a:round/>
            <a:headEnd/>
            <a:tailEnd type="triangle" w="med" len="med"/>
          </a:ln>
        </p:spPr>
        <p:txBody>
          <a:bodyPr>
            <a:prstTxWarp prst="textNoShape">
              <a:avLst/>
            </a:prstTxWarp>
          </a:bodyPr>
          <a:lstStyle/>
          <a:p>
            <a:endParaRPr lang="en-US"/>
          </a:p>
        </p:txBody>
      </p:sp>
      <p:sp>
        <p:nvSpPr>
          <p:cNvPr id="75799" name="Freeform 28"/>
          <p:cNvSpPr>
            <a:spLocks/>
          </p:cNvSpPr>
          <p:nvPr/>
        </p:nvSpPr>
        <p:spPr bwMode="auto">
          <a:xfrm>
            <a:off x="5099050" y="2663825"/>
            <a:ext cx="311150" cy="298450"/>
          </a:xfrm>
          <a:custGeom>
            <a:avLst/>
            <a:gdLst>
              <a:gd name="T0" fmla="*/ 2147483647 w 196"/>
              <a:gd name="T1" fmla="*/ 0 h 188"/>
              <a:gd name="T2" fmla="*/ 0 w 196"/>
              <a:gd name="T3" fmla="*/ 2147483647 h 188"/>
              <a:gd name="T4" fmla="*/ 0 60000 65536"/>
              <a:gd name="T5" fmla="*/ 0 60000 65536"/>
              <a:gd name="T6" fmla="*/ 0 w 196"/>
              <a:gd name="T7" fmla="*/ 0 h 188"/>
              <a:gd name="T8" fmla="*/ 196 w 196"/>
              <a:gd name="T9" fmla="*/ 188 h 188"/>
            </a:gdLst>
            <a:ahLst/>
            <a:cxnLst>
              <a:cxn ang="T4">
                <a:pos x="T0" y="T1"/>
              </a:cxn>
              <a:cxn ang="T5">
                <a:pos x="T2" y="T3"/>
              </a:cxn>
            </a:cxnLst>
            <a:rect l="T6" t="T7" r="T8" b="T9"/>
            <a:pathLst>
              <a:path w="196" h="188">
                <a:moveTo>
                  <a:pt x="196" y="0"/>
                </a:moveTo>
                <a:lnTo>
                  <a:pt x="0" y="188"/>
                </a:lnTo>
              </a:path>
            </a:pathLst>
          </a:custGeom>
          <a:noFill/>
          <a:ln w="38100">
            <a:solidFill>
              <a:srgbClr val="00FF00"/>
            </a:solidFill>
            <a:round/>
            <a:headEnd type="triangle" w="med" len="med"/>
            <a:tailEnd/>
          </a:ln>
        </p:spPr>
        <p:txBody>
          <a:bodyPr>
            <a:prstTxWarp prst="textNoShape">
              <a:avLst/>
            </a:prstTxWarp>
          </a:bodyPr>
          <a:lstStyle/>
          <a:p>
            <a:endParaRPr lang="en-US"/>
          </a:p>
        </p:txBody>
      </p:sp>
      <p:sp>
        <p:nvSpPr>
          <p:cNvPr id="75800" name="Text Box 43"/>
          <p:cNvSpPr txBox="1">
            <a:spLocks noChangeArrowheads="1"/>
          </p:cNvSpPr>
          <p:nvPr/>
        </p:nvSpPr>
        <p:spPr bwMode="auto">
          <a:xfrm>
            <a:off x="6994525" y="2054225"/>
            <a:ext cx="777875" cy="396875"/>
          </a:xfrm>
          <a:prstGeom prst="rect">
            <a:avLst/>
          </a:prstGeom>
          <a:noFill/>
          <a:ln w="9525">
            <a:noFill/>
            <a:miter lim="800000"/>
            <a:headEnd/>
            <a:tailEnd/>
          </a:ln>
        </p:spPr>
        <p:txBody>
          <a:bodyPr wrap="none">
            <a:prstTxWarp prst="textNoShape">
              <a:avLst/>
            </a:prstTxWarp>
            <a:spAutoFit/>
          </a:bodyPr>
          <a:lstStyle/>
          <a:p>
            <a:r>
              <a:rPr lang="en-US" sz="2000" b="1">
                <a:solidFill>
                  <a:schemeClr val="accent2"/>
                </a:solidFill>
              </a:rPr>
              <a:t>B</a:t>
            </a:r>
            <a:r>
              <a:rPr lang="en-US" sz="2000" b="1" baseline="-25000">
                <a:solidFill>
                  <a:schemeClr val="accent2"/>
                </a:solidFill>
              </a:rPr>
              <a:t>h</a:t>
            </a:r>
            <a:r>
              <a:rPr lang="en-US" sz="2000" b="1">
                <a:solidFill>
                  <a:schemeClr val="accent2"/>
                </a:solidFill>
              </a:rPr>
              <a:t>(t</a:t>
            </a:r>
            <a:r>
              <a:rPr lang="en-US" sz="2000" b="1" baseline="-25000">
                <a:solidFill>
                  <a:schemeClr val="accent2"/>
                </a:solidFill>
              </a:rPr>
              <a:t>f</a:t>
            </a:r>
            <a:r>
              <a:rPr lang="en-US" sz="2000" b="1">
                <a:solidFill>
                  <a:schemeClr val="accent2"/>
                </a:solidFill>
              </a:rPr>
              <a:t>)</a:t>
            </a:r>
            <a:endParaRPr lang="en-US" sz="2000" b="1" baseline="-25000">
              <a:solidFill>
                <a:schemeClr val="accent2"/>
              </a:solidFill>
            </a:endParaRPr>
          </a:p>
        </p:txBody>
      </p:sp>
      <p:sp>
        <p:nvSpPr>
          <p:cNvPr id="75801" name="Text Box 46"/>
          <p:cNvSpPr txBox="1">
            <a:spLocks noChangeArrowheads="1"/>
          </p:cNvSpPr>
          <p:nvPr/>
        </p:nvSpPr>
        <p:spPr bwMode="auto">
          <a:xfrm>
            <a:off x="6248400" y="2590800"/>
            <a:ext cx="838200" cy="396875"/>
          </a:xfrm>
          <a:prstGeom prst="rect">
            <a:avLst/>
          </a:prstGeom>
          <a:noFill/>
          <a:ln w="9525">
            <a:noFill/>
            <a:miter lim="800000"/>
            <a:headEnd/>
            <a:tailEnd/>
          </a:ln>
        </p:spPr>
        <p:txBody>
          <a:bodyPr>
            <a:prstTxWarp prst="textNoShape">
              <a:avLst/>
            </a:prstTxWarp>
            <a:spAutoFit/>
          </a:bodyPr>
          <a:lstStyle/>
          <a:p>
            <a:r>
              <a:rPr lang="en-US" sz="2000" b="1">
                <a:solidFill>
                  <a:srgbClr val="FF0000"/>
                </a:solidFill>
              </a:rPr>
              <a:t>B</a:t>
            </a:r>
            <a:r>
              <a:rPr lang="en-US" sz="2000" b="1" baseline="-25000">
                <a:solidFill>
                  <a:srgbClr val="FF0000"/>
                </a:solidFill>
              </a:rPr>
              <a:t>h</a:t>
            </a:r>
            <a:r>
              <a:rPr lang="en-US" sz="2000" b="1">
                <a:solidFill>
                  <a:srgbClr val="FF0000"/>
                </a:solidFill>
              </a:rPr>
              <a:t>(t</a:t>
            </a:r>
            <a:r>
              <a:rPr lang="en-US" sz="2000" b="1" baseline="-25000">
                <a:solidFill>
                  <a:srgbClr val="FF0000"/>
                </a:solidFill>
              </a:rPr>
              <a:t>i</a:t>
            </a:r>
            <a:r>
              <a:rPr lang="en-US" sz="2000" b="1">
                <a:solidFill>
                  <a:srgbClr val="FF0000"/>
                </a:solidFill>
              </a:rPr>
              <a:t>)</a:t>
            </a:r>
            <a:endParaRPr lang="en-US" sz="2000" b="1" baseline="-25000">
              <a:solidFill>
                <a:srgbClr val="FF0000"/>
              </a:solidFill>
            </a:endParaRPr>
          </a:p>
        </p:txBody>
      </p:sp>
      <p:sp>
        <p:nvSpPr>
          <p:cNvPr id="75802" name="Oval 47"/>
          <p:cNvSpPr>
            <a:spLocks noChangeArrowheads="1"/>
          </p:cNvSpPr>
          <p:nvPr/>
        </p:nvSpPr>
        <p:spPr bwMode="auto">
          <a:xfrm>
            <a:off x="5638800" y="2438400"/>
            <a:ext cx="76200" cy="76200"/>
          </a:xfrm>
          <a:prstGeom prst="ellipse">
            <a:avLst/>
          </a:prstGeom>
          <a:solidFill>
            <a:schemeClr val="tx1"/>
          </a:solidFill>
          <a:ln w="9525">
            <a:solidFill>
              <a:schemeClr val="tx1"/>
            </a:solidFill>
            <a:round/>
            <a:headEnd/>
            <a:tailEnd/>
          </a:ln>
        </p:spPr>
        <p:txBody>
          <a:bodyPr wrap="none" anchor="ctr">
            <a:prstTxWarp prst="textNoShape">
              <a:avLst/>
            </a:prstTxWarp>
          </a:bodyPr>
          <a:lstStyle/>
          <a:p>
            <a:pPr algn="ctr"/>
            <a:endParaRPr lang="en-US">
              <a:solidFill>
                <a:srgbClr val="00FF00"/>
              </a:solidFill>
            </a:endParaRPr>
          </a:p>
        </p:txBody>
      </p:sp>
      <p:sp>
        <p:nvSpPr>
          <p:cNvPr id="75803" name="Line 58"/>
          <p:cNvSpPr>
            <a:spLocks noChangeShapeType="1"/>
          </p:cNvSpPr>
          <p:nvPr/>
        </p:nvSpPr>
        <p:spPr bwMode="auto">
          <a:xfrm>
            <a:off x="1981200" y="2962275"/>
            <a:ext cx="685800" cy="0"/>
          </a:xfrm>
          <a:prstGeom prst="line">
            <a:avLst/>
          </a:prstGeom>
          <a:noFill/>
          <a:ln w="44450">
            <a:solidFill>
              <a:srgbClr val="00FF00"/>
            </a:solidFill>
            <a:prstDash val="sysDash"/>
            <a:round/>
            <a:headEnd type="triangle" w="med" len="med"/>
            <a:tailEnd/>
          </a:ln>
        </p:spPr>
        <p:txBody>
          <a:bodyPr>
            <a:prstTxWarp prst="textNoShape">
              <a:avLst/>
            </a:prstTxWarp>
          </a:bodyPr>
          <a:lstStyle/>
          <a:p>
            <a:endParaRPr lang="en-US"/>
          </a:p>
        </p:txBody>
      </p:sp>
      <p:sp>
        <p:nvSpPr>
          <p:cNvPr id="75804" name="Line 58"/>
          <p:cNvSpPr>
            <a:spLocks noChangeShapeType="1"/>
          </p:cNvSpPr>
          <p:nvPr/>
        </p:nvSpPr>
        <p:spPr bwMode="auto">
          <a:xfrm flipV="1">
            <a:off x="1338263" y="3276600"/>
            <a:ext cx="1023937" cy="1588"/>
          </a:xfrm>
          <a:prstGeom prst="line">
            <a:avLst/>
          </a:prstGeom>
          <a:noFill/>
          <a:ln w="44450">
            <a:solidFill>
              <a:srgbClr val="00FF00"/>
            </a:solidFill>
            <a:prstDash val="sysDash"/>
            <a:round/>
            <a:headEnd type="triangle" w="med" len="med"/>
            <a:tailEnd/>
          </a:ln>
        </p:spPr>
        <p:txBody>
          <a:bodyPr>
            <a:prstTxWarp prst="textNoShape">
              <a:avLst/>
            </a:prstTxWarp>
          </a:bodyPr>
          <a:lstStyle/>
          <a:p>
            <a:endParaRPr lang="en-US"/>
          </a:p>
        </p:txBody>
      </p:sp>
      <p:sp>
        <p:nvSpPr>
          <p:cNvPr id="75805" name="Text Box 52"/>
          <p:cNvSpPr txBox="1">
            <a:spLocks noChangeArrowheads="1"/>
          </p:cNvSpPr>
          <p:nvPr/>
        </p:nvSpPr>
        <p:spPr bwMode="auto">
          <a:xfrm>
            <a:off x="1447800" y="4648200"/>
            <a:ext cx="5753100" cy="584200"/>
          </a:xfrm>
          <a:prstGeom prst="rect">
            <a:avLst/>
          </a:prstGeom>
          <a:noFill/>
          <a:ln w="9525">
            <a:noFill/>
            <a:miter lim="800000"/>
            <a:headEnd/>
            <a:tailEnd/>
          </a:ln>
        </p:spPr>
        <p:txBody>
          <a:bodyPr>
            <a:prstTxWarp prst="textNoShape">
              <a:avLst/>
            </a:prstTxWarp>
            <a:spAutoFit/>
          </a:bodyPr>
          <a:lstStyle/>
          <a:p>
            <a:r>
              <a:rPr lang="en-US" sz="3200">
                <a:sym typeface="Symbol" charset="2"/>
              </a:rPr>
              <a:t></a:t>
            </a:r>
            <a:r>
              <a:rPr lang="en-US" sz="3200" baseline="-25000">
                <a:sym typeface="Symbol" charset="2"/>
              </a:rPr>
              <a:t>t</a:t>
            </a:r>
            <a:r>
              <a:rPr lang="en-US" sz="3200" b="1"/>
              <a:t>B</a:t>
            </a:r>
            <a:r>
              <a:rPr lang="en-US" sz="3200" baseline="-25000"/>
              <a:t>h</a:t>
            </a:r>
            <a:r>
              <a:rPr lang="en-US" sz="3200"/>
              <a:t>  =</a:t>
            </a:r>
            <a:r>
              <a:rPr lang="en-US" sz="3200">
                <a:sym typeface="Symbol" charset="2"/>
              </a:rPr>
              <a:t> </a:t>
            </a:r>
            <a:r>
              <a:rPr lang="en-US" sz="3200" baseline="-25000">
                <a:sym typeface="Symbol" charset="2"/>
              </a:rPr>
              <a:t>z</a:t>
            </a:r>
            <a:r>
              <a:rPr lang="en-US" sz="3200"/>
              <a:t>(</a:t>
            </a:r>
            <a:r>
              <a:rPr lang="en-US" sz="3200" b="1"/>
              <a:t>E</a:t>
            </a:r>
            <a:r>
              <a:rPr lang="en-US" sz="3200" baseline="-25000">
                <a:sym typeface="SymbolMono BT" pitchFamily="18" charset="2"/>
              </a:rPr>
              <a:t>h</a:t>
            </a:r>
            <a:r>
              <a:rPr lang="en-US" sz="3200"/>
              <a:t> x </a:t>
            </a:r>
            <a:r>
              <a:rPr lang="en-US" sz="3200" b="1"/>
              <a:t>z</a:t>
            </a:r>
            <a:r>
              <a:rPr lang="en-US" sz="3200"/>
              <a:t>) - (</a:t>
            </a:r>
            <a:r>
              <a:rPr lang="en-US" sz="3200" b="1">
                <a:sym typeface="Symbol" charset="2"/>
              </a:rPr>
              <a:t></a:t>
            </a:r>
            <a:r>
              <a:rPr lang="en-US" sz="3200" baseline="-25000">
                <a:sym typeface="SymbolMono BT" pitchFamily="18" charset="2"/>
              </a:rPr>
              <a:t>h</a:t>
            </a:r>
            <a:r>
              <a:rPr lang="en-US" sz="3200"/>
              <a:t> x E</a:t>
            </a:r>
            <a:r>
              <a:rPr lang="en-US" sz="3200" baseline="-25000"/>
              <a:t>z </a:t>
            </a:r>
            <a:r>
              <a:rPr lang="en-US" sz="3200" b="1"/>
              <a:t>z</a:t>
            </a:r>
            <a:r>
              <a:rPr lang="en-US" sz="3200"/>
              <a:t>) </a:t>
            </a:r>
            <a:endParaRPr lang="en-US" sz="3200">
              <a:sym typeface="Symbol" charset="2"/>
            </a:endParaRPr>
          </a:p>
        </p:txBody>
      </p:sp>
      <p:sp>
        <p:nvSpPr>
          <p:cNvPr id="75806" name="Text Box 53"/>
          <p:cNvSpPr txBox="1">
            <a:spLocks noChangeArrowheads="1"/>
          </p:cNvSpPr>
          <p:nvPr/>
        </p:nvSpPr>
        <p:spPr bwMode="auto">
          <a:xfrm>
            <a:off x="1447800" y="3886200"/>
            <a:ext cx="2890838" cy="461963"/>
          </a:xfrm>
          <a:prstGeom prst="rect">
            <a:avLst/>
          </a:prstGeom>
          <a:noFill/>
          <a:ln w="9525">
            <a:noFill/>
            <a:miter lim="800000"/>
            <a:headEnd/>
            <a:tailEnd/>
          </a:ln>
        </p:spPr>
        <p:txBody>
          <a:bodyPr wrap="none">
            <a:prstTxWarp prst="textNoShape">
              <a:avLst/>
            </a:prstTxWarp>
            <a:spAutoFit/>
          </a:bodyPr>
          <a:lstStyle/>
          <a:p>
            <a:r>
              <a:rPr lang="en-US" sz="2400">
                <a:solidFill>
                  <a:srgbClr val="00CCFF"/>
                </a:solidFill>
              </a:rPr>
              <a:t>vertical shear in </a:t>
            </a:r>
            <a:r>
              <a:rPr lang="en-US" sz="2400" b="1">
                <a:solidFill>
                  <a:srgbClr val="00CCFF"/>
                </a:solidFill>
              </a:rPr>
              <a:t>v</a:t>
            </a:r>
            <a:r>
              <a:rPr lang="en-US" sz="2400" baseline="-25000">
                <a:solidFill>
                  <a:srgbClr val="00CCFF"/>
                </a:solidFill>
              </a:rPr>
              <a:t>hor</a:t>
            </a:r>
          </a:p>
        </p:txBody>
      </p:sp>
      <p:sp>
        <p:nvSpPr>
          <p:cNvPr id="75807" name="Line 54"/>
          <p:cNvSpPr>
            <a:spLocks noChangeShapeType="1"/>
          </p:cNvSpPr>
          <p:nvPr/>
        </p:nvSpPr>
        <p:spPr bwMode="auto">
          <a:xfrm>
            <a:off x="2590800" y="3352800"/>
            <a:ext cx="228600" cy="609600"/>
          </a:xfrm>
          <a:prstGeom prst="line">
            <a:avLst/>
          </a:prstGeom>
          <a:noFill/>
          <a:ln w="57150">
            <a:solidFill>
              <a:srgbClr val="00CCFF"/>
            </a:solidFill>
            <a:round/>
            <a:headEnd type="arrow" w="med" len="med"/>
            <a:tailEnd/>
          </a:ln>
        </p:spPr>
        <p:txBody>
          <a:bodyPr>
            <a:prstTxWarp prst="textNoShape">
              <a:avLst/>
            </a:prstTxWarp>
          </a:bodyPr>
          <a:lstStyle/>
          <a:p>
            <a:endParaRPr lang="en-US"/>
          </a:p>
        </p:txBody>
      </p:sp>
      <p:sp>
        <p:nvSpPr>
          <p:cNvPr id="75808" name="Line 55"/>
          <p:cNvSpPr>
            <a:spLocks noChangeShapeType="1"/>
          </p:cNvSpPr>
          <p:nvPr/>
        </p:nvSpPr>
        <p:spPr bwMode="auto">
          <a:xfrm flipH="1" flipV="1">
            <a:off x="2971800" y="4343400"/>
            <a:ext cx="228600" cy="457200"/>
          </a:xfrm>
          <a:prstGeom prst="line">
            <a:avLst/>
          </a:prstGeom>
          <a:noFill/>
          <a:ln w="57150">
            <a:solidFill>
              <a:srgbClr val="00CCFF"/>
            </a:solidFill>
            <a:round/>
            <a:headEnd type="arrow" w="med" len="med"/>
            <a:tailEnd/>
          </a:ln>
        </p:spPr>
        <p:txBody>
          <a:bodyPr>
            <a:prstTxWarp prst="textNoShape">
              <a:avLst/>
            </a:prstTxWarp>
          </a:bodyPr>
          <a:lstStyle/>
          <a:p>
            <a:endParaRPr lang="en-US"/>
          </a:p>
        </p:txBody>
      </p:sp>
      <p:sp>
        <p:nvSpPr>
          <p:cNvPr id="75809" name="Text Box 56"/>
          <p:cNvSpPr txBox="1">
            <a:spLocks noChangeArrowheads="1"/>
          </p:cNvSpPr>
          <p:nvPr/>
        </p:nvSpPr>
        <p:spPr bwMode="auto">
          <a:xfrm>
            <a:off x="4057650" y="45720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75810" name="Text Box 57"/>
          <p:cNvSpPr txBox="1">
            <a:spLocks noChangeArrowheads="1"/>
          </p:cNvSpPr>
          <p:nvPr/>
        </p:nvSpPr>
        <p:spPr bwMode="auto">
          <a:xfrm>
            <a:off x="4686300" y="3749675"/>
            <a:ext cx="3086100" cy="822325"/>
          </a:xfrm>
          <a:prstGeom prst="rect">
            <a:avLst/>
          </a:prstGeom>
          <a:noFill/>
          <a:ln w="9525">
            <a:noFill/>
            <a:miter lim="800000"/>
            <a:headEnd/>
            <a:tailEnd/>
          </a:ln>
        </p:spPr>
        <p:txBody>
          <a:bodyPr wrap="none">
            <a:prstTxWarp prst="textNoShape">
              <a:avLst/>
            </a:prstTxWarp>
            <a:spAutoFit/>
          </a:bodyPr>
          <a:lstStyle/>
          <a:p>
            <a:r>
              <a:rPr lang="en-US" sz="2400">
                <a:solidFill>
                  <a:srgbClr val="00CCFF"/>
                </a:solidFill>
              </a:rPr>
              <a:t>converging/diverging </a:t>
            </a:r>
          </a:p>
          <a:p>
            <a:r>
              <a:rPr lang="en-US" sz="2400">
                <a:solidFill>
                  <a:srgbClr val="00CCFF"/>
                </a:solidFill>
              </a:rPr>
              <a:t>surface flows</a:t>
            </a:r>
          </a:p>
        </p:txBody>
      </p:sp>
      <p:sp>
        <p:nvSpPr>
          <p:cNvPr id="75811" name="AutoShape 60"/>
          <p:cNvSpPr>
            <a:spLocks/>
          </p:cNvSpPr>
          <p:nvPr/>
        </p:nvSpPr>
        <p:spPr bwMode="auto">
          <a:xfrm rot="5400000">
            <a:off x="5753100" y="3619500"/>
            <a:ext cx="152400" cy="2057400"/>
          </a:xfrm>
          <a:prstGeom prst="leftBrace">
            <a:avLst>
              <a:gd name="adj1" fmla="val 112500"/>
              <a:gd name="adj2" fmla="val 50000"/>
            </a:avLst>
          </a:prstGeom>
          <a:noFill/>
          <a:ln w="38100">
            <a:solidFill>
              <a:srgbClr val="00CCFF"/>
            </a:solidFill>
            <a:round/>
            <a:headEnd/>
            <a:tailEnd/>
          </a:ln>
        </p:spPr>
        <p:txBody>
          <a:bodyPr wrap="none" anchor="ctr">
            <a:prstTxWarp prst="textNoShape">
              <a:avLst/>
            </a:prstTxWarp>
          </a:bodyPr>
          <a:lstStyle/>
          <a:p>
            <a:endParaRPr lang="en-US"/>
          </a:p>
        </p:txBody>
      </p:sp>
      <p:sp>
        <p:nvSpPr>
          <p:cNvPr id="75812" name="Rectangle 25"/>
          <p:cNvSpPr txBox="1">
            <a:spLocks noChangeArrowheads="1"/>
          </p:cNvSpPr>
          <p:nvPr/>
        </p:nvSpPr>
        <p:spPr bwMode="auto">
          <a:xfrm>
            <a:off x="76200" y="76200"/>
            <a:ext cx="9067800" cy="914400"/>
          </a:xfrm>
          <a:prstGeom prst="rect">
            <a:avLst/>
          </a:prstGeom>
          <a:noFill/>
          <a:ln w="9525">
            <a:noFill/>
            <a:miter lim="800000"/>
            <a:headEnd/>
            <a:tailEnd/>
          </a:ln>
        </p:spPr>
        <p:txBody>
          <a:bodyPr anchor="ctr">
            <a:prstTxWarp prst="textNoShape">
              <a:avLst/>
            </a:prstTxWarp>
          </a:bodyPr>
          <a:lstStyle/>
          <a:p>
            <a:r>
              <a:rPr lang="en-US" sz="2800">
                <a:latin typeface="Calibri" charset="0"/>
              </a:rPr>
              <a:t>3. Horizontal flows with either vertical shear or nonzero horizontal divergence (or both) alter the horizontal field </a:t>
            </a:r>
            <a:r>
              <a:rPr lang="en-US" sz="2800" b="1">
                <a:latin typeface="Calibri" charset="0"/>
              </a:rPr>
              <a:t>B</a:t>
            </a:r>
            <a:r>
              <a:rPr lang="en-US" sz="2800" baseline="-25000">
                <a:latin typeface="Calibri" charset="0"/>
              </a:rPr>
              <a:t>h</a:t>
            </a:r>
            <a:r>
              <a:rPr lang="en-US" sz="2800">
                <a:latin typeface="Calibri" charset="0"/>
              </a:rPr>
              <a:t>.</a:t>
            </a:r>
          </a:p>
        </p:txBody>
      </p:sp>
      <p:sp>
        <p:nvSpPr>
          <p:cNvPr id="75813" name="Text Box 56"/>
          <p:cNvSpPr txBox="1">
            <a:spLocks noChangeArrowheads="1"/>
          </p:cNvSpPr>
          <p:nvPr/>
        </p:nvSpPr>
        <p:spPr bwMode="auto">
          <a:xfrm>
            <a:off x="6248400" y="4572000"/>
            <a:ext cx="361950" cy="457200"/>
          </a:xfrm>
          <a:prstGeom prst="rect">
            <a:avLst/>
          </a:prstGeom>
          <a:noFill/>
          <a:ln w="9525">
            <a:noFill/>
            <a:miter lim="800000"/>
            <a:headEnd/>
            <a:tailEnd/>
          </a:ln>
        </p:spPr>
        <p:txBody>
          <a:bodyPr wrap="none">
            <a:prstTxWarp prst="textNoShape">
              <a:avLst/>
            </a:prstTxWarp>
            <a:spAutoFit/>
          </a:bodyPr>
          <a:lstStyle/>
          <a:p>
            <a:r>
              <a:rPr lang="en-US" sz="2400" b="1"/>
              <a:t>^</a:t>
            </a:r>
          </a:p>
        </p:txBody>
      </p:sp>
      <p:sp>
        <p:nvSpPr>
          <p:cNvPr id="75814" name="Line 58"/>
          <p:cNvSpPr>
            <a:spLocks noChangeShapeType="1"/>
          </p:cNvSpPr>
          <p:nvPr/>
        </p:nvSpPr>
        <p:spPr bwMode="auto">
          <a:xfrm flipH="1">
            <a:off x="5638800" y="3124200"/>
            <a:ext cx="152400" cy="685800"/>
          </a:xfrm>
          <a:prstGeom prst="line">
            <a:avLst/>
          </a:prstGeom>
          <a:noFill/>
          <a:ln w="57150">
            <a:solidFill>
              <a:srgbClr val="00CCFF"/>
            </a:solidFill>
            <a:round/>
            <a:headEnd type="arrow" w="med" len="med"/>
            <a:tailEnd/>
          </a:ln>
        </p:spPr>
        <p:txBody>
          <a:bodyPr>
            <a:prstTxWarp prst="textNoShape">
              <a:avLst/>
            </a:prstTxWarp>
          </a:bodyPr>
          <a:lstStyle/>
          <a:p>
            <a:endParaRPr lang="en-US"/>
          </a:p>
        </p:txBody>
      </p:sp>
      <p:sp>
        <p:nvSpPr>
          <p:cNvPr id="75815" name="Line 58"/>
          <p:cNvSpPr>
            <a:spLocks noChangeShapeType="1"/>
          </p:cNvSpPr>
          <p:nvPr/>
        </p:nvSpPr>
        <p:spPr bwMode="auto">
          <a:xfrm flipH="1">
            <a:off x="3352800" y="2057400"/>
            <a:ext cx="685800" cy="0"/>
          </a:xfrm>
          <a:prstGeom prst="line">
            <a:avLst/>
          </a:prstGeom>
          <a:noFill/>
          <a:ln w="44450">
            <a:solidFill>
              <a:srgbClr val="00FF00"/>
            </a:solidFill>
            <a:round/>
            <a:headEnd type="triangle" w="med" len="med"/>
            <a:tailEnd/>
          </a:ln>
        </p:spPr>
        <p:txBody>
          <a:bodyPr>
            <a:prstTxWarp prst="textNoShape">
              <a:avLst/>
            </a:prstTxWarp>
          </a:bodyPr>
          <a:lstStyle/>
          <a:p>
            <a:endParaRPr lang="en-US"/>
          </a:p>
        </p:txBody>
      </p:sp>
      <p:sp>
        <p:nvSpPr>
          <p:cNvPr id="75816" name="Line 58"/>
          <p:cNvSpPr>
            <a:spLocks noChangeShapeType="1"/>
          </p:cNvSpPr>
          <p:nvPr/>
        </p:nvSpPr>
        <p:spPr bwMode="auto">
          <a:xfrm flipH="1" flipV="1">
            <a:off x="3548063" y="1752600"/>
            <a:ext cx="1023937" cy="1588"/>
          </a:xfrm>
          <a:prstGeom prst="line">
            <a:avLst/>
          </a:prstGeom>
          <a:noFill/>
          <a:ln w="44450">
            <a:solidFill>
              <a:srgbClr val="00FF00"/>
            </a:solidFill>
            <a:round/>
            <a:headEnd type="triangle" w="med" len="med"/>
            <a:tailEnd/>
          </a:ln>
        </p:spPr>
        <p:txBody>
          <a:bodyPr>
            <a:prstTxWarp prst="textNoShape">
              <a:avLst/>
            </a:prstTxWarp>
          </a:bodyPr>
          <a:lstStyle/>
          <a:p>
            <a:endParaRPr lang="en-US"/>
          </a:p>
        </p:txBody>
      </p:sp>
      <p:sp>
        <p:nvSpPr>
          <p:cNvPr id="75817" name="Rectangle 25"/>
          <p:cNvSpPr txBox="1">
            <a:spLocks noChangeArrowheads="1"/>
          </p:cNvSpPr>
          <p:nvPr/>
        </p:nvSpPr>
        <p:spPr bwMode="auto">
          <a:xfrm>
            <a:off x="152400" y="5181600"/>
            <a:ext cx="9067800" cy="1447800"/>
          </a:xfrm>
          <a:prstGeom prst="rect">
            <a:avLst/>
          </a:prstGeom>
          <a:noFill/>
          <a:ln w="9525">
            <a:noFill/>
            <a:miter lim="800000"/>
            <a:headEnd/>
            <a:tailEnd/>
          </a:ln>
        </p:spPr>
        <p:txBody>
          <a:bodyPr anchor="ctr">
            <a:prstTxWarp prst="textNoShape">
              <a:avLst/>
            </a:prstTxWarp>
          </a:bodyPr>
          <a:lstStyle/>
          <a:p>
            <a:r>
              <a:rPr lang="en-US" sz="2400" dirty="0">
                <a:solidFill>
                  <a:srgbClr val="FF0000"/>
                </a:solidFill>
                <a:latin typeface="Calibri" charset="0"/>
              </a:rPr>
              <a:t>If </a:t>
            </a:r>
            <a:r>
              <a:rPr lang="en-US" sz="2400" u="sng" dirty="0">
                <a:solidFill>
                  <a:srgbClr val="FF0000"/>
                </a:solidFill>
                <a:latin typeface="Calibri" charset="0"/>
              </a:rPr>
              <a:t>only</a:t>
            </a:r>
            <a:r>
              <a:rPr lang="en-US" sz="2400" dirty="0">
                <a:solidFill>
                  <a:srgbClr val="FF0000"/>
                </a:solidFill>
                <a:latin typeface="Calibri" charset="0"/>
              </a:rPr>
              <a:t> vertical shear causes </a:t>
            </a:r>
            <a:r>
              <a:rPr lang="en-US" sz="2400" dirty="0" err="1">
                <a:solidFill>
                  <a:srgbClr val="FF0000"/>
                </a:solidFill>
                <a:sym typeface="Symbol" charset="2"/>
              </a:rPr>
              <a:t></a:t>
            </a:r>
            <a:r>
              <a:rPr lang="en-US" sz="2400" baseline="-25000" dirty="0" err="1">
                <a:solidFill>
                  <a:srgbClr val="FF0000"/>
                </a:solidFill>
                <a:sym typeface="Symbol" charset="2"/>
              </a:rPr>
              <a:t>t</a:t>
            </a:r>
            <a:r>
              <a:rPr lang="en-US" sz="2400" b="1" dirty="0" err="1">
                <a:solidFill>
                  <a:srgbClr val="FF0000"/>
                </a:solidFill>
              </a:rPr>
              <a:t>B</a:t>
            </a:r>
            <a:r>
              <a:rPr lang="en-US" sz="2400" baseline="-25000" dirty="0" err="1">
                <a:solidFill>
                  <a:srgbClr val="FF0000"/>
                </a:solidFill>
              </a:rPr>
              <a:t>h</a:t>
            </a:r>
            <a:r>
              <a:rPr lang="en-US" sz="2400" dirty="0">
                <a:solidFill>
                  <a:srgbClr val="FF0000"/>
                </a:solidFill>
                <a:latin typeface="Calibri" charset="0"/>
              </a:rPr>
              <a:t>, then </a:t>
            </a:r>
            <a:r>
              <a:rPr lang="en-US" sz="2400" b="1" dirty="0">
                <a:solidFill>
                  <a:srgbClr val="FF0000"/>
                </a:solidFill>
                <a:latin typeface="Calibri" charset="0"/>
              </a:rPr>
              <a:t>E</a:t>
            </a:r>
            <a:r>
              <a:rPr lang="en-US" sz="2400" baseline="-25000" dirty="0">
                <a:solidFill>
                  <a:srgbClr val="FF0000"/>
                </a:solidFill>
                <a:latin typeface="Calibri" charset="0"/>
              </a:rPr>
              <a:t>h</a:t>
            </a:r>
            <a:r>
              <a:rPr lang="en-US" sz="2400" dirty="0">
                <a:solidFill>
                  <a:srgbClr val="FF0000"/>
                </a:solidFill>
                <a:latin typeface="Calibri" charset="0"/>
              </a:rPr>
              <a:t> = 0, and there is </a:t>
            </a:r>
            <a:r>
              <a:rPr lang="en-US" sz="2400" b="1" i="1" u="sng" dirty="0">
                <a:solidFill>
                  <a:srgbClr val="FF0000"/>
                </a:solidFill>
                <a:latin typeface="Calibri" charset="0"/>
              </a:rPr>
              <a:t>no</a:t>
            </a:r>
            <a:r>
              <a:rPr lang="en-US" sz="2400" dirty="0">
                <a:solidFill>
                  <a:srgbClr val="FF0000"/>
                </a:solidFill>
                <a:latin typeface="Calibri" charset="0"/>
              </a:rPr>
              <a:t> vertical </a:t>
            </a:r>
            <a:r>
              <a:rPr lang="en-US" sz="2400" dirty="0" err="1">
                <a:solidFill>
                  <a:srgbClr val="FF0000"/>
                </a:solidFill>
                <a:latin typeface="Calibri" charset="0"/>
              </a:rPr>
              <a:t>Poynting</a:t>
            </a:r>
            <a:r>
              <a:rPr lang="en-US" sz="2400" dirty="0">
                <a:solidFill>
                  <a:srgbClr val="FF0000"/>
                </a:solidFill>
                <a:latin typeface="Calibri" charset="0"/>
              </a:rPr>
              <a:t> flux!</a:t>
            </a:r>
          </a:p>
          <a:p>
            <a:r>
              <a:rPr lang="en-US" sz="2400" dirty="0" err="1">
                <a:solidFill>
                  <a:srgbClr val="0000FF"/>
                </a:solidFill>
                <a:sym typeface="Symbol" charset="2"/>
              </a:rPr>
              <a:t></a:t>
            </a:r>
            <a:r>
              <a:rPr lang="en-US" sz="2400" baseline="-25000" dirty="0" err="1">
                <a:solidFill>
                  <a:srgbClr val="0000FF"/>
                </a:solidFill>
                <a:sym typeface="Symbol" charset="2"/>
              </a:rPr>
              <a:t>z</a:t>
            </a:r>
            <a:r>
              <a:rPr lang="en-US" sz="2400" b="1" dirty="0" err="1">
                <a:solidFill>
                  <a:srgbClr val="0000FF"/>
                </a:solidFill>
              </a:rPr>
              <a:t>E</a:t>
            </a:r>
            <a:r>
              <a:rPr lang="en-US" sz="2400" baseline="-25000" dirty="0" err="1">
                <a:solidFill>
                  <a:srgbClr val="0000FF"/>
                </a:solidFill>
              </a:rPr>
              <a:t>h</a:t>
            </a:r>
            <a:r>
              <a:rPr lang="en-US" sz="2400" dirty="0">
                <a:solidFill>
                  <a:srgbClr val="0000FF"/>
                </a:solidFill>
                <a:latin typeface="Calibri" charset="0"/>
              </a:rPr>
              <a:t> estimated from magnetograms at different heights (e.g., HMI + SOLIS, or HMI + Hinode) can constrain which process is at work.  </a:t>
            </a:r>
          </a:p>
        </p:txBody>
      </p:sp>
      <p:sp>
        <p:nvSpPr>
          <p:cNvPr id="75818" name="Oval 13"/>
          <p:cNvSpPr>
            <a:spLocks noChangeArrowheads="1"/>
          </p:cNvSpPr>
          <p:nvPr/>
        </p:nvSpPr>
        <p:spPr bwMode="auto">
          <a:xfrm>
            <a:off x="2919413" y="2511425"/>
            <a:ext cx="76200" cy="76200"/>
          </a:xfrm>
          <a:prstGeom prst="ellipse">
            <a:avLst/>
          </a:prstGeom>
          <a:solidFill>
            <a:srgbClr val="00FF00"/>
          </a:solidFill>
          <a:ln w="9525">
            <a:solidFill>
              <a:srgbClr val="00FF00"/>
            </a:solidFill>
            <a:round/>
            <a:headEnd/>
            <a:tailEnd/>
          </a:ln>
        </p:spPr>
        <p:txBody>
          <a:bodyPr wrap="none" anchor="ctr">
            <a:prstTxWarp prst="textNoShape">
              <a:avLst/>
            </a:prstTxWarp>
          </a:bodyPr>
          <a:lstStyle/>
          <a:p>
            <a:pPr algn="ctr"/>
            <a:endParaRPr lang="en-US">
              <a:solidFill>
                <a:srgbClr val="00FF00"/>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3"/>
          <p:cNvSpPr>
            <a:spLocks noGrp="1" noChangeArrowheads="1"/>
          </p:cNvSpPr>
          <p:nvPr>
            <p:ph type="body" idx="1"/>
          </p:nvPr>
        </p:nvSpPr>
        <p:spPr>
          <a:xfrm>
            <a:off x="152400" y="3200400"/>
            <a:ext cx="4953000" cy="2590800"/>
          </a:xfrm>
        </p:spPr>
        <p:txBody>
          <a:bodyPr/>
          <a:lstStyle/>
          <a:p>
            <a:pPr eaLnBrk="1" hangingPunct="1">
              <a:lnSpc>
                <a:spcPct val="80000"/>
              </a:lnSpc>
              <a:buFont typeface="Arial" charset="0"/>
              <a:buNone/>
            </a:pPr>
            <a:r>
              <a:rPr lang="en-US" sz="2800" dirty="0" smtClean="0">
                <a:ea typeface="ＭＳ Ｐゴシック" charset="-128"/>
                <a:cs typeface="ＭＳ Ｐゴシック" charset="-128"/>
              </a:rPr>
              <a:t>  	</a:t>
            </a:r>
            <a:endParaRPr lang="en-US" sz="2800" dirty="0" smtClean="0">
              <a:solidFill>
                <a:srgbClr val="0000FF"/>
              </a:solidFill>
              <a:ea typeface="ＭＳ Ｐゴシック" charset="-128"/>
              <a:cs typeface="ＭＳ Ｐゴシック" charset="-128"/>
            </a:endParaRPr>
          </a:p>
          <a:p>
            <a:pPr eaLnBrk="1" hangingPunct="1">
              <a:lnSpc>
                <a:spcPct val="80000"/>
              </a:lnSpc>
              <a:buFont typeface="Arial" charset="0"/>
              <a:buNone/>
            </a:pPr>
            <a:r>
              <a:rPr lang="en-US" sz="2800" dirty="0" smtClean="0">
                <a:solidFill>
                  <a:srgbClr val="0000FF"/>
                </a:solidFill>
                <a:ea typeface="ＭＳ Ｐゴシック" charset="-128"/>
                <a:cs typeface="ＭＳ Ｐゴシック" charset="-128"/>
              </a:rPr>
              <a:t>	</a:t>
            </a:r>
            <a:r>
              <a:rPr lang="en-US" sz="2800" dirty="0" smtClean="0">
                <a:ea typeface="ＭＳ Ｐゴシック" charset="-128"/>
                <a:cs typeface="ＭＳ Ｐゴシック" charset="-128"/>
              </a:rPr>
              <a:t>Improvements in the quality and coverage of vector magnetogram data from </a:t>
            </a:r>
            <a:r>
              <a:rPr lang="en-US" sz="2800" dirty="0" err="1" smtClean="0">
                <a:ea typeface="ＭＳ Ｐゴシック" charset="-128"/>
                <a:cs typeface="ＭＳ Ｐゴシック" charset="-128"/>
              </a:rPr>
              <a:t>NSO’s</a:t>
            </a:r>
            <a:r>
              <a:rPr lang="en-US" sz="2800" dirty="0" smtClean="0">
                <a:ea typeface="ＭＳ Ｐゴシック" charset="-128"/>
                <a:cs typeface="ＭＳ Ｐゴシック" charset="-128"/>
              </a:rPr>
              <a:t> SOLIS and SDO/ HMI should help us learn more in the coming years! </a:t>
            </a:r>
          </a:p>
        </p:txBody>
      </p:sp>
      <p:sp>
        <p:nvSpPr>
          <p:cNvPr id="4" name="Rectangle 2"/>
          <p:cNvSpPr txBox="1">
            <a:spLocks noChangeArrowheads="1"/>
          </p:cNvSpPr>
          <p:nvPr/>
        </p:nvSpPr>
        <p:spPr bwMode="auto">
          <a:xfrm>
            <a:off x="0" y="0"/>
            <a:ext cx="9144000" cy="762000"/>
          </a:xfrm>
          <a:prstGeom prst="rect">
            <a:avLst/>
          </a:prstGeom>
          <a:noFill/>
          <a:ln w="9525">
            <a:noFill/>
            <a:miter lim="800000"/>
            <a:headEnd/>
            <a:tailEnd/>
          </a:ln>
        </p:spPr>
        <p:txBody>
          <a:bodyPr anchor="ctr">
            <a:prstTxWarp prst="textNoShape">
              <a:avLst/>
            </a:prstTxWarp>
          </a:bodyPr>
          <a:lstStyle/>
          <a:p>
            <a:pPr algn="ctr">
              <a:defRPr/>
            </a:pPr>
            <a:r>
              <a:rPr lang="en-US" sz="4000" b="1" u="sng" dirty="0" smtClean="0">
                <a:latin typeface="+mj-lt"/>
              </a:rPr>
              <a:t>Summary</a:t>
            </a:r>
            <a:endParaRPr lang="en-US" sz="4000" b="1" u="sng" dirty="0">
              <a:latin typeface="+mj-lt"/>
            </a:endParaRPr>
          </a:p>
        </p:txBody>
      </p:sp>
      <p:pic>
        <p:nvPicPr>
          <p:cNvPr id="6" name="Picture 5" descr="solis_folks_image.jpg"/>
          <p:cNvPicPr>
            <a:picLocks noChangeAspect="1"/>
          </p:cNvPicPr>
          <p:nvPr/>
        </p:nvPicPr>
        <p:blipFill>
          <a:blip r:embed="rId2"/>
          <a:stretch>
            <a:fillRect/>
          </a:stretch>
        </p:blipFill>
        <p:spPr>
          <a:xfrm>
            <a:off x="6781800" y="3543300"/>
            <a:ext cx="1905000" cy="1638300"/>
          </a:xfrm>
          <a:prstGeom prst="rect">
            <a:avLst/>
          </a:prstGeom>
        </p:spPr>
      </p:pic>
      <p:pic>
        <p:nvPicPr>
          <p:cNvPr id="7" name="Picture 6" descr="SDO_satellite.jpg"/>
          <p:cNvPicPr>
            <a:picLocks noChangeAspect="1"/>
          </p:cNvPicPr>
          <p:nvPr/>
        </p:nvPicPr>
        <p:blipFill>
          <a:blip r:embed="rId3"/>
          <a:stretch>
            <a:fillRect/>
          </a:stretch>
        </p:blipFill>
        <p:spPr>
          <a:xfrm>
            <a:off x="4775200" y="4191000"/>
            <a:ext cx="1625600" cy="1739900"/>
          </a:xfrm>
          <a:prstGeom prst="rect">
            <a:avLst/>
          </a:prstGeom>
        </p:spPr>
      </p:pic>
      <p:sp>
        <p:nvSpPr>
          <p:cNvPr id="8" name="Content Placeholder 2"/>
          <p:cNvSpPr txBox="1">
            <a:spLocks/>
          </p:cNvSpPr>
          <p:nvPr/>
        </p:nvSpPr>
        <p:spPr bwMode="auto">
          <a:xfrm>
            <a:off x="6934200" y="3475038"/>
            <a:ext cx="1752600" cy="563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en-US" sz="2400" b="1" dirty="0" smtClean="0">
                <a:solidFill>
                  <a:srgbClr val="FF0000"/>
                </a:solidFill>
                <a:latin typeface="+mn-lt"/>
              </a:rPr>
              <a:t>NSO/SOLIS</a:t>
            </a:r>
            <a:endParaRPr kumimoji="0" lang="en-US" sz="2400" b="1"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endParaRPr>
          </a:p>
        </p:txBody>
      </p:sp>
      <p:sp>
        <p:nvSpPr>
          <p:cNvPr id="9" name="Content Placeholder 2"/>
          <p:cNvSpPr txBox="1">
            <a:spLocks/>
          </p:cNvSpPr>
          <p:nvPr/>
        </p:nvSpPr>
        <p:spPr bwMode="auto">
          <a:xfrm>
            <a:off x="6629400" y="5334000"/>
            <a:ext cx="1752600" cy="563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kumimoji="0" lang="en-US" sz="2400" b="1"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rPr>
              <a:t>SDO/HMI</a:t>
            </a:r>
            <a:r>
              <a:rPr kumimoji="0" lang="en-US" sz="2400" b="1" i="0" u="none" strike="noStrike" kern="1200" cap="none" spc="0" normalizeH="0" noProof="0" dirty="0" smtClean="0">
                <a:ln>
                  <a:noFill/>
                </a:ln>
                <a:solidFill>
                  <a:srgbClr val="FF0000"/>
                </a:solidFill>
                <a:effectLst/>
                <a:uLnTx/>
                <a:uFillTx/>
                <a:latin typeface="+mn-lt"/>
                <a:ea typeface="ＭＳ Ｐゴシック" charset="-128"/>
                <a:cs typeface="ＭＳ Ｐゴシック" charset="-128"/>
              </a:rPr>
              <a:t> </a:t>
            </a:r>
            <a:endParaRPr kumimoji="0" lang="en-US" sz="2400" b="1" i="0" u="none" strike="noStrike" kern="1200" cap="none" spc="0" normalizeH="0" baseline="0" noProof="0" dirty="0" smtClean="0">
              <a:ln>
                <a:noFill/>
              </a:ln>
              <a:solidFill>
                <a:srgbClr val="FF0000"/>
              </a:solidFill>
              <a:effectLst/>
              <a:uLnTx/>
              <a:uFillTx/>
              <a:latin typeface="+mn-lt"/>
              <a:ea typeface="ＭＳ Ｐゴシック" charset="-128"/>
              <a:cs typeface="ＭＳ Ｐゴシック" charset="-128"/>
            </a:endParaRPr>
          </a:p>
        </p:txBody>
      </p:sp>
      <p:sp>
        <p:nvSpPr>
          <p:cNvPr id="10" name="Line 7"/>
          <p:cNvSpPr>
            <a:spLocks noChangeShapeType="1"/>
          </p:cNvSpPr>
          <p:nvPr/>
        </p:nvSpPr>
        <p:spPr bwMode="auto">
          <a:xfrm flipH="1" flipV="1">
            <a:off x="5943600" y="5029200"/>
            <a:ext cx="761998" cy="438150"/>
          </a:xfrm>
          <a:prstGeom prst="line">
            <a:avLst/>
          </a:prstGeom>
          <a:noFill/>
          <a:ln w="57150" cap="flat" cmpd="sng" algn="ctr">
            <a:solidFill>
              <a:srgbClr val="FF0000"/>
            </a:solidFill>
            <a:prstDash val="solid"/>
            <a:round/>
            <a:headEnd type="none" w="med" len="med"/>
            <a:tailEnd type="triangle" w="med" len="med"/>
          </a:ln>
        </p:spPr>
        <p:txBody>
          <a:bodyPr>
            <a:prstTxWarp prst="textNoShape">
              <a:avLst/>
            </a:prstTxWarp>
          </a:bodyPr>
          <a:lstStyle/>
          <a:p>
            <a:endParaRPr lang="en-US"/>
          </a:p>
        </p:txBody>
      </p:sp>
      <p:sp>
        <p:nvSpPr>
          <p:cNvPr id="11" name="Rectangle 3"/>
          <p:cNvSpPr txBox="1">
            <a:spLocks noChangeArrowheads="1"/>
          </p:cNvSpPr>
          <p:nvPr/>
        </p:nvSpPr>
        <p:spPr bwMode="auto">
          <a:xfrm>
            <a:off x="152400" y="1066800"/>
            <a:ext cx="85344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r>
              <a:rPr kumimoji="0" lang="en-US"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rPr>
              <a:t>  	</a:t>
            </a:r>
            <a:r>
              <a:rPr lang="en-US" sz="2800" noProof="0" dirty="0" smtClean="0">
                <a:latin typeface="+mn-lt"/>
              </a:rPr>
              <a:t>Studying photospheric</a:t>
            </a:r>
            <a:r>
              <a:rPr kumimoji="0" lang="en-US" sz="2800" b="0" i="0" u="none" strike="noStrike" kern="1200" cap="none" spc="0" normalizeH="0" baseline="0" noProof="0" dirty="0" smtClean="0">
                <a:ln>
                  <a:noFill/>
                </a:ln>
                <a:effectLst/>
                <a:uLnTx/>
                <a:uFillTx/>
                <a:latin typeface="+mn-lt"/>
                <a:ea typeface="ＭＳ Ｐゴシック" charset="-128"/>
                <a:cs typeface="ＭＳ Ｐゴシック" charset="-128"/>
              </a:rPr>
              <a:t> magnetic </a:t>
            </a:r>
            <a:r>
              <a:rPr lang="en-US" sz="2800" dirty="0" smtClean="0">
                <a:latin typeface="+mn-lt"/>
              </a:rPr>
              <a:t>evolution</a:t>
            </a:r>
            <a:r>
              <a:rPr kumimoji="0" lang="en-US" sz="2800" b="0" i="0" u="none" strike="noStrike" kern="1200" cap="none" spc="0" normalizeH="0" baseline="0" noProof="0" dirty="0" smtClean="0">
                <a:ln>
                  <a:noFill/>
                </a:ln>
                <a:effectLst/>
                <a:uLnTx/>
                <a:uFillTx/>
                <a:latin typeface="+mn-lt"/>
                <a:ea typeface="ＭＳ Ｐゴシック" charset="-128"/>
                <a:cs typeface="ＭＳ Ｐゴシック" charset="-128"/>
              </a:rPr>
              <a:t> is clearly necessary</a:t>
            </a:r>
            <a:r>
              <a:rPr kumimoji="0" lang="en-US" sz="2800" b="0" i="0" u="none" strike="noStrike" kern="1200" cap="none" spc="0" normalizeH="0" noProof="0" dirty="0" smtClean="0">
                <a:ln>
                  <a:noFill/>
                </a:ln>
                <a:effectLst/>
                <a:uLnTx/>
                <a:uFillTx/>
                <a:latin typeface="+mn-lt"/>
                <a:ea typeface="ＭＳ Ｐゴシック" charset="-128"/>
                <a:cs typeface="ＭＳ Ｐゴシック" charset="-128"/>
              </a:rPr>
              <a:t> to understand how flares and CMEs work.</a:t>
            </a:r>
            <a:endParaRPr kumimoji="0" lang="en-US" sz="2800" b="0" i="0" u="none" strike="noStrike" kern="1200" cap="none" spc="0" normalizeH="0" baseline="0" noProof="0" dirty="0" smtClean="0">
              <a:ln>
                <a:noFill/>
              </a:ln>
              <a:effectLst/>
              <a:uLnTx/>
              <a:uFillTx/>
              <a:latin typeface="+mn-lt"/>
              <a:ea typeface="ＭＳ Ｐゴシック" charset="-128"/>
              <a:cs typeface="ＭＳ Ｐゴシック" charset="-128"/>
            </a:endParaRPr>
          </a:p>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endParaRPr lang="en-US" sz="2800" dirty="0" smtClean="0">
              <a:latin typeface="+mn-lt"/>
            </a:endParaRPr>
          </a:p>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r>
              <a:rPr lang="en-US" sz="2800" dirty="0" smtClean="0">
                <a:latin typeface="+mn-lt"/>
              </a:rPr>
              <a:t>	Our methods of quantitatively characterizing magnetic evolution are</a:t>
            </a:r>
            <a:r>
              <a:rPr kumimoji="0" lang="en-US" sz="2800" b="0" i="0" u="none" strike="noStrike" kern="1200" cap="none" spc="0" normalizeH="0" baseline="0" noProof="0" dirty="0" smtClean="0">
                <a:ln>
                  <a:noFill/>
                </a:ln>
                <a:effectLst/>
                <a:uLnTx/>
                <a:uFillTx/>
                <a:latin typeface="+mn-lt"/>
                <a:ea typeface="ＭＳ Ｐゴシック" charset="-128"/>
                <a:cs typeface="ＭＳ Ｐゴシック" charset="-128"/>
              </a:rPr>
              <a:t> </a:t>
            </a:r>
            <a:r>
              <a:rPr lang="en-US" sz="2800" dirty="0" smtClean="0">
                <a:latin typeface="+mn-lt"/>
              </a:rPr>
              <a:t>promising tools to address this challenge!</a:t>
            </a:r>
            <a:endParaRPr kumimoji="0" lang="en-US"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endParaRPr>
          </a:p>
          <a:p>
            <a:pPr marL="342900" lvl="0" indent="-342900">
              <a:lnSpc>
                <a:spcPct val="80000"/>
              </a:lnSpc>
              <a:spcBef>
                <a:spcPct val="20000"/>
              </a:spcBef>
            </a:pPr>
            <a:r>
              <a:rPr lang="en-US" sz="3200" i="1" dirty="0" smtClean="0">
                <a:solidFill>
                  <a:srgbClr val="0000FF"/>
                </a:solidFill>
              </a:rPr>
              <a:t> </a:t>
            </a:r>
          </a:p>
          <a:p>
            <a:pPr marL="342900" lvl="0" indent="-342900">
              <a:lnSpc>
                <a:spcPct val="80000"/>
              </a:lnSpc>
              <a:spcBef>
                <a:spcPct val="20000"/>
              </a:spcBef>
            </a:pPr>
            <a:endParaRPr lang="en-US" sz="3200" i="1" dirty="0" smtClean="0">
              <a:solidFill>
                <a:srgbClr val="0000FF"/>
              </a:solidFill>
            </a:endParaRPr>
          </a:p>
          <a:p>
            <a:pPr marL="342900" lvl="0" indent="-342900">
              <a:lnSpc>
                <a:spcPct val="80000"/>
              </a:lnSpc>
              <a:spcBef>
                <a:spcPct val="20000"/>
              </a:spcBef>
            </a:pPr>
            <a:endParaRPr lang="en-US" sz="3200" i="1" dirty="0" smtClean="0">
              <a:solidFill>
                <a:srgbClr val="0000FF"/>
              </a:solidFill>
            </a:endParaRPr>
          </a:p>
          <a:p>
            <a:pPr marL="342900" lvl="0" indent="-342900">
              <a:lnSpc>
                <a:spcPct val="80000"/>
              </a:lnSpc>
              <a:spcBef>
                <a:spcPct val="20000"/>
              </a:spcBef>
            </a:pPr>
            <a:endParaRPr lang="en-US" sz="3200" i="1" dirty="0" smtClean="0">
              <a:solidFill>
                <a:srgbClr val="0000FF"/>
              </a:solidFill>
            </a:endParaRPr>
          </a:p>
          <a:p>
            <a:pPr marL="342900" lvl="0" indent="-342900">
              <a:lnSpc>
                <a:spcPct val="80000"/>
              </a:lnSpc>
              <a:spcBef>
                <a:spcPct val="20000"/>
              </a:spcBef>
            </a:pPr>
            <a:endParaRPr lang="en-US" sz="3200" i="1" dirty="0" smtClean="0">
              <a:solidFill>
                <a:srgbClr val="0000FF"/>
              </a:solidFill>
            </a:endParaRPr>
          </a:p>
          <a:p>
            <a:pPr marL="342900" lvl="0" indent="-342900">
              <a:lnSpc>
                <a:spcPct val="80000"/>
              </a:lnSpc>
              <a:spcBef>
                <a:spcPct val="20000"/>
              </a:spcBef>
            </a:pPr>
            <a:endParaRPr lang="en-US" sz="3200" i="1" dirty="0" smtClean="0">
              <a:solidFill>
                <a:srgbClr val="0000FF"/>
              </a:solidFill>
            </a:endParaRPr>
          </a:p>
          <a:p>
            <a:pPr marL="342900" indent="-342900">
              <a:lnSpc>
                <a:spcPct val="80000"/>
              </a:lnSpc>
              <a:spcBef>
                <a:spcPct val="20000"/>
              </a:spcBef>
            </a:pPr>
            <a:endParaRPr lang="en-US" i="1" dirty="0" smtClean="0"/>
          </a:p>
          <a:p>
            <a:pPr marL="342900" indent="-342900">
              <a:lnSpc>
                <a:spcPct val="80000"/>
              </a:lnSpc>
              <a:spcBef>
                <a:spcPct val="20000"/>
              </a:spcBef>
            </a:pPr>
            <a:r>
              <a:rPr lang="en-US" i="1" dirty="0" smtClean="0"/>
              <a:t>A copy of this talk is </a:t>
            </a:r>
            <a:r>
              <a:rPr lang="en-US" i="1" smtClean="0"/>
              <a:t>available online at</a:t>
            </a:r>
            <a:r>
              <a:rPr lang="en-US" i="1" dirty="0" smtClean="0"/>
              <a:t>:</a:t>
            </a:r>
          </a:p>
          <a:p>
            <a:pPr marL="342900" indent="-342900">
              <a:lnSpc>
                <a:spcPct val="80000"/>
              </a:lnSpc>
              <a:spcBef>
                <a:spcPct val="20000"/>
              </a:spcBef>
            </a:pPr>
            <a:r>
              <a:rPr lang="en-US" i="1" dirty="0" err="1" smtClean="0"/>
              <a:t>http://solarmuri.ssl.berkeley.edu/~welsch/brian/public/presentations/HarveyPrize/</a:t>
            </a:r>
            <a:endParaRPr lang="en-US" dirty="0" smtClean="0">
              <a:latin typeface="+mn-lt"/>
            </a:endParaRPr>
          </a:p>
          <a:p>
            <a:pPr marL="342900" lvl="0" indent="-342900">
              <a:lnSpc>
                <a:spcPct val="80000"/>
              </a:lnSpc>
              <a:spcBef>
                <a:spcPct val="20000"/>
              </a:spcBef>
            </a:pPr>
            <a:endParaRPr lang="en-US" sz="3200" i="1" dirty="0" smtClean="0">
              <a:solidFill>
                <a:srgbClr val="0000FF"/>
              </a:solidFill>
            </a:endParaRPr>
          </a:p>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endParaRPr>
          </a:p>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endParaRPr>
          </a:p>
          <a:p>
            <a:pPr marL="342900" marR="0" lvl="0" indent="-342900" algn="l" defTabSz="457200" rtl="0" eaLnBrk="1" fontAlgn="base" latinLnBrk="0" hangingPunct="1">
              <a:lnSpc>
                <a:spcPct val="80000"/>
              </a:lnSpc>
              <a:spcBef>
                <a:spcPct val="20000"/>
              </a:spcBef>
              <a:spcAft>
                <a:spcPct val="0"/>
              </a:spcAft>
              <a:buClrTx/>
              <a:buSzTx/>
              <a:buFont typeface="Arial" charset="0"/>
              <a:buNone/>
              <a:tabLst/>
              <a:defRPr/>
            </a:pPr>
            <a:r>
              <a:rPr kumimoji="0" lang="en-US" sz="2800" b="0" i="0" u="none" strike="noStrike" kern="1200" cap="none" spc="0" normalizeH="0" baseline="0" noProof="0" dirty="0" smtClean="0">
                <a:ln>
                  <a:noFill/>
                </a:ln>
                <a:solidFill>
                  <a:srgbClr val="0000FF"/>
                </a:solidFill>
                <a:effectLst/>
                <a:uLnTx/>
                <a:uFillTx/>
                <a:latin typeface="+mn-lt"/>
                <a:ea typeface="ＭＳ Ｐゴシック" charset="-128"/>
                <a:cs typeface="ＭＳ Ｐゴシック" charset="-128"/>
              </a:rPr>
              <a:t>	</a:t>
            </a:r>
            <a:endParaRPr kumimoji="0" lang="en-US"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3"/>
          <p:cNvSpPr>
            <a:spLocks noGrp="1" noChangeArrowheads="1"/>
          </p:cNvSpPr>
          <p:nvPr>
            <p:ph type="body" idx="1"/>
          </p:nvPr>
        </p:nvSpPr>
        <p:spPr>
          <a:xfrm>
            <a:off x="304800" y="990600"/>
            <a:ext cx="8839200" cy="5410200"/>
          </a:xfrm>
        </p:spPr>
        <p:txBody>
          <a:bodyPr/>
          <a:lstStyle/>
          <a:p>
            <a:pPr eaLnBrk="1" hangingPunct="1">
              <a:lnSpc>
                <a:spcPct val="80000"/>
              </a:lnSpc>
              <a:buFont typeface="Arial" charset="0"/>
              <a:buNone/>
            </a:pPr>
            <a:r>
              <a:rPr lang="en-US" sz="2800" dirty="0" smtClean="0">
                <a:ea typeface="ＭＳ Ｐゴシック" charset="-128"/>
                <a:cs typeface="ＭＳ Ｐゴシック" charset="-128"/>
              </a:rPr>
              <a:t>	</a:t>
            </a:r>
          </a:p>
          <a:p>
            <a:pPr lvl="1" eaLnBrk="1" hangingPunct="1">
              <a:lnSpc>
                <a:spcPct val="80000"/>
              </a:lnSpc>
              <a:buFont typeface="Arial" charset="0"/>
              <a:buNone/>
            </a:pPr>
            <a:endParaRPr lang="en-US" dirty="0" smtClean="0">
              <a:ea typeface="ＭＳ Ｐゴシック" charset="-128"/>
              <a:cs typeface="ＭＳ Ｐゴシック" charset="-128"/>
            </a:endParaRPr>
          </a:p>
          <a:p>
            <a:pPr lvl="1" eaLnBrk="1" hangingPunct="1">
              <a:lnSpc>
                <a:spcPct val="80000"/>
              </a:lnSpc>
              <a:buFont typeface="Arial" charset="0"/>
              <a:buNone/>
            </a:pPr>
            <a:endParaRPr lang="en-US" dirty="0" smtClean="0">
              <a:ea typeface="ＭＳ Ｐゴシック" charset="-128"/>
              <a:cs typeface="ＭＳ Ｐゴシック" charset="-128"/>
            </a:endParaRPr>
          </a:p>
          <a:p>
            <a:pPr lvl="1" eaLnBrk="1" hangingPunct="1">
              <a:lnSpc>
                <a:spcPct val="80000"/>
              </a:lnSpc>
              <a:buFont typeface="Arial" charset="0"/>
              <a:buNone/>
            </a:pPr>
            <a:endParaRPr lang="en-US" dirty="0" smtClean="0">
              <a:ea typeface="ＭＳ Ｐゴシック" charset="-128"/>
              <a:cs typeface="ＭＳ Ｐゴシック" charset="-128"/>
            </a:endParaRPr>
          </a:p>
          <a:p>
            <a:pPr lvl="1" eaLnBrk="1" hangingPunct="1">
              <a:lnSpc>
                <a:spcPct val="80000"/>
              </a:lnSpc>
              <a:buFont typeface="Arial" charset="0"/>
              <a:buNone/>
            </a:pPr>
            <a:endParaRPr lang="en-US" dirty="0" smtClean="0">
              <a:ea typeface="ＭＳ Ｐゴシック" charset="-128"/>
              <a:cs typeface="ＭＳ Ｐゴシック" charset="-128"/>
            </a:endParaRPr>
          </a:p>
          <a:p>
            <a:pPr lvl="1" eaLnBrk="1" hangingPunct="1">
              <a:lnSpc>
                <a:spcPct val="80000"/>
              </a:lnSpc>
              <a:buFont typeface="Arial" charset="0"/>
              <a:buNone/>
            </a:pPr>
            <a:endParaRPr lang="en-US" dirty="0" smtClean="0">
              <a:ea typeface="ＭＳ Ｐゴシック" charset="-128"/>
              <a:cs typeface="ＭＳ Ｐゴシック" charset="-128"/>
            </a:endParaRPr>
          </a:p>
          <a:p>
            <a:pPr eaLnBrk="1" hangingPunct="1">
              <a:lnSpc>
                <a:spcPct val="80000"/>
              </a:lnSpc>
            </a:pPr>
            <a:endParaRPr lang="en-US" sz="2800" dirty="0" smtClean="0">
              <a:ea typeface="ＭＳ Ｐゴシック" charset="-128"/>
              <a:cs typeface="ＭＳ Ｐゴシック" charset="-128"/>
            </a:endParaRPr>
          </a:p>
          <a:p>
            <a:pPr eaLnBrk="1" hangingPunct="1">
              <a:lnSpc>
                <a:spcPct val="80000"/>
              </a:lnSpc>
              <a:buFont typeface="Arial" charset="0"/>
              <a:buNone/>
            </a:pPr>
            <a:r>
              <a:rPr lang="en-US" sz="2800" dirty="0" smtClean="0">
                <a:ea typeface="ＭＳ Ｐゴシック" charset="-128"/>
                <a:cs typeface="ＭＳ Ｐゴシック" charset="-128"/>
              </a:rPr>
              <a:t>	</a:t>
            </a:r>
          </a:p>
          <a:p>
            <a:pPr eaLnBrk="1" hangingPunct="1">
              <a:lnSpc>
                <a:spcPct val="80000"/>
              </a:lnSpc>
              <a:buFont typeface="Arial" charset="0"/>
              <a:buNone/>
            </a:pPr>
            <a:r>
              <a:rPr lang="en-US" sz="2800" dirty="0" smtClean="0">
                <a:ea typeface="ＭＳ Ｐゴシック" charset="-128"/>
                <a:cs typeface="ＭＳ Ｐゴシック" charset="-128"/>
              </a:rPr>
              <a:t>	Many other friends and colleagues have supported me in my career, but I don’t have time to name them all.  </a:t>
            </a:r>
          </a:p>
          <a:p>
            <a:pPr eaLnBrk="1" hangingPunct="1">
              <a:lnSpc>
                <a:spcPct val="80000"/>
              </a:lnSpc>
              <a:buFont typeface="Arial" charset="0"/>
              <a:buNone/>
            </a:pPr>
            <a:r>
              <a:rPr lang="en-US" sz="2800" dirty="0" smtClean="0">
                <a:ea typeface="ＭＳ Ｐゴシック" charset="-128"/>
                <a:cs typeface="ＭＳ Ｐゴシック" charset="-128"/>
              </a:rPr>
              <a:t>	</a:t>
            </a:r>
          </a:p>
          <a:p>
            <a:pPr eaLnBrk="1" hangingPunct="1">
              <a:lnSpc>
                <a:spcPct val="80000"/>
              </a:lnSpc>
              <a:buFont typeface="Arial" charset="0"/>
              <a:buNone/>
            </a:pPr>
            <a:r>
              <a:rPr lang="en-US" sz="2800" dirty="0" smtClean="0">
                <a:ea typeface="ＭＳ Ｐゴシック" charset="-128"/>
                <a:cs typeface="ＭＳ Ｐゴシック" charset="-128"/>
              </a:rPr>
              <a:t>	To each of you:   </a:t>
            </a:r>
            <a:r>
              <a:rPr lang="en-US" sz="3600" b="1" i="1" dirty="0" smtClean="0">
                <a:ea typeface="ＭＳ Ｐゴシック" charset="-128"/>
                <a:cs typeface="ＭＳ Ｐゴシック" charset="-128"/>
              </a:rPr>
              <a:t>Thank you!</a:t>
            </a:r>
          </a:p>
        </p:txBody>
      </p:sp>
      <p:sp>
        <p:nvSpPr>
          <p:cNvPr id="4" name="Rectangle 2"/>
          <p:cNvSpPr txBox="1">
            <a:spLocks noChangeArrowheads="1"/>
          </p:cNvSpPr>
          <p:nvPr/>
        </p:nvSpPr>
        <p:spPr bwMode="auto">
          <a:xfrm>
            <a:off x="0" y="0"/>
            <a:ext cx="9144000" cy="762000"/>
          </a:xfrm>
          <a:prstGeom prst="rect">
            <a:avLst/>
          </a:prstGeom>
          <a:noFill/>
          <a:ln w="9525">
            <a:noFill/>
            <a:miter lim="800000"/>
            <a:headEnd/>
            <a:tailEnd/>
          </a:ln>
        </p:spPr>
        <p:txBody>
          <a:bodyPr anchor="ctr">
            <a:prstTxWarp prst="textNoShape">
              <a:avLst/>
            </a:prstTxWarp>
          </a:bodyPr>
          <a:lstStyle/>
          <a:p>
            <a:pPr algn="ctr">
              <a:defRPr/>
            </a:pPr>
            <a:r>
              <a:rPr lang="en-US" sz="4000" b="1" u="sng" dirty="0">
                <a:latin typeface="+mj-lt"/>
              </a:rPr>
              <a:t>Acknowledgements</a:t>
            </a:r>
          </a:p>
        </p:txBody>
      </p:sp>
      <p:pic>
        <p:nvPicPr>
          <p:cNvPr id="78852" name="Picture 4" descr="longcope.jpg"/>
          <p:cNvPicPr>
            <a:picLocks noChangeAspect="1"/>
          </p:cNvPicPr>
          <p:nvPr/>
        </p:nvPicPr>
        <p:blipFill>
          <a:blip r:embed="rId2"/>
          <a:srcRect/>
          <a:stretch>
            <a:fillRect/>
          </a:stretch>
        </p:blipFill>
        <p:spPr bwMode="auto">
          <a:xfrm>
            <a:off x="7686675" y="1371600"/>
            <a:ext cx="1457325" cy="1924050"/>
          </a:xfrm>
          <a:prstGeom prst="rect">
            <a:avLst/>
          </a:prstGeom>
          <a:noFill/>
          <a:ln w="9525">
            <a:noFill/>
            <a:miter lim="800000"/>
            <a:headEnd/>
            <a:tailEnd/>
          </a:ln>
        </p:spPr>
      </p:pic>
      <p:pic>
        <p:nvPicPr>
          <p:cNvPr id="78853" name="Picture 5" descr="fisher.jpg"/>
          <p:cNvPicPr>
            <a:picLocks noChangeAspect="1"/>
          </p:cNvPicPr>
          <p:nvPr/>
        </p:nvPicPr>
        <p:blipFill>
          <a:blip r:embed="rId3"/>
          <a:srcRect/>
          <a:stretch>
            <a:fillRect/>
          </a:stretch>
        </p:blipFill>
        <p:spPr bwMode="auto">
          <a:xfrm>
            <a:off x="0" y="1447800"/>
            <a:ext cx="2590800" cy="1943100"/>
          </a:xfrm>
          <a:prstGeom prst="rect">
            <a:avLst/>
          </a:prstGeom>
          <a:noFill/>
          <a:ln w="9525">
            <a:noFill/>
            <a:miter lim="800000"/>
            <a:headEnd/>
            <a:tailEnd/>
          </a:ln>
        </p:spPr>
      </p:pic>
      <p:sp>
        <p:nvSpPr>
          <p:cNvPr id="7" name="Rectangle 3"/>
          <p:cNvSpPr txBox="1">
            <a:spLocks noChangeArrowheads="1"/>
          </p:cNvSpPr>
          <p:nvPr/>
        </p:nvSpPr>
        <p:spPr bwMode="auto">
          <a:xfrm>
            <a:off x="2286000" y="1371600"/>
            <a:ext cx="5486400" cy="3200400"/>
          </a:xfrm>
          <a:prstGeom prst="rect">
            <a:avLst/>
          </a:prstGeom>
          <a:noFill/>
          <a:ln w="9525">
            <a:noFill/>
            <a:miter lim="800000"/>
            <a:headEnd/>
            <a:tailEnd/>
          </a:ln>
        </p:spPr>
        <p:txBody>
          <a:bodyPr>
            <a:prstTxWarp prst="textNoShape">
              <a:avLst/>
            </a:prstTxWarp>
          </a:bodyPr>
          <a:lstStyle/>
          <a:p>
            <a:pPr marL="342900" indent="-342900">
              <a:lnSpc>
                <a:spcPct val="80000"/>
              </a:lnSpc>
              <a:spcBef>
                <a:spcPct val="20000"/>
              </a:spcBef>
              <a:defRPr/>
            </a:pPr>
            <a:r>
              <a:rPr lang="en-US" sz="2800" dirty="0">
                <a:latin typeface="+mn-lt"/>
              </a:rPr>
              <a:t>	</a:t>
            </a:r>
            <a:r>
              <a:rPr lang="en-US" sz="2800" dirty="0" smtClean="0">
                <a:latin typeface="+mn-lt"/>
              </a:rPr>
              <a:t>I’ve been very lucky to work with George </a:t>
            </a:r>
            <a:r>
              <a:rPr lang="en-US" sz="2800" dirty="0">
                <a:latin typeface="+mn-lt"/>
              </a:rPr>
              <a:t>Fisher (left), my post-doc advisor and </a:t>
            </a:r>
            <a:r>
              <a:rPr lang="en-US" sz="2800" dirty="0" smtClean="0">
                <a:latin typeface="+mn-lt"/>
              </a:rPr>
              <a:t>current “boss” </a:t>
            </a:r>
            <a:r>
              <a:rPr lang="en-US" sz="2800" dirty="0">
                <a:latin typeface="+mn-lt"/>
              </a:rPr>
              <a:t>(note quotes!), and Dana Longcope (right), my PhD advisor. </a:t>
            </a:r>
            <a:endParaRPr lang="en-US" sz="2800" b="1" i="1" dirty="0">
              <a:latin typeface="+mn-lt"/>
            </a:endParaRPr>
          </a:p>
          <a:p>
            <a:pPr marL="342900" indent="-342900" algn="ctr">
              <a:lnSpc>
                <a:spcPct val="80000"/>
              </a:lnSpc>
              <a:spcBef>
                <a:spcPct val="20000"/>
              </a:spcBef>
              <a:defRPr/>
            </a:pPr>
            <a:r>
              <a:rPr lang="en-US" sz="2800" b="1" i="1" dirty="0">
                <a:latin typeface="+mn-lt"/>
              </a:rPr>
              <a:t>Thank you</a:t>
            </a:r>
            <a:r>
              <a:rPr lang="en-US" sz="2800" b="1" i="1" dirty="0" smtClean="0">
                <a:latin typeface="+mn-lt"/>
              </a:rPr>
              <a:t> both for all you’ve taught me! </a:t>
            </a:r>
            <a:endParaRPr lang="en-US" sz="2800" dirty="0">
              <a:latin typeface="+mn-lt"/>
            </a:endParaRPr>
          </a:p>
          <a:p>
            <a:pPr marL="742950" lvl="1" indent="-285750">
              <a:lnSpc>
                <a:spcPct val="80000"/>
              </a:lnSpc>
              <a:spcBef>
                <a:spcPct val="20000"/>
              </a:spcBef>
              <a:defRPr/>
            </a:pPr>
            <a:endParaRPr lang="en-US" sz="2800" dirty="0">
              <a:latin typeface="+mn-lt"/>
            </a:endParaRPr>
          </a:p>
          <a:p>
            <a:pPr marL="342900" indent="-342900">
              <a:lnSpc>
                <a:spcPct val="80000"/>
              </a:lnSpc>
              <a:spcBef>
                <a:spcPct val="20000"/>
              </a:spcBef>
              <a:defRPr/>
            </a:pPr>
            <a:endParaRPr lang="en-US" sz="2800" dirty="0">
              <a:latin typeface="+mn-lt"/>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76200" y="76200"/>
            <a:ext cx="8229600" cy="563563"/>
          </a:xfrm>
        </p:spPr>
        <p:txBody>
          <a:bodyPr/>
          <a:lstStyle/>
          <a:p>
            <a:pPr eaLnBrk="1" hangingPunct="1"/>
            <a:r>
              <a:rPr lang="en-US" sz="4000" smtClean="0">
                <a:ea typeface="ＭＳ Ｐゴシック" charset="-128"/>
                <a:cs typeface="ＭＳ Ｐゴシック" charset="-128"/>
              </a:rPr>
              <a:t>The ideal induction equation is:</a:t>
            </a:r>
          </a:p>
        </p:txBody>
      </p:sp>
      <p:sp>
        <p:nvSpPr>
          <p:cNvPr id="78851" name="Rectangle 3"/>
          <p:cNvSpPr>
            <a:spLocks noGrp="1" noChangeArrowheads="1"/>
          </p:cNvSpPr>
          <p:nvPr>
            <p:ph type="body" idx="1"/>
          </p:nvPr>
        </p:nvSpPr>
        <p:spPr>
          <a:xfrm>
            <a:off x="381000" y="990600"/>
            <a:ext cx="8686800" cy="4525963"/>
          </a:xfrm>
        </p:spPr>
        <p:txBody>
          <a:bodyPr/>
          <a:lstStyle/>
          <a:p>
            <a:pPr eaLnBrk="1" hangingPunct="1">
              <a:lnSpc>
                <a:spcPct val="90000"/>
              </a:lnSpc>
              <a:buFontTx/>
              <a:buNone/>
            </a:pPr>
            <a:r>
              <a:rPr lang="en-US" sz="4000">
                <a:ea typeface="Arial" charset="0"/>
                <a:cs typeface="Arial" charset="0"/>
                <a:sym typeface="Symbol" charset="2"/>
              </a:rPr>
              <a:t></a:t>
            </a:r>
            <a:r>
              <a:rPr lang="en-US" sz="4000" baseline="-25000">
                <a:ea typeface="Arial" charset="0"/>
                <a:cs typeface="Arial" charset="0"/>
                <a:sym typeface="Symbol" charset="2"/>
              </a:rPr>
              <a:t>t</a:t>
            </a:r>
            <a:r>
              <a:rPr lang="en-US" sz="4000">
                <a:ea typeface="Arial" charset="0"/>
                <a:cs typeface="Arial" charset="0"/>
              </a:rPr>
              <a:t>B</a:t>
            </a:r>
            <a:r>
              <a:rPr lang="en-US" sz="4000" baseline="-25000">
                <a:ea typeface="ＭＳ Ｐゴシック" charset="-128"/>
                <a:cs typeface="ＭＳ Ｐゴシック" charset="-128"/>
              </a:rPr>
              <a:t>x</a:t>
            </a:r>
            <a:r>
              <a:rPr lang="en-US" sz="4000">
                <a:ea typeface="Arial" charset="0"/>
                <a:cs typeface="Arial" charset="0"/>
              </a:rPr>
              <a:t> </a:t>
            </a:r>
            <a:r>
              <a:rPr lang="en-US" sz="4000" smtClean="0">
                <a:ea typeface="Arial" charset="0"/>
                <a:cs typeface="Arial" charset="0"/>
              </a:rPr>
              <a:t>  = </a:t>
            </a:r>
            <a:r>
              <a:rPr lang="en-US" sz="4000">
                <a:ea typeface="Arial" charset="0"/>
                <a:cs typeface="Arial" charset="0"/>
              </a:rPr>
              <a:t>(-</a:t>
            </a:r>
            <a:r>
              <a:rPr lang="en-US" sz="4000">
                <a:ea typeface="Arial" charset="0"/>
                <a:cs typeface="Arial" charset="0"/>
                <a:sym typeface="Symbol" charset="2"/>
              </a:rPr>
              <a:t></a:t>
            </a:r>
            <a:r>
              <a:rPr lang="en-US" sz="4000" baseline="-25000">
                <a:ea typeface="Arial" charset="0"/>
                <a:cs typeface="Arial" charset="0"/>
                <a:sym typeface="Symbol" charset="2"/>
              </a:rPr>
              <a:t>y</a:t>
            </a:r>
            <a:r>
              <a:rPr lang="en-US" sz="4000">
                <a:ea typeface="Arial" charset="0"/>
                <a:cs typeface="Arial" charset="0"/>
              </a:rPr>
              <a:t>E</a:t>
            </a:r>
            <a:r>
              <a:rPr lang="en-US" sz="4000" baseline="-25000">
                <a:ea typeface="ＭＳ Ｐゴシック" charset="-128"/>
                <a:cs typeface="ＭＳ Ｐゴシック" charset="-128"/>
              </a:rPr>
              <a:t>z</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z</a:t>
            </a:r>
            <a:r>
              <a:rPr lang="en-US" sz="4000">
                <a:ea typeface="ＭＳ Ｐゴシック" charset="-128"/>
                <a:cs typeface="ＭＳ Ｐゴシック" charset="-128"/>
                <a:sym typeface="SymbolMono BT" pitchFamily="18" charset="2"/>
              </a:rPr>
              <a:t>E</a:t>
            </a:r>
            <a:r>
              <a:rPr lang="en-US" sz="4000" baseline="-25000">
                <a:ea typeface="ＭＳ Ｐゴシック" charset="-128"/>
                <a:cs typeface="ＭＳ Ｐゴシック" charset="-128"/>
              </a:rPr>
              <a:t>y</a:t>
            </a:r>
            <a:r>
              <a:rPr lang="en-US" sz="4000">
                <a:ea typeface="Arial" charset="0"/>
                <a:cs typeface="Arial" charset="0"/>
              </a:rPr>
              <a:t>)c 			</a:t>
            </a:r>
            <a:r>
              <a:rPr lang="en-US" sz="4000" smtClean="0">
                <a:ea typeface="Arial" charset="0"/>
                <a:cs typeface="Arial" charset="0"/>
              </a:rPr>
              <a:t>				</a:t>
            </a:r>
            <a:endParaRPr lang="en-US" sz="4000" smtClean="0">
              <a:ea typeface="ＭＳ Ｐゴシック" charset="-128"/>
              <a:cs typeface="ＭＳ Ｐゴシック" charset="-128"/>
            </a:endParaRPr>
          </a:p>
          <a:p>
            <a:pPr eaLnBrk="1" hangingPunct="1">
              <a:lnSpc>
                <a:spcPct val="90000"/>
              </a:lnSpc>
              <a:buFontTx/>
              <a:buNone/>
            </a:pPr>
            <a:r>
              <a:rPr lang="en-US" sz="4000">
                <a:ea typeface="Arial" charset="0"/>
                <a:cs typeface="Arial" charset="0"/>
                <a:sym typeface="Symbol" charset="2"/>
              </a:rPr>
              <a:t>	</a:t>
            </a:r>
            <a:r>
              <a:rPr lang="en-US" sz="4000" smtClean="0">
                <a:ea typeface="Arial" charset="0"/>
                <a:cs typeface="Arial" charset="0"/>
                <a:sym typeface="Symbol" charset="2"/>
              </a:rPr>
              <a:t>		  </a:t>
            </a:r>
            <a:r>
              <a:rPr lang="en-US" sz="4000" smtClean="0">
                <a:ea typeface="Arial" charset="0"/>
                <a:cs typeface="Arial" charset="0"/>
              </a:rPr>
              <a:t>=  </a:t>
            </a:r>
            <a:r>
              <a:rPr lang="en-US" sz="4000">
                <a:ea typeface="Arial" charset="0"/>
                <a:cs typeface="Arial" charset="0"/>
                <a:sym typeface="Symbol" charset="2"/>
              </a:rPr>
              <a:t></a:t>
            </a:r>
            <a:r>
              <a:rPr lang="en-US" sz="4000" baseline="-25000">
                <a:ea typeface="Arial" charset="0"/>
                <a:cs typeface="Arial" charset="0"/>
                <a:sym typeface="Symbol" charset="2"/>
              </a:rPr>
              <a:t>y</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x</a:t>
            </a:r>
            <a:r>
              <a:rPr lang="en-US" sz="4000">
                <a:ea typeface="Arial" charset="0"/>
                <a:cs typeface="Arial" charset="0"/>
              </a:rPr>
              <a:t>B</a:t>
            </a:r>
            <a:r>
              <a:rPr lang="en-US" sz="4000" baseline="-25000">
                <a:ea typeface="ＭＳ Ｐゴシック" charset="-128"/>
                <a:cs typeface="ＭＳ Ｐゴシック" charset="-128"/>
              </a:rPr>
              <a:t>y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y</a:t>
            </a:r>
            <a:r>
              <a:rPr lang="en-US" sz="4000">
                <a:ea typeface="Arial" charset="0"/>
                <a:cs typeface="Arial" charset="0"/>
              </a:rPr>
              <a:t>B</a:t>
            </a:r>
            <a:r>
              <a:rPr lang="en-US" sz="4000" baseline="-25000">
                <a:ea typeface="ＭＳ Ｐゴシック" charset="-128"/>
                <a:cs typeface="ＭＳ Ｐゴシック" charset="-128"/>
              </a:rPr>
              <a:t>x </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z</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z</a:t>
            </a:r>
            <a:r>
              <a:rPr lang="en-US" sz="4000">
                <a:ea typeface="Arial" charset="0"/>
                <a:cs typeface="Arial" charset="0"/>
              </a:rPr>
              <a:t>B</a:t>
            </a:r>
            <a:r>
              <a:rPr lang="en-US" sz="4000" baseline="-25000">
                <a:ea typeface="ＭＳ Ｐゴシック" charset="-128"/>
                <a:cs typeface="ＭＳ Ｐゴシック" charset="-128"/>
              </a:rPr>
              <a:t>x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x</a:t>
            </a:r>
            <a:r>
              <a:rPr lang="en-US" sz="4000">
                <a:ea typeface="Arial" charset="0"/>
                <a:cs typeface="Arial" charset="0"/>
              </a:rPr>
              <a:t>B</a:t>
            </a:r>
            <a:r>
              <a:rPr lang="en-US" sz="4000" baseline="-25000">
                <a:ea typeface="ＭＳ Ｐゴシック" charset="-128"/>
                <a:cs typeface="ＭＳ Ｐゴシック" charset="-128"/>
              </a:rPr>
              <a:t>y </a:t>
            </a:r>
            <a:r>
              <a:rPr lang="en-US" sz="4000">
                <a:ea typeface="Arial" charset="0"/>
                <a:cs typeface="Arial" charset="0"/>
              </a:rPr>
              <a:t>)</a:t>
            </a:r>
            <a:r>
              <a:rPr lang="en-US" sz="4000" smtClean="0">
                <a:ea typeface="Arial" charset="0"/>
                <a:cs typeface="Arial" charset="0"/>
              </a:rPr>
              <a:t>		</a:t>
            </a:r>
          </a:p>
          <a:p>
            <a:pPr eaLnBrk="1" hangingPunct="1">
              <a:lnSpc>
                <a:spcPct val="90000"/>
              </a:lnSpc>
              <a:buFontTx/>
              <a:buNone/>
            </a:pPr>
            <a:endParaRPr lang="en-US" sz="4000">
              <a:ea typeface="Arial" charset="0"/>
              <a:cs typeface="Arial" charset="0"/>
            </a:endParaRPr>
          </a:p>
          <a:p>
            <a:pPr eaLnBrk="1" hangingPunct="1">
              <a:lnSpc>
                <a:spcPct val="90000"/>
              </a:lnSpc>
              <a:buFontTx/>
              <a:buNone/>
            </a:pPr>
            <a:r>
              <a:rPr lang="en-US" sz="4000">
                <a:ea typeface="Arial" charset="0"/>
                <a:cs typeface="Arial" charset="0"/>
                <a:sym typeface="Symbol" charset="2"/>
              </a:rPr>
              <a:t></a:t>
            </a:r>
            <a:r>
              <a:rPr lang="en-US" sz="4000" baseline="-25000">
                <a:ea typeface="Arial" charset="0"/>
                <a:cs typeface="Arial" charset="0"/>
                <a:sym typeface="Symbol" charset="2"/>
              </a:rPr>
              <a:t>t</a:t>
            </a:r>
            <a:r>
              <a:rPr lang="en-US" sz="4000">
                <a:ea typeface="Arial" charset="0"/>
                <a:cs typeface="Arial" charset="0"/>
              </a:rPr>
              <a:t>B</a:t>
            </a:r>
            <a:r>
              <a:rPr lang="en-US" sz="4000" baseline="-25000">
                <a:ea typeface="Arial" charset="0"/>
                <a:cs typeface="Arial" charset="0"/>
              </a:rPr>
              <a:t>y</a:t>
            </a:r>
            <a:r>
              <a:rPr lang="en-US" sz="4000">
                <a:ea typeface="Arial" charset="0"/>
                <a:cs typeface="Arial" charset="0"/>
              </a:rPr>
              <a:t> </a:t>
            </a:r>
            <a:r>
              <a:rPr lang="en-US" sz="4000" smtClean="0">
                <a:ea typeface="Arial" charset="0"/>
                <a:cs typeface="Arial" charset="0"/>
              </a:rPr>
              <a:t>  = </a:t>
            </a:r>
            <a:r>
              <a:rPr lang="en-US" sz="4000">
                <a:ea typeface="Arial" charset="0"/>
                <a:cs typeface="Arial" charset="0"/>
              </a:rPr>
              <a:t>(-</a:t>
            </a:r>
            <a:r>
              <a:rPr lang="en-US" sz="4000">
                <a:ea typeface="Arial" charset="0"/>
                <a:cs typeface="Arial" charset="0"/>
                <a:sym typeface="Symbol" charset="2"/>
              </a:rPr>
              <a:t></a:t>
            </a:r>
            <a:r>
              <a:rPr lang="en-US" sz="4000" baseline="-25000">
                <a:ea typeface="Arial" charset="0"/>
                <a:cs typeface="Arial" charset="0"/>
                <a:sym typeface="Symbol" charset="2"/>
              </a:rPr>
              <a:t>z</a:t>
            </a:r>
            <a:r>
              <a:rPr lang="en-US" sz="4000">
                <a:ea typeface="Arial" charset="0"/>
                <a:cs typeface="Arial" charset="0"/>
              </a:rPr>
              <a:t>E</a:t>
            </a:r>
            <a:r>
              <a:rPr lang="en-US" sz="4000" baseline="-25000">
                <a:ea typeface="ＭＳ Ｐゴシック" charset="-128"/>
                <a:cs typeface="ＭＳ Ｐゴシック" charset="-128"/>
              </a:rPr>
              <a:t>x</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x</a:t>
            </a:r>
            <a:r>
              <a:rPr lang="en-US" sz="4000">
                <a:ea typeface="ＭＳ Ｐゴシック" charset="-128"/>
                <a:cs typeface="ＭＳ Ｐゴシック" charset="-128"/>
                <a:sym typeface="SymbolMono BT" pitchFamily="18" charset="2"/>
              </a:rPr>
              <a:t>E</a:t>
            </a:r>
            <a:r>
              <a:rPr lang="en-US" sz="4000" baseline="-25000">
                <a:ea typeface="ＭＳ Ｐゴシック" charset="-128"/>
                <a:cs typeface="ＭＳ Ｐゴシック" charset="-128"/>
              </a:rPr>
              <a:t>z</a:t>
            </a:r>
            <a:r>
              <a:rPr lang="en-US" sz="4000">
                <a:ea typeface="Arial" charset="0"/>
                <a:cs typeface="Arial" charset="0"/>
              </a:rPr>
              <a:t>)c	 		</a:t>
            </a:r>
            <a:r>
              <a:rPr lang="en-US" sz="4000" smtClean="0">
                <a:ea typeface="Arial" charset="0"/>
                <a:cs typeface="Arial" charset="0"/>
              </a:rPr>
              <a:t>				</a:t>
            </a:r>
            <a:endParaRPr lang="en-US" sz="4000" smtClean="0">
              <a:ea typeface="ＭＳ Ｐゴシック" charset="-128"/>
              <a:cs typeface="ＭＳ Ｐゴシック" charset="-128"/>
            </a:endParaRPr>
          </a:p>
          <a:p>
            <a:pPr eaLnBrk="1" hangingPunct="1">
              <a:lnSpc>
                <a:spcPct val="90000"/>
              </a:lnSpc>
              <a:buFontTx/>
              <a:buNone/>
            </a:pPr>
            <a:r>
              <a:rPr lang="en-US" sz="4000">
                <a:ea typeface="Arial" charset="0"/>
                <a:cs typeface="Arial" charset="0"/>
                <a:sym typeface="Symbol" charset="2"/>
              </a:rPr>
              <a:t>	</a:t>
            </a:r>
            <a:r>
              <a:rPr lang="en-US" sz="4000" smtClean="0">
                <a:ea typeface="Arial" charset="0"/>
                <a:cs typeface="Arial" charset="0"/>
                <a:sym typeface="Symbol" charset="2"/>
              </a:rPr>
              <a:t>		  </a:t>
            </a:r>
            <a:r>
              <a:rPr lang="en-US" sz="4000" smtClean="0">
                <a:ea typeface="Arial" charset="0"/>
                <a:cs typeface="Arial" charset="0"/>
              </a:rPr>
              <a:t>=  </a:t>
            </a:r>
            <a:r>
              <a:rPr lang="en-US" sz="4000">
                <a:ea typeface="Arial" charset="0"/>
                <a:cs typeface="Arial" charset="0"/>
                <a:sym typeface="Symbol" charset="2"/>
              </a:rPr>
              <a:t></a:t>
            </a:r>
            <a:r>
              <a:rPr lang="en-US" sz="4000" baseline="-25000">
                <a:ea typeface="Arial" charset="0"/>
                <a:cs typeface="Arial" charset="0"/>
                <a:sym typeface="Symbol" charset="2"/>
              </a:rPr>
              <a:t>z</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y</a:t>
            </a:r>
            <a:r>
              <a:rPr lang="en-US" sz="4000">
                <a:ea typeface="Arial" charset="0"/>
                <a:cs typeface="Arial" charset="0"/>
              </a:rPr>
              <a:t>B</a:t>
            </a:r>
            <a:r>
              <a:rPr lang="en-US" sz="4000" baseline="-25000">
                <a:ea typeface="ＭＳ Ｐゴシック" charset="-128"/>
                <a:cs typeface="ＭＳ Ｐゴシック" charset="-128"/>
              </a:rPr>
              <a:t>z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z</a:t>
            </a:r>
            <a:r>
              <a:rPr lang="en-US" sz="4000">
                <a:ea typeface="Arial" charset="0"/>
                <a:cs typeface="Arial" charset="0"/>
              </a:rPr>
              <a:t>B</a:t>
            </a:r>
            <a:r>
              <a:rPr lang="en-US" sz="4000" baseline="-25000">
                <a:ea typeface="ＭＳ Ｐゴシック" charset="-128"/>
                <a:cs typeface="ＭＳ Ｐゴシック" charset="-128"/>
              </a:rPr>
              <a:t>y </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x</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x</a:t>
            </a:r>
            <a:r>
              <a:rPr lang="en-US" sz="4000">
                <a:ea typeface="Arial" charset="0"/>
                <a:cs typeface="Arial" charset="0"/>
              </a:rPr>
              <a:t>B</a:t>
            </a:r>
            <a:r>
              <a:rPr lang="en-US" sz="4000" baseline="-25000">
                <a:ea typeface="ＭＳ Ｐゴシック" charset="-128"/>
                <a:cs typeface="ＭＳ Ｐゴシック" charset="-128"/>
              </a:rPr>
              <a:t>y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y</a:t>
            </a:r>
            <a:r>
              <a:rPr lang="en-US" sz="4000">
                <a:ea typeface="Arial" charset="0"/>
                <a:cs typeface="Arial" charset="0"/>
              </a:rPr>
              <a:t>B</a:t>
            </a:r>
            <a:r>
              <a:rPr lang="en-US" sz="4000" baseline="-25000">
                <a:ea typeface="ＭＳ Ｐゴシック" charset="-128"/>
                <a:cs typeface="ＭＳ Ｐゴシック" charset="-128"/>
              </a:rPr>
              <a:t>x </a:t>
            </a:r>
            <a:r>
              <a:rPr lang="en-US" sz="4000">
                <a:ea typeface="Arial" charset="0"/>
                <a:cs typeface="Arial" charset="0"/>
              </a:rPr>
              <a:t>)</a:t>
            </a:r>
            <a:r>
              <a:rPr lang="en-US" sz="4000" smtClean="0">
                <a:ea typeface="Arial" charset="0"/>
                <a:cs typeface="Arial" charset="0"/>
              </a:rPr>
              <a:t>		</a:t>
            </a:r>
          </a:p>
          <a:p>
            <a:pPr eaLnBrk="1" hangingPunct="1">
              <a:lnSpc>
                <a:spcPct val="90000"/>
              </a:lnSpc>
              <a:buFontTx/>
              <a:buNone/>
            </a:pPr>
            <a:endParaRPr lang="en-US" sz="4000">
              <a:ea typeface="Arial" charset="0"/>
              <a:cs typeface="Arial" charset="0"/>
            </a:endParaRPr>
          </a:p>
          <a:p>
            <a:pPr eaLnBrk="1" hangingPunct="1">
              <a:lnSpc>
                <a:spcPct val="90000"/>
              </a:lnSpc>
              <a:buFontTx/>
              <a:buNone/>
            </a:pPr>
            <a:r>
              <a:rPr lang="en-US" sz="4000">
                <a:ea typeface="Arial" charset="0"/>
                <a:cs typeface="Arial" charset="0"/>
                <a:sym typeface="Symbol" charset="2"/>
              </a:rPr>
              <a:t></a:t>
            </a:r>
            <a:r>
              <a:rPr lang="en-US" sz="4000" baseline="-25000">
                <a:ea typeface="Arial" charset="0"/>
                <a:cs typeface="Arial" charset="0"/>
                <a:sym typeface="Symbol" charset="2"/>
              </a:rPr>
              <a:t>t</a:t>
            </a:r>
            <a:r>
              <a:rPr lang="en-US" sz="4000">
                <a:ea typeface="Arial" charset="0"/>
                <a:cs typeface="Arial" charset="0"/>
              </a:rPr>
              <a:t>B</a:t>
            </a:r>
            <a:r>
              <a:rPr lang="en-US" sz="4000" baseline="-25000">
                <a:ea typeface="ＭＳ Ｐゴシック" charset="-128"/>
                <a:cs typeface="ＭＳ Ｐゴシック" charset="-128"/>
              </a:rPr>
              <a:t>z</a:t>
            </a:r>
            <a:r>
              <a:rPr lang="en-US" sz="4000">
                <a:ea typeface="Arial" charset="0"/>
                <a:cs typeface="Arial" charset="0"/>
              </a:rPr>
              <a:t> </a:t>
            </a:r>
            <a:r>
              <a:rPr lang="en-US" sz="4000" smtClean="0">
                <a:ea typeface="Arial" charset="0"/>
                <a:cs typeface="Arial" charset="0"/>
              </a:rPr>
              <a:t>  = </a:t>
            </a:r>
            <a:r>
              <a:rPr lang="en-US" sz="4000">
                <a:ea typeface="Arial" charset="0"/>
                <a:cs typeface="Arial" charset="0"/>
              </a:rPr>
              <a:t>(-</a:t>
            </a:r>
            <a:r>
              <a:rPr lang="en-US" sz="4000">
                <a:ea typeface="Arial" charset="0"/>
                <a:cs typeface="Arial" charset="0"/>
                <a:sym typeface="Symbol" charset="2"/>
              </a:rPr>
              <a:t></a:t>
            </a:r>
            <a:r>
              <a:rPr lang="en-US" sz="4000" baseline="-25000">
                <a:ea typeface="Arial" charset="0"/>
                <a:cs typeface="Arial" charset="0"/>
                <a:sym typeface="Symbol" charset="2"/>
              </a:rPr>
              <a:t>x</a:t>
            </a:r>
            <a:r>
              <a:rPr lang="en-US" sz="4000">
                <a:ea typeface="Arial" charset="0"/>
                <a:cs typeface="Arial" charset="0"/>
              </a:rPr>
              <a:t>E</a:t>
            </a:r>
            <a:r>
              <a:rPr lang="en-US" sz="4000" baseline="-25000">
                <a:ea typeface="ＭＳ Ｐゴシック" charset="-128"/>
                <a:cs typeface="ＭＳ Ｐゴシック" charset="-128"/>
              </a:rPr>
              <a:t>y</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y</a:t>
            </a:r>
            <a:r>
              <a:rPr lang="en-US" sz="4000">
                <a:ea typeface="ＭＳ Ｐゴシック" charset="-128"/>
                <a:cs typeface="ＭＳ Ｐゴシック" charset="-128"/>
                <a:sym typeface="SymbolMono BT" pitchFamily="18" charset="2"/>
              </a:rPr>
              <a:t>E</a:t>
            </a:r>
            <a:r>
              <a:rPr lang="en-US" sz="4000" baseline="-25000">
                <a:ea typeface="ＭＳ Ｐゴシック" charset="-128"/>
                <a:cs typeface="ＭＳ Ｐゴシック" charset="-128"/>
              </a:rPr>
              <a:t>x</a:t>
            </a:r>
            <a:r>
              <a:rPr lang="en-US" sz="4000">
                <a:ea typeface="Arial" charset="0"/>
                <a:cs typeface="Arial" charset="0"/>
              </a:rPr>
              <a:t>)c	 		</a:t>
            </a:r>
            <a:r>
              <a:rPr lang="en-US" sz="4000" smtClean="0">
                <a:ea typeface="Arial" charset="0"/>
                <a:cs typeface="Arial" charset="0"/>
              </a:rPr>
              <a:t>				</a:t>
            </a:r>
            <a:endParaRPr lang="en-US" sz="4000" smtClean="0">
              <a:ea typeface="ＭＳ Ｐゴシック" charset="-128"/>
              <a:cs typeface="ＭＳ Ｐゴシック" charset="-128"/>
            </a:endParaRPr>
          </a:p>
          <a:p>
            <a:pPr eaLnBrk="1" hangingPunct="1">
              <a:lnSpc>
                <a:spcPct val="90000"/>
              </a:lnSpc>
              <a:buFontTx/>
              <a:buNone/>
            </a:pPr>
            <a:r>
              <a:rPr lang="en-US" sz="4000">
                <a:ea typeface="Arial" charset="0"/>
                <a:cs typeface="Arial" charset="0"/>
                <a:sym typeface="Symbol" charset="2"/>
              </a:rPr>
              <a:t>	</a:t>
            </a:r>
            <a:r>
              <a:rPr lang="en-US" sz="4000" smtClean="0">
                <a:ea typeface="Arial" charset="0"/>
                <a:cs typeface="Arial" charset="0"/>
                <a:sym typeface="Symbol" charset="2"/>
              </a:rPr>
              <a:t>		  </a:t>
            </a:r>
            <a:r>
              <a:rPr lang="en-US" sz="4000" smtClean="0">
                <a:ea typeface="Arial" charset="0"/>
                <a:cs typeface="Arial" charset="0"/>
              </a:rPr>
              <a:t>=  </a:t>
            </a:r>
            <a:r>
              <a:rPr lang="en-US" sz="4000">
                <a:ea typeface="Arial" charset="0"/>
                <a:cs typeface="Arial" charset="0"/>
                <a:sym typeface="Symbol" charset="2"/>
              </a:rPr>
              <a:t></a:t>
            </a:r>
            <a:r>
              <a:rPr lang="en-US" sz="4000" baseline="-25000">
                <a:ea typeface="Arial" charset="0"/>
                <a:cs typeface="Arial" charset="0"/>
                <a:sym typeface="Symbol" charset="2"/>
              </a:rPr>
              <a:t>x</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z</a:t>
            </a:r>
            <a:r>
              <a:rPr lang="en-US" sz="4000">
                <a:ea typeface="Arial" charset="0"/>
                <a:cs typeface="Arial" charset="0"/>
              </a:rPr>
              <a:t>B</a:t>
            </a:r>
            <a:r>
              <a:rPr lang="en-US" sz="4000" baseline="-25000">
                <a:ea typeface="ＭＳ Ｐゴシック" charset="-128"/>
                <a:cs typeface="ＭＳ Ｐゴシック" charset="-128"/>
              </a:rPr>
              <a:t>x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x</a:t>
            </a:r>
            <a:r>
              <a:rPr lang="en-US" sz="4000">
                <a:ea typeface="Arial" charset="0"/>
                <a:cs typeface="Arial" charset="0"/>
              </a:rPr>
              <a:t>B</a:t>
            </a:r>
            <a:r>
              <a:rPr lang="en-US" sz="4000" baseline="-25000">
                <a:ea typeface="ＭＳ Ｐゴシック" charset="-128"/>
                <a:cs typeface="ＭＳ Ｐゴシック" charset="-128"/>
              </a:rPr>
              <a:t>z </a:t>
            </a:r>
            <a:r>
              <a:rPr lang="en-US" sz="4000">
                <a:ea typeface="Arial" charset="0"/>
                <a:cs typeface="Arial" charset="0"/>
              </a:rPr>
              <a:t>) - </a:t>
            </a:r>
            <a:r>
              <a:rPr lang="en-US" sz="4000">
                <a:ea typeface="Arial" charset="0"/>
                <a:cs typeface="Arial" charset="0"/>
                <a:sym typeface="Symbol" charset="2"/>
              </a:rPr>
              <a:t></a:t>
            </a:r>
            <a:r>
              <a:rPr lang="en-US" sz="4000" baseline="-25000">
                <a:ea typeface="Arial" charset="0"/>
                <a:cs typeface="Arial" charset="0"/>
                <a:sym typeface="Symbol" charset="2"/>
              </a:rPr>
              <a:t>y</a:t>
            </a:r>
            <a:r>
              <a:rPr lang="en-US" sz="4000">
                <a:ea typeface="Arial" charset="0"/>
                <a:cs typeface="Arial" charset="0"/>
                <a:sym typeface="Symbol" charset="2"/>
              </a:rPr>
              <a:t>(</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y</a:t>
            </a:r>
            <a:r>
              <a:rPr lang="en-US" sz="4000">
                <a:ea typeface="Arial" charset="0"/>
                <a:cs typeface="Arial" charset="0"/>
              </a:rPr>
              <a:t>B</a:t>
            </a:r>
            <a:r>
              <a:rPr lang="en-US" sz="4000" baseline="-25000">
                <a:ea typeface="ＭＳ Ｐゴシック" charset="-128"/>
                <a:cs typeface="ＭＳ Ｐゴシック" charset="-128"/>
              </a:rPr>
              <a:t>z </a:t>
            </a:r>
            <a:r>
              <a:rPr lang="en-US" sz="4000">
                <a:ea typeface="ＭＳ Ｐゴシック" charset="-128"/>
                <a:cs typeface="ＭＳ Ｐゴシック" charset="-128"/>
              </a:rPr>
              <a:t>-</a:t>
            </a:r>
            <a:r>
              <a:rPr lang="en-US" sz="4000" baseline="-25000">
                <a:ea typeface="ＭＳ Ｐゴシック" charset="-128"/>
                <a:cs typeface="ＭＳ Ｐゴシック" charset="-128"/>
              </a:rPr>
              <a:t> </a:t>
            </a:r>
            <a:r>
              <a:rPr lang="en-US" sz="4000">
                <a:ea typeface="ＭＳ Ｐゴシック" charset="-128"/>
                <a:cs typeface="ＭＳ Ｐゴシック" charset="-128"/>
                <a:sym typeface="SymbolMono BT" pitchFamily="18" charset="2"/>
              </a:rPr>
              <a:t>v</a:t>
            </a:r>
            <a:r>
              <a:rPr lang="en-US" sz="4000" baseline="-25000">
                <a:ea typeface="ＭＳ Ｐゴシック" charset="-128"/>
                <a:cs typeface="ＭＳ Ｐゴシック" charset="-128"/>
                <a:sym typeface="SymbolMono BT" pitchFamily="18" charset="2"/>
              </a:rPr>
              <a:t>z</a:t>
            </a:r>
            <a:r>
              <a:rPr lang="en-US" sz="4000">
                <a:ea typeface="Arial" charset="0"/>
                <a:cs typeface="Arial" charset="0"/>
              </a:rPr>
              <a:t>B</a:t>
            </a:r>
            <a:r>
              <a:rPr lang="en-US" sz="4000" baseline="-25000">
                <a:ea typeface="ＭＳ Ｐゴシック" charset="-128"/>
                <a:cs typeface="ＭＳ Ｐゴシック" charset="-128"/>
              </a:rPr>
              <a:t>y </a:t>
            </a:r>
            <a:r>
              <a:rPr lang="en-US" sz="4000">
                <a:ea typeface="Arial" charset="0"/>
                <a:cs typeface="Arial" charset="0"/>
              </a:rPr>
              <a:t>)</a:t>
            </a:r>
            <a:r>
              <a:rPr lang="en-US" sz="4000" smtClean="0">
                <a:ea typeface="Arial" charset="0"/>
                <a:cs typeface="Arial" charset="0"/>
              </a:rPr>
              <a:t>		</a:t>
            </a:r>
            <a:endParaRPr lang="en-US" sz="4000">
              <a:ea typeface="Arial" charset="0"/>
              <a:cs typeface="Arial"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jan2005_odd.avi">
            <a:hlinkClick r:id="" action="ppaction://media"/>
          </p:cNvPr>
          <p:cNvPicPr/>
          <p:nvPr>
            <a:videoFile r:link="rId1"/>
          </p:nvPr>
        </p:nvPicPr>
        <p:blipFill>
          <a:blip r:embed="rId3"/>
          <a:stretch>
            <a:fillRect/>
          </a:stretch>
        </p:blipFill>
        <p:spPr>
          <a:xfrm>
            <a:off x="0" y="1066800"/>
            <a:ext cx="5791200" cy="5791200"/>
          </a:xfrm>
          <a:prstGeom prst="rect">
            <a:avLst/>
          </a:prstGeom>
        </p:spPr>
      </p:pic>
      <p:sp>
        <p:nvSpPr>
          <p:cNvPr id="25603" name="Title 1"/>
          <p:cNvSpPr>
            <a:spLocks noGrp="1"/>
          </p:cNvSpPr>
          <p:nvPr>
            <p:ph type="title"/>
          </p:nvPr>
        </p:nvSpPr>
        <p:spPr>
          <a:xfrm>
            <a:off x="0" y="-76200"/>
            <a:ext cx="9144000" cy="1143000"/>
          </a:xfrm>
        </p:spPr>
        <p:txBody>
          <a:bodyPr/>
          <a:lstStyle/>
          <a:p>
            <a:pPr algn="l"/>
            <a:r>
              <a:rPr lang="en-US" sz="3200" dirty="0" smtClean="0">
                <a:ea typeface="ＭＳ Ｐゴシック" charset="-128"/>
                <a:cs typeface="ＭＳ Ｐゴシック" charset="-128"/>
              </a:rPr>
              <a:t>We now know the Sun’s photosphere teems with magnetic activity on all observable scales.</a:t>
            </a:r>
          </a:p>
        </p:txBody>
      </p:sp>
      <p:sp>
        <p:nvSpPr>
          <p:cNvPr id="25604" name="Content Placeholder 2"/>
          <p:cNvSpPr>
            <a:spLocks noGrp="1"/>
          </p:cNvSpPr>
          <p:nvPr>
            <p:ph idx="1"/>
          </p:nvPr>
        </p:nvSpPr>
        <p:spPr>
          <a:xfrm>
            <a:off x="5562600" y="1371600"/>
            <a:ext cx="3581400" cy="4419600"/>
          </a:xfrm>
        </p:spPr>
        <p:txBody>
          <a:bodyPr/>
          <a:lstStyle/>
          <a:p>
            <a:pPr>
              <a:buFont typeface="Arial" charset="0"/>
              <a:buNone/>
            </a:pPr>
            <a:r>
              <a:rPr lang="en-US" dirty="0" smtClean="0">
                <a:ea typeface="ＭＳ Ｐゴシック" charset="-128"/>
                <a:cs typeface="ＭＳ Ｐゴシック" charset="-128"/>
              </a:rPr>
              <a:t>	</a:t>
            </a:r>
            <a:r>
              <a:rPr lang="en-US" dirty="0" smtClean="0">
                <a:solidFill>
                  <a:srgbClr val="0000FF"/>
                </a:solidFill>
                <a:ea typeface="ＭＳ Ｐゴシック" charset="-128"/>
                <a:cs typeface="ＭＳ Ｐゴシック" charset="-128"/>
              </a:rPr>
              <a:t>These MDI full-disk, line-of-sight magnetograms show emergence and evolution in active regions and smaller scale fields during January 2005.</a:t>
            </a:r>
          </a:p>
        </p:txBody>
      </p:sp>
      <p:pic>
        <p:nvPicPr>
          <p:cNvPr id="25605" name="Picture 6" descr="earth.gif"/>
          <p:cNvPicPr>
            <a:picLocks noChangeAspect="1"/>
          </p:cNvPicPr>
          <p:nvPr/>
        </p:nvPicPr>
        <p:blipFill>
          <a:blip r:embed="rId4"/>
          <a:srcRect/>
          <a:stretch>
            <a:fillRect/>
          </a:stretch>
        </p:blipFill>
        <p:spPr bwMode="auto">
          <a:xfrm flipH="1" flipV="1">
            <a:off x="5562600" y="5313363"/>
            <a:ext cx="53975" cy="55562"/>
          </a:xfrm>
          <a:prstGeom prst="rect">
            <a:avLst/>
          </a:prstGeom>
          <a:noFill/>
          <a:ln w="9525">
            <a:noFill/>
            <a:miter lim="800000"/>
            <a:headEnd/>
            <a:tailEnd/>
          </a:ln>
        </p:spPr>
      </p:pic>
      <p:grpSp>
        <p:nvGrpSpPr>
          <p:cNvPr id="2" name="Group 7"/>
          <p:cNvGrpSpPr>
            <a:grpSpLocks/>
          </p:cNvGrpSpPr>
          <p:nvPr/>
        </p:nvGrpSpPr>
        <p:grpSpPr bwMode="auto">
          <a:xfrm>
            <a:off x="5638800" y="5410200"/>
            <a:ext cx="3505200" cy="1093788"/>
            <a:chOff x="5638800" y="5410200"/>
            <a:chExt cx="3505200" cy="1093232"/>
          </a:xfrm>
        </p:grpSpPr>
        <p:sp>
          <p:nvSpPr>
            <p:cNvPr id="25607" name="Line 7"/>
            <p:cNvSpPr>
              <a:spLocks noChangeShapeType="1"/>
            </p:cNvSpPr>
            <p:nvPr/>
          </p:nvSpPr>
          <p:spPr bwMode="auto">
            <a:xfrm flipH="1" flipV="1">
              <a:off x="5638800" y="5410200"/>
              <a:ext cx="533400" cy="723900"/>
            </a:xfrm>
            <a:prstGeom prst="line">
              <a:avLst/>
            </a:prstGeom>
            <a:noFill/>
            <a:ln w="38100">
              <a:solidFill>
                <a:srgbClr val="FF0000"/>
              </a:solidFill>
              <a:round/>
              <a:headEnd/>
              <a:tailEnd type="triangle" w="med" len="med"/>
            </a:ln>
          </p:spPr>
          <p:txBody>
            <a:bodyPr>
              <a:prstTxWarp prst="textNoShape">
                <a:avLst/>
              </a:prstTxWarp>
            </a:bodyPr>
            <a:lstStyle/>
            <a:p>
              <a:endParaRPr lang="en-US" dirty="0"/>
            </a:p>
          </p:txBody>
        </p:sp>
        <p:sp>
          <p:nvSpPr>
            <p:cNvPr id="25608" name="TextBox 6"/>
            <p:cNvSpPr txBox="1">
              <a:spLocks noChangeArrowheads="1"/>
            </p:cNvSpPr>
            <p:nvPr/>
          </p:nvSpPr>
          <p:spPr bwMode="auto">
            <a:xfrm>
              <a:off x="6059727" y="6134100"/>
              <a:ext cx="3084273" cy="369332"/>
            </a:xfrm>
            <a:prstGeom prst="rect">
              <a:avLst/>
            </a:prstGeom>
            <a:noFill/>
            <a:ln w="9525">
              <a:noFill/>
              <a:miter lim="800000"/>
              <a:headEnd/>
              <a:tailEnd/>
            </a:ln>
          </p:spPr>
          <p:txBody>
            <a:bodyPr wrap="none">
              <a:prstTxWarp prst="textNoShape">
                <a:avLst/>
              </a:prstTxWarp>
              <a:spAutoFit/>
            </a:bodyPr>
            <a:lstStyle/>
            <a:p>
              <a:r>
                <a:rPr lang="en-US" dirty="0">
                  <a:solidFill>
                    <a:srgbClr val="FF0000"/>
                  </a:solidFill>
                </a:rPr>
                <a:t>Note Earth, shown for scale.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72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9" name="jan2005_odd.avi">
            <a:hlinkClick r:id="" action="ppaction://media"/>
          </p:cNvPr>
          <p:cNvPicPr/>
          <p:nvPr>
            <a:videoFile r:link="rId1"/>
          </p:nvPr>
        </p:nvPicPr>
        <p:blipFill>
          <a:blip r:embed="rId3"/>
          <a:stretch>
            <a:fillRect/>
          </a:stretch>
        </p:blipFill>
        <p:spPr>
          <a:xfrm>
            <a:off x="0" y="1066800"/>
            <a:ext cx="5791200" cy="5791200"/>
          </a:xfrm>
          <a:prstGeom prst="rect">
            <a:avLst/>
          </a:prstGeom>
        </p:spPr>
      </p:pic>
      <p:sp>
        <p:nvSpPr>
          <p:cNvPr id="25603" name="Title 1"/>
          <p:cNvSpPr>
            <a:spLocks noGrp="1"/>
          </p:cNvSpPr>
          <p:nvPr>
            <p:ph type="title"/>
          </p:nvPr>
        </p:nvSpPr>
        <p:spPr>
          <a:xfrm>
            <a:off x="0" y="-76200"/>
            <a:ext cx="9144000" cy="1143000"/>
          </a:xfrm>
        </p:spPr>
        <p:txBody>
          <a:bodyPr/>
          <a:lstStyle/>
          <a:p>
            <a:pPr algn="l"/>
            <a:r>
              <a:rPr lang="en-US" sz="3200" dirty="0" smtClean="0">
                <a:ea typeface="ＭＳ Ｐゴシック" charset="-128"/>
                <a:cs typeface="ＭＳ Ｐゴシック" charset="-128"/>
              </a:rPr>
              <a:t>Observations show that the Sun’s photosphere teems with magnetic activity on all observable scales.</a:t>
            </a:r>
          </a:p>
        </p:txBody>
      </p:sp>
      <p:sp>
        <p:nvSpPr>
          <p:cNvPr id="25604" name="Content Placeholder 2"/>
          <p:cNvSpPr>
            <a:spLocks noGrp="1"/>
          </p:cNvSpPr>
          <p:nvPr>
            <p:ph idx="1"/>
          </p:nvPr>
        </p:nvSpPr>
        <p:spPr>
          <a:xfrm>
            <a:off x="5562600" y="1371600"/>
            <a:ext cx="3581400" cy="4419600"/>
          </a:xfrm>
        </p:spPr>
        <p:txBody>
          <a:bodyPr/>
          <a:lstStyle/>
          <a:p>
            <a:pPr>
              <a:buFont typeface="Arial" charset="0"/>
              <a:buNone/>
            </a:pPr>
            <a:r>
              <a:rPr lang="en-US" dirty="0" smtClean="0">
                <a:ea typeface="ＭＳ Ｐゴシック" charset="-128"/>
                <a:cs typeface="ＭＳ Ｐゴシック" charset="-128"/>
              </a:rPr>
              <a:t>	</a:t>
            </a:r>
            <a:r>
              <a:rPr lang="en-US" dirty="0" smtClean="0">
                <a:solidFill>
                  <a:srgbClr val="0000FF"/>
                </a:solidFill>
                <a:ea typeface="ＭＳ Ｐゴシック" charset="-128"/>
                <a:cs typeface="ＭＳ Ｐゴシック" charset="-128"/>
              </a:rPr>
              <a:t>These MDI full-disk, line-of-sight magnetograms show emergence and evolution in active regions and smaller scale fields during January 2005.</a:t>
            </a:r>
          </a:p>
        </p:txBody>
      </p:sp>
      <p:pic>
        <p:nvPicPr>
          <p:cNvPr id="25605" name="Picture 6" descr="earth.gif"/>
          <p:cNvPicPr>
            <a:picLocks noChangeAspect="1"/>
          </p:cNvPicPr>
          <p:nvPr/>
        </p:nvPicPr>
        <p:blipFill>
          <a:blip r:embed="rId4"/>
          <a:srcRect/>
          <a:stretch>
            <a:fillRect/>
          </a:stretch>
        </p:blipFill>
        <p:spPr bwMode="auto">
          <a:xfrm flipH="1" flipV="1">
            <a:off x="5562600" y="5313363"/>
            <a:ext cx="53975" cy="55562"/>
          </a:xfrm>
          <a:prstGeom prst="rect">
            <a:avLst/>
          </a:prstGeom>
          <a:noFill/>
          <a:ln w="9525">
            <a:noFill/>
            <a:miter lim="800000"/>
            <a:headEnd/>
            <a:tailEnd/>
          </a:ln>
        </p:spPr>
      </p:pic>
      <p:grpSp>
        <p:nvGrpSpPr>
          <p:cNvPr id="2" name="Group 7"/>
          <p:cNvGrpSpPr>
            <a:grpSpLocks/>
          </p:cNvGrpSpPr>
          <p:nvPr/>
        </p:nvGrpSpPr>
        <p:grpSpPr bwMode="auto">
          <a:xfrm>
            <a:off x="5638800" y="5410200"/>
            <a:ext cx="3505200" cy="1093788"/>
            <a:chOff x="5638800" y="5410200"/>
            <a:chExt cx="3505200" cy="1093232"/>
          </a:xfrm>
        </p:grpSpPr>
        <p:sp>
          <p:nvSpPr>
            <p:cNvPr id="25607" name="Line 7"/>
            <p:cNvSpPr>
              <a:spLocks noChangeShapeType="1"/>
            </p:cNvSpPr>
            <p:nvPr/>
          </p:nvSpPr>
          <p:spPr bwMode="auto">
            <a:xfrm flipH="1" flipV="1">
              <a:off x="5638800" y="5410200"/>
              <a:ext cx="533400" cy="723900"/>
            </a:xfrm>
            <a:prstGeom prst="line">
              <a:avLst/>
            </a:prstGeom>
            <a:noFill/>
            <a:ln w="38100">
              <a:solidFill>
                <a:srgbClr val="FF0000"/>
              </a:solidFill>
              <a:round/>
              <a:headEnd/>
              <a:tailEnd type="triangle" w="med" len="med"/>
            </a:ln>
          </p:spPr>
          <p:txBody>
            <a:bodyPr>
              <a:prstTxWarp prst="textNoShape">
                <a:avLst/>
              </a:prstTxWarp>
            </a:bodyPr>
            <a:lstStyle/>
            <a:p>
              <a:endParaRPr lang="en-US" dirty="0"/>
            </a:p>
          </p:txBody>
        </p:sp>
        <p:sp>
          <p:nvSpPr>
            <p:cNvPr id="25608" name="TextBox 6"/>
            <p:cNvSpPr txBox="1">
              <a:spLocks noChangeArrowheads="1"/>
            </p:cNvSpPr>
            <p:nvPr/>
          </p:nvSpPr>
          <p:spPr bwMode="auto">
            <a:xfrm>
              <a:off x="6059727" y="6134100"/>
              <a:ext cx="3084273" cy="369332"/>
            </a:xfrm>
            <a:prstGeom prst="rect">
              <a:avLst/>
            </a:prstGeom>
            <a:noFill/>
            <a:ln w="9525">
              <a:noFill/>
              <a:miter lim="800000"/>
              <a:headEnd/>
              <a:tailEnd/>
            </a:ln>
          </p:spPr>
          <p:txBody>
            <a:bodyPr wrap="none">
              <a:prstTxWarp prst="textNoShape">
                <a:avLst/>
              </a:prstTxWarp>
              <a:spAutoFit/>
            </a:bodyPr>
            <a:lstStyle/>
            <a:p>
              <a:r>
                <a:rPr lang="en-US" dirty="0">
                  <a:solidFill>
                    <a:srgbClr val="FF0000"/>
                  </a:solidFill>
                </a:rPr>
                <a:t>Note Earth, shown for scale.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72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9"/>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9"/>
                                        </p:tgtEl>
                                      </p:cBhvr>
                                    </p:cmd>
                                  </p:childTnLst>
                                </p:cTn>
                              </p:par>
                            </p:childTnLst>
                          </p:cTn>
                        </p:par>
                      </p:childTnLst>
                    </p:cTn>
                  </p:par>
                </p:childTnLst>
              </p:cTn>
              <p:nextCondLst>
                <p:cond evt="onClick" delay="0">
                  <p:tgtEl>
                    <p:spTgt spid="9"/>
                  </p:tgtEl>
                </p:cond>
              </p:nextCondLst>
            </p:seq>
            <p:video>
              <p:cMediaNode>
                <p:cTn id="15" repeatCount="indefinite"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6" name="Picture 4" descr="newflux"/>
          <p:cNvPicPr>
            <a:picLocks noChangeAspect="1" noChangeArrowheads="1"/>
          </p:cNvPicPr>
          <p:nvPr/>
        </p:nvPicPr>
        <p:blipFill>
          <a:blip r:embed="rId3"/>
          <a:srcRect/>
          <a:stretch>
            <a:fillRect/>
          </a:stretch>
        </p:blipFill>
        <p:spPr bwMode="auto">
          <a:xfrm>
            <a:off x="5478399" y="3043238"/>
            <a:ext cx="3741801" cy="3890962"/>
          </a:xfrm>
          <a:prstGeom prst="rect">
            <a:avLst/>
          </a:prstGeom>
          <a:noFill/>
        </p:spPr>
      </p:pic>
      <p:sp>
        <p:nvSpPr>
          <p:cNvPr id="18434" name="Rectangle 2"/>
          <p:cNvSpPr>
            <a:spLocks noGrp="1" noChangeArrowheads="1"/>
          </p:cNvSpPr>
          <p:nvPr>
            <p:ph type="title"/>
          </p:nvPr>
        </p:nvSpPr>
        <p:spPr>
          <a:xfrm>
            <a:off x="76200" y="0"/>
            <a:ext cx="9144000" cy="1143000"/>
          </a:xfrm>
        </p:spPr>
        <p:txBody>
          <a:bodyPr/>
          <a:lstStyle/>
          <a:p>
            <a:pPr algn="l"/>
            <a:r>
              <a:rPr lang="en-US" sz="3200" dirty="0" smtClean="0"/>
              <a:t>Surface magnetism is seen as one manifestation of structures extending from the interior into the corona. </a:t>
            </a:r>
            <a:endParaRPr lang="en-US" dirty="0"/>
          </a:p>
        </p:txBody>
      </p:sp>
      <p:pic>
        <p:nvPicPr>
          <p:cNvPr id="18435" name="Picture 3" descr="below_the_surface"/>
          <p:cNvPicPr>
            <a:picLocks noChangeAspect="1" noChangeArrowheads="1"/>
          </p:cNvPicPr>
          <p:nvPr/>
        </p:nvPicPr>
        <p:blipFill>
          <a:blip r:embed="rId4"/>
          <a:srcRect/>
          <a:stretch>
            <a:fillRect/>
          </a:stretch>
        </p:blipFill>
        <p:spPr bwMode="auto">
          <a:xfrm>
            <a:off x="0" y="1935162"/>
            <a:ext cx="5029200" cy="3398838"/>
          </a:xfrm>
          <a:prstGeom prst="rect">
            <a:avLst/>
          </a:prstGeom>
          <a:noFill/>
        </p:spPr>
      </p:pic>
      <p:sp>
        <p:nvSpPr>
          <p:cNvPr id="6" name="Rectangle 2"/>
          <p:cNvSpPr txBox="1">
            <a:spLocks noChangeArrowheads="1"/>
          </p:cNvSpPr>
          <p:nvPr/>
        </p:nvSpPr>
        <p:spPr bwMode="auto">
          <a:xfrm rot="16200000">
            <a:off x="6529387" y="2871787"/>
            <a:ext cx="4962525"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r>
              <a:rPr lang="en-US" sz="2000" dirty="0" smtClean="0">
                <a:solidFill>
                  <a:srgbClr val="0000FF"/>
                </a:solidFill>
                <a:latin typeface="+mj-lt"/>
                <a:ea typeface="ＭＳ Ｐゴシック" pitchFamily="-65" charset="-128"/>
                <a:cs typeface="ＭＳ Ｐゴシック" pitchFamily="-65" charset="-128"/>
              </a:rPr>
              <a:t>Image credits: George Fisher, LMSAL/TRACE</a:t>
            </a:r>
            <a:endParaRPr kumimoji="0" lang="en-US" sz="2000" b="0" i="0" u="none" strike="noStrike" kern="1200" cap="none" spc="0" normalizeH="0" baseline="0" noProof="0" dirty="0">
              <a:ln>
                <a:noFill/>
              </a:ln>
              <a:solidFill>
                <a:srgbClr val="0000FF"/>
              </a:solidFill>
              <a:effectLst/>
              <a:uLnTx/>
              <a:uFillTx/>
              <a:latin typeface="+mj-lt"/>
              <a:ea typeface="ＭＳ Ｐゴシック" pitchFamily="-65" charset="-128"/>
              <a:cs typeface="ＭＳ Ｐゴシック" pitchFamily="-65" charset="-128"/>
            </a:endParaRPr>
          </a:p>
        </p:txBody>
      </p:sp>
      <p:sp>
        <p:nvSpPr>
          <p:cNvPr id="7" name="Line 7"/>
          <p:cNvSpPr>
            <a:spLocks noChangeShapeType="1"/>
          </p:cNvSpPr>
          <p:nvPr/>
        </p:nvSpPr>
        <p:spPr bwMode="auto">
          <a:xfrm flipH="1" flipV="1">
            <a:off x="5029199" y="3119438"/>
            <a:ext cx="744472" cy="461962"/>
          </a:xfrm>
          <a:prstGeom prst="line">
            <a:avLst/>
          </a:prstGeom>
          <a:noFill/>
          <a:ln w="57150" cap="flat" cmpd="sng" algn="ctr">
            <a:solidFill>
              <a:srgbClr val="FF0000"/>
            </a:solidFill>
            <a:prstDash val="solid"/>
            <a:round/>
            <a:headEnd type="none" w="med" len="med"/>
            <a:tailEnd type="triangle" w="med" len="med"/>
          </a:ln>
        </p:spPr>
        <p:txBody>
          <a:bodyPr>
            <a:prstTxWarp prst="textNoShape">
              <a:avLst/>
            </a:prstTxWarp>
          </a:bodyPr>
          <a:lstStyle/>
          <a:p>
            <a:endParaRPr lang="en-US" dirty="0"/>
          </a:p>
        </p:txBody>
      </p:sp>
      <p:pic>
        <p:nvPicPr>
          <p:cNvPr id="8" name="Picture 7" descr="loopsNAS19.jpg"/>
          <p:cNvPicPr>
            <a:picLocks noChangeAspect="1"/>
          </p:cNvPicPr>
          <p:nvPr/>
        </p:nvPicPr>
        <p:blipFill>
          <a:blip r:embed="rId5"/>
          <a:stretch>
            <a:fillRect/>
          </a:stretch>
        </p:blipFill>
        <p:spPr>
          <a:xfrm>
            <a:off x="5638800" y="1143000"/>
            <a:ext cx="3048000" cy="2057400"/>
          </a:xfrm>
          <a:prstGeom prst="rect">
            <a:avLst/>
          </a:prstGeom>
        </p:spPr>
      </p:pic>
      <p:sp>
        <p:nvSpPr>
          <p:cNvPr id="9" name="Line 7"/>
          <p:cNvSpPr>
            <a:spLocks noChangeShapeType="1"/>
          </p:cNvSpPr>
          <p:nvPr/>
        </p:nvSpPr>
        <p:spPr bwMode="auto">
          <a:xfrm flipH="1">
            <a:off x="4876798" y="2362200"/>
            <a:ext cx="838202" cy="152400"/>
          </a:xfrm>
          <a:prstGeom prst="line">
            <a:avLst/>
          </a:prstGeom>
          <a:noFill/>
          <a:ln w="57150" cap="flat" cmpd="sng" algn="ctr">
            <a:solidFill>
              <a:srgbClr val="00FF00"/>
            </a:solidFill>
            <a:prstDash val="solid"/>
            <a:round/>
            <a:headEnd type="none" w="med" len="med"/>
            <a:tailEnd type="triangle" w="med" len="med"/>
          </a:ln>
        </p:spPr>
        <p:txBody>
          <a:bodyPr>
            <a:prstTxWarp prst="textNoShape">
              <a:avLst/>
            </a:prstTxWarp>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3" descr="below_the_surface"/>
          <p:cNvPicPr>
            <a:picLocks noChangeAspect="1" noChangeArrowheads="1"/>
          </p:cNvPicPr>
          <p:nvPr/>
        </p:nvPicPr>
        <p:blipFill>
          <a:blip r:embed="rId2"/>
          <a:srcRect/>
          <a:stretch>
            <a:fillRect/>
          </a:stretch>
        </p:blipFill>
        <p:spPr bwMode="auto">
          <a:xfrm>
            <a:off x="4038600" y="3535362"/>
            <a:ext cx="5029200" cy="3398838"/>
          </a:xfrm>
          <a:prstGeom prst="rect">
            <a:avLst/>
          </a:prstGeom>
          <a:noFill/>
        </p:spPr>
      </p:pic>
      <p:sp>
        <p:nvSpPr>
          <p:cNvPr id="24579" name="Content Placeholder 2"/>
          <p:cNvSpPr>
            <a:spLocks noGrp="1"/>
          </p:cNvSpPr>
          <p:nvPr>
            <p:ph idx="1"/>
          </p:nvPr>
        </p:nvSpPr>
        <p:spPr>
          <a:xfrm>
            <a:off x="-228600" y="381000"/>
            <a:ext cx="9296400" cy="5516562"/>
          </a:xfrm>
        </p:spPr>
        <p:txBody>
          <a:bodyPr/>
          <a:lstStyle/>
          <a:p>
            <a:pPr>
              <a:buNone/>
            </a:pPr>
            <a:r>
              <a:rPr lang="en-US" sz="2800" dirty="0" smtClean="0">
                <a:ea typeface="ＭＳ Ｐゴシック" charset="-128"/>
                <a:cs typeface="ＭＳ Ｐゴシック" charset="-128"/>
              </a:rPr>
              <a:t>	Evidently, observations of magnetism at the Sun’s surface have a long history in the study of solar activity! </a:t>
            </a:r>
          </a:p>
          <a:p>
            <a:pPr>
              <a:buNone/>
            </a:pPr>
            <a:endParaRPr lang="en-US" sz="2800" dirty="0" smtClean="0">
              <a:ea typeface="ＭＳ Ｐゴシック" charset="-128"/>
              <a:cs typeface="ＭＳ Ｐゴシック" charset="-128"/>
            </a:endParaRPr>
          </a:p>
          <a:p>
            <a:pPr>
              <a:buNone/>
            </a:pPr>
            <a:endParaRPr lang="en-US" sz="2800" dirty="0" smtClean="0">
              <a:solidFill>
                <a:srgbClr val="0000FF"/>
              </a:solidFill>
              <a:ea typeface="ＭＳ Ｐゴシック" charset="-128"/>
              <a:cs typeface="ＭＳ Ｐゴシック" charset="-128"/>
            </a:endParaRPr>
          </a:p>
          <a:p>
            <a:pPr>
              <a:buNone/>
            </a:pPr>
            <a:r>
              <a:rPr lang="en-US" sz="2800" dirty="0" smtClean="0">
                <a:ea typeface="ＭＳ Ｐゴシック" charset="-128"/>
                <a:cs typeface="ＭＳ Ｐゴシック" charset="-128"/>
              </a:rPr>
              <a:t>	In this vein, today I’ll discuss how </a:t>
            </a:r>
            <a:r>
              <a:rPr lang="en-US" sz="2800" dirty="0" smtClean="0">
                <a:solidFill>
                  <a:srgbClr val="FF0000"/>
                </a:solidFill>
                <a:ea typeface="ＭＳ Ｐゴシック" charset="-128"/>
                <a:cs typeface="ＭＳ Ｐゴシック" charset="-128"/>
              </a:rPr>
              <a:t>photospheric</a:t>
            </a:r>
            <a:r>
              <a:rPr lang="en-US" sz="2800" dirty="0" smtClean="0">
                <a:ea typeface="ＭＳ Ｐゴシック" charset="-128"/>
                <a:cs typeface="ＭＳ Ｐゴシック" charset="-128"/>
              </a:rPr>
              <a:t> magnetic evolution can help us understand </a:t>
            </a:r>
            <a:r>
              <a:rPr lang="en-US" sz="2800" dirty="0" smtClean="0">
                <a:solidFill>
                  <a:srgbClr val="0000FF"/>
                </a:solidFill>
                <a:ea typeface="ＭＳ Ｐゴシック" charset="-128"/>
                <a:cs typeface="ＭＳ Ｐゴシック" charset="-128"/>
              </a:rPr>
              <a:t>flares</a:t>
            </a:r>
            <a:r>
              <a:rPr lang="en-US" sz="2800" dirty="0" smtClean="0">
                <a:ea typeface="ＭＳ Ｐゴシック" charset="-128"/>
                <a:cs typeface="ＭＳ Ｐゴシック" charset="-128"/>
              </a:rPr>
              <a:t> in the </a:t>
            </a:r>
            <a:r>
              <a:rPr lang="en-US" sz="2800" dirty="0" smtClean="0">
                <a:solidFill>
                  <a:srgbClr val="00FF00"/>
                </a:solidFill>
                <a:ea typeface="ＭＳ Ｐゴシック" charset="-128"/>
                <a:cs typeface="ＭＳ Ｐゴシック" charset="-128"/>
              </a:rPr>
              <a:t>corona.</a:t>
            </a:r>
            <a:r>
              <a:rPr lang="en-US" sz="2800" dirty="0" smtClean="0">
                <a:ea typeface="ＭＳ Ｐゴシック" charset="-128"/>
                <a:cs typeface="ＭＳ Ｐゴシック" charset="-128"/>
              </a:rPr>
              <a:t> </a:t>
            </a:r>
          </a:p>
        </p:txBody>
      </p:sp>
      <p:pic>
        <p:nvPicPr>
          <p:cNvPr id="7" name="Picture 5"/>
          <p:cNvPicPr>
            <a:picLocks noChangeAspect="1"/>
          </p:cNvPicPr>
          <p:nvPr/>
        </p:nvPicPr>
        <p:blipFill>
          <a:blip r:embed="rId3"/>
          <a:srcRect/>
          <a:stretch>
            <a:fillRect/>
          </a:stretch>
        </p:blipFill>
        <p:spPr bwMode="auto">
          <a:xfrm>
            <a:off x="-152400" y="6248400"/>
            <a:ext cx="9829800" cy="473075"/>
          </a:xfrm>
          <a:prstGeom prst="rect">
            <a:avLst/>
          </a:prstGeom>
          <a:noFill/>
          <a:ln w="9525">
            <a:noFill/>
            <a:miter lim="800000"/>
            <a:headEnd/>
            <a:tailEnd/>
          </a:ln>
        </p:spPr>
      </p:pic>
      <p:sp>
        <p:nvSpPr>
          <p:cNvPr id="9" name="Rectangle 8"/>
          <p:cNvSpPr/>
          <p:nvPr/>
        </p:nvSpPr>
        <p:spPr>
          <a:xfrm>
            <a:off x="4038600" y="3535362"/>
            <a:ext cx="2514600" cy="5032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6400800" y="4724400"/>
            <a:ext cx="2514600" cy="5032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4"/>
          <p:cNvPicPr>
            <a:picLocks noChangeAspect="1"/>
          </p:cNvPicPr>
          <p:nvPr/>
        </p:nvPicPr>
        <p:blipFill>
          <a:blip r:embed="rId4"/>
          <a:srcRect/>
          <a:stretch>
            <a:fillRect/>
          </a:stretch>
        </p:blipFill>
        <p:spPr bwMode="auto">
          <a:xfrm>
            <a:off x="-152400" y="4724400"/>
            <a:ext cx="9829800" cy="1503363"/>
          </a:xfrm>
          <a:prstGeom prst="rect">
            <a:avLst/>
          </a:prstGeom>
          <a:noFill/>
          <a:ln w="9525">
            <a:noFill/>
            <a:miter lim="800000"/>
            <a:headEnd/>
            <a:tailEnd/>
          </a:ln>
          <a:effectLst/>
        </p:spPr>
      </p:pic>
      <p:sp>
        <p:nvSpPr>
          <p:cNvPr id="11" name="Rectangle 10"/>
          <p:cNvSpPr/>
          <p:nvPr/>
        </p:nvSpPr>
        <p:spPr>
          <a:xfrm>
            <a:off x="5105400" y="6735762"/>
            <a:ext cx="2514600" cy="5032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Line 7"/>
          <p:cNvSpPr>
            <a:spLocks noChangeShapeType="1"/>
          </p:cNvSpPr>
          <p:nvPr/>
        </p:nvSpPr>
        <p:spPr bwMode="auto">
          <a:xfrm flipH="1">
            <a:off x="5562598" y="3276600"/>
            <a:ext cx="152402" cy="1951038"/>
          </a:xfrm>
          <a:prstGeom prst="line">
            <a:avLst/>
          </a:prstGeom>
          <a:noFill/>
          <a:ln w="57150" cap="flat" cmpd="sng" algn="ctr">
            <a:solidFill>
              <a:srgbClr val="0000FF"/>
            </a:solidFill>
            <a:prstDash val="solid"/>
            <a:round/>
            <a:headEnd type="none" w="med" len="med"/>
            <a:tailEnd type="triangle" w="med" len="med"/>
          </a:ln>
        </p:spPr>
        <p:txBody>
          <a:bodyPr>
            <a:prstTxWarp prst="textNoShape">
              <a:avLst/>
            </a:prstTxWarp>
          </a:bodyPr>
          <a:lstStyle/>
          <a:p>
            <a:endParaRPr lang="en-US" dirty="0"/>
          </a:p>
        </p:txBody>
      </p:sp>
      <p:sp>
        <p:nvSpPr>
          <p:cNvPr id="13" name="Line 7"/>
          <p:cNvSpPr>
            <a:spLocks noChangeShapeType="1"/>
          </p:cNvSpPr>
          <p:nvPr/>
        </p:nvSpPr>
        <p:spPr bwMode="auto">
          <a:xfrm flipH="1">
            <a:off x="2895599" y="3276600"/>
            <a:ext cx="2514600" cy="1828800"/>
          </a:xfrm>
          <a:prstGeom prst="line">
            <a:avLst/>
          </a:prstGeom>
          <a:noFill/>
          <a:ln w="57150" cap="flat" cmpd="sng" algn="ctr">
            <a:solidFill>
              <a:srgbClr val="0000FF"/>
            </a:solidFill>
            <a:prstDash val="solid"/>
            <a:round/>
            <a:headEnd type="none" w="med" len="med"/>
            <a:tailEnd type="triangle" w="med" len="med"/>
          </a:ln>
        </p:spPr>
        <p:txBody>
          <a:bodyPr>
            <a:prstTxWarp prst="textNoShape">
              <a:avLst/>
            </a:prstTxWarp>
          </a:bodyPr>
          <a:lstStyle/>
          <a:p>
            <a:endParaRPr lang="en-US" dirty="0"/>
          </a:p>
        </p:txBody>
      </p:sp>
      <p:sp>
        <p:nvSpPr>
          <p:cNvPr id="14" name="Line 7"/>
          <p:cNvSpPr>
            <a:spLocks noChangeShapeType="1"/>
          </p:cNvSpPr>
          <p:nvPr/>
        </p:nvSpPr>
        <p:spPr bwMode="auto">
          <a:xfrm flipH="1">
            <a:off x="4572000" y="3276600"/>
            <a:ext cx="990598" cy="1828800"/>
          </a:xfrm>
          <a:prstGeom prst="line">
            <a:avLst/>
          </a:prstGeom>
          <a:noFill/>
          <a:ln w="57150" cap="flat" cmpd="sng" algn="ctr">
            <a:solidFill>
              <a:srgbClr val="0000FF"/>
            </a:solidFill>
            <a:prstDash val="solid"/>
            <a:round/>
            <a:headEnd type="none" w="med" len="med"/>
            <a:tailEnd type="triangle" w="med" len="med"/>
          </a:ln>
        </p:spPr>
        <p:txBody>
          <a:bodyP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23709</TotalTime>
  <Words>5973</Words>
  <Application>Microsoft Macintosh PowerPoint</Application>
  <PresentationFormat>On-screen Show (4:3)</PresentationFormat>
  <Paragraphs>479</Paragraphs>
  <Slides>59</Slides>
  <Notes>4</Notes>
  <HiddenSlides>20</HiddenSlides>
  <MMClips>4</MMClips>
  <ScaleCrop>false</ScaleCrop>
  <HeadingPairs>
    <vt:vector size="4" baseType="variant">
      <vt:variant>
        <vt:lpstr>Design Template</vt:lpstr>
      </vt:variant>
      <vt:variant>
        <vt:i4>1</vt:i4>
      </vt:variant>
      <vt:variant>
        <vt:lpstr>Slide Titles</vt:lpstr>
      </vt:variant>
      <vt:variant>
        <vt:i4>59</vt:i4>
      </vt:variant>
    </vt:vector>
  </HeadingPairs>
  <TitlesOfParts>
    <vt:vector size="60" baseType="lpstr">
      <vt:lpstr>Office Theme</vt:lpstr>
      <vt:lpstr>Beyond Black &amp; White: What Photospheric Magnetograms Can Teach Us About Solar Activity</vt:lpstr>
      <vt:lpstr>Records of naked-eye sunspot observations date back more than 2000 years.    This Dunn Solar Telescope image shows a sunspot in visible light.</vt:lpstr>
      <vt:lpstr>Perhaps the oldest reproduction of a sunspot --- a drawing --- dates from the 12th century.</vt:lpstr>
      <vt:lpstr>Long before physics could explain it, a solar-terrestrial connection related to sunspots was identified.</vt:lpstr>
      <vt:lpstr>In 1907-8, Hale et al. showed that sunspots were magnetic ---rescuing the Sun from certain astronomical obscurity!  </vt:lpstr>
      <vt:lpstr>We now know the Sun’s photosphere teems with magnetic activity on all observable scales.</vt:lpstr>
      <vt:lpstr>Observations show that the Sun’s photosphere teems with magnetic activity on all observable scales.</vt:lpstr>
      <vt:lpstr>Surface magnetism is seen as one manifestation of structures extending from the interior into the corona. </vt:lpstr>
      <vt:lpstr>Slide 9</vt:lpstr>
      <vt:lpstr>Flares are driven by the release of energy stored in electric currents in the coronal magnetic field.</vt:lpstr>
      <vt:lpstr>Flares and CMEs are powered by energy in the coronal magnetic field.</vt:lpstr>
      <vt:lpstr>While flares are driven by the coronal field Bcor, studying the photospheric field Bph is essential. </vt:lpstr>
      <vt:lpstr>Slide 13</vt:lpstr>
      <vt:lpstr>What physical processes produce the electric currents that store energy in Bcor?  Two options are:</vt:lpstr>
      <vt:lpstr>If the currents that drive flares and CMEs form in the interior, then to understand and predict these:</vt:lpstr>
      <vt:lpstr>Note: Currents can emerge in two distinct ways!</vt:lpstr>
      <vt:lpstr>If coronal currents induced by post-emergence photospheric evolution drive flares and CMEs, then:</vt:lpstr>
      <vt:lpstr>An electric field E derived from magnetogram evolution can quantify aspects of evolution in Bcor.</vt:lpstr>
      <vt:lpstr>The hypothetical coronal magnetic field with lowest energy is current-free, or “potential.” </vt:lpstr>
      <vt:lpstr>Assuming Bph evolves ideally (e.g., Parker 1984), then photospheric flow and magnetic fields are coupled. </vt:lpstr>
      <vt:lpstr>The apparent motion of magnetic flux in magnetograms is the flux transport velocity, u. </vt:lpstr>
      <vt:lpstr>The apparent motion of magnetic flux in magnetograms is the flux transport velocity, u. </vt:lpstr>
      <vt:lpstr>We studied flows {u} from MDI magnetograms and flares from GOES for a few dozen active region (ARs). </vt:lpstr>
      <vt:lpstr>Magnetogram Data Handling</vt:lpstr>
      <vt:lpstr>Fourier local correlation tracking (FLCT) finds u( x, y) by correlating subregions, to find local shifts.</vt:lpstr>
      <vt:lpstr>Sample maps of FLCT and DAVE flows show them to be strongly correlated, but far from identical.</vt:lpstr>
      <vt:lpstr>Autocorrelation of ux and uy suggest the 96 minutes cadence for magnetograms is not unreasonably slow.</vt:lpstr>
      <vt:lpstr>For both FLCT and DAVE flows, speeds {u} were not strongly correlated with BR --- rank-order correlations were 0.07 and -0.02, respectively.   The highest speeds were found in weak-field pixels, but a range of speeds were found at each BR.  </vt:lpstr>
      <vt:lpstr>For each estimated radial magnetic field BR(x,y) and flow u(x,y), we computed several properties, e.g., </vt:lpstr>
      <vt:lpstr>Schrijver (2007) associated large flares with the amount of magnetic flux near strong-field polarity inversion lines (PILs).</vt:lpstr>
      <vt:lpstr>To relate photospheric magnetic properties to flaring, we must parametrize flare activity.</vt:lpstr>
      <vt:lpstr>Correlation analysis showed several variables associated with average flare flux F.  This plot is for disk-passage averages.</vt:lpstr>
      <vt:lpstr>Discriminant analysis can test the capability of one or  more magnetic parameters to predict flares.</vt:lpstr>
      <vt:lpstr>Given two input variables, DA finds an optimal dividing line between the flaring and quiet populations. </vt:lpstr>
      <vt:lpstr>We used discriminant analysis to pair field/ flow properties  “head to head” to identify the strongest flare associations.</vt:lpstr>
      <vt:lpstr> We found R and the proxy Poynting flux SR = Σ u BR2 to be most strongly associated with flares.   </vt:lpstr>
      <vt:lpstr>The distributions of flaring &amp; non-flaring observations of R and SR differ,  suggesting different underlying physics.</vt:lpstr>
      <vt:lpstr>Distinct regions contribute to the sums for R and SR , implying different underlying physical processes.</vt:lpstr>
      <vt:lpstr>Physically, why is the proxy Poynting flux,  SR = Σ uBR2, associated with flaring?     Open questions:</vt:lpstr>
      <vt:lpstr>Physically, why is the proxy Poynting flux,  SR = Σ uBR2, associated with flaring?     Open questions, cont’d:</vt:lpstr>
      <vt:lpstr>Aside: Is rapid magnetic evolution, by itself, correlated with flare activity?</vt:lpstr>
      <vt:lpstr>Aside: We found that rapid magnetic evolution is anti-correlated with  --- but  is correlated with flares!</vt:lpstr>
      <vt:lpstr>Slide 43</vt:lpstr>
      <vt:lpstr>Recently, we have been developing ways to use vector tB (not just tBz) to estimate v or E.</vt:lpstr>
      <vt:lpstr>The “PTD” method employs a poloidal-toroidal decomposition of B into two scalar potentials.</vt:lpstr>
      <vt:lpstr>Faraday’s Law implies that PTD can be used to derive an electric field E from tB. </vt:lpstr>
      <vt:lpstr>PTD has two advantages over previous methods for estimating E (or v):</vt:lpstr>
      <vt:lpstr>The E derived via PTD uses only tB, so EPTD·B ≠ 0. Hence, we must solve for ψ(x,y) so (EPTD - ψ)·B = 0. </vt:lpstr>
      <vt:lpstr>How accurate is PTD?  We used data from MHD simulations to compare E = EPTD-ψ with EMHD. </vt:lpstr>
      <vt:lpstr>While tB provides more information about E than tBz alone, it still does not fully determine E.</vt:lpstr>
      <vt:lpstr>Both vector and component methods of finding E are underdetermined: unknowns exceed knowns by one!</vt:lpstr>
      <vt:lpstr>1. Tracking with “component methods” constrains ψ by estimating u in the source term (h x u Bz) · z.</vt:lpstr>
      <vt:lpstr>2. Flows v|| along B do not contribute to E = -(v x B)/c, but do “contaminate” Doppler measurements.</vt:lpstr>
      <vt:lpstr>Aside: Dopplergrams are sometimes consistent with “siphon flows” moving along  B.</vt:lpstr>
      <vt:lpstr>2. (cont’d) Doppler shifts along PILs of the LOS mag-netic field BLOS can constrain the ideal electric field E.</vt:lpstr>
      <vt:lpstr>Slide 56</vt:lpstr>
      <vt:lpstr>Slide 57</vt:lpstr>
      <vt:lpstr>Slide 58</vt:lpstr>
      <vt:lpstr>The ideal induction equation is:</vt:lpstr>
    </vt:vector>
  </TitlesOfParts>
  <Manager/>
  <Company>Space Sciences Lab, Univ. of Calif. - Berkeley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Beyond Black &amp; White: What Photospheric Magnetograms Can Teach Us About Solar Activity</dc:title>
  <dc:subject/>
  <dc:creator>Brian Welsch</dc:creator>
  <cp:keywords/>
  <dc:description/>
  <cp:lastModifiedBy>Brian Welsch</cp:lastModifiedBy>
  <cp:revision>108</cp:revision>
  <dcterms:created xsi:type="dcterms:W3CDTF">2010-05-26T10:40:06Z</dcterms:created>
  <dcterms:modified xsi:type="dcterms:W3CDTF">2010-05-26T11:26:52Z</dcterms:modified>
  <cp:category/>
</cp:coreProperties>
</file>